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307" r:id="rId3"/>
    <p:sldId id="257" r:id="rId4"/>
    <p:sldId id="267" r:id="rId5"/>
    <p:sldId id="268" r:id="rId6"/>
    <p:sldId id="270" r:id="rId7"/>
    <p:sldId id="271" r:id="rId8"/>
    <p:sldId id="269" r:id="rId9"/>
    <p:sldId id="309" r:id="rId10"/>
    <p:sldId id="308" r:id="rId11"/>
    <p:sldId id="272" r:id="rId12"/>
    <p:sldId id="333" r:id="rId13"/>
    <p:sldId id="262" r:id="rId14"/>
    <p:sldId id="263" r:id="rId15"/>
    <p:sldId id="264" r:id="rId16"/>
    <p:sldId id="265" r:id="rId17"/>
    <p:sldId id="266" r:id="rId18"/>
    <p:sldId id="310" r:id="rId19"/>
    <p:sldId id="275" r:id="rId20"/>
    <p:sldId id="276" r:id="rId21"/>
    <p:sldId id="312" r:id="rId22"/>
    <p:sldId id="278" r:id="rId23"/>
    <p:sldId id="258" r:id="rId24"/>
    <p:sldId id="314" r:id="rId25"/>
    <p:sldId id="315" r:id="rId26"/>
    <p:sldId id="317" r:id="rId27"/>
    <p:sldId id="284" r:id="rId28"/>
    <p:sldId id="285" r:id="rId29"/>
    <p:sldId id="302" r:id="rId30"/>
    <p:sldId id="301" r:id="rId31"/>
    <p:sldId id="304" r:id="rId32"/>
    <p:sldId id="303" r:id="rId33"/>
    <p:sldId id="306" r:id="rId34"/>
    <p:sldId id="298" r:id="rId35"/>
    <p:sldId id="290" r:id="rId36"/>
    <p:sldId id="288" r:id="rId37"/>
    <p:sldId id="297" r:id="rId38"/>
    <p:sldId id="283" r:id="rId39"/>
    <p:sldId id="281" r:id="rId40"/>
    <p:sldId id="318" r:id="rId41"/>
    <p:sldId id="332" r:id="rId42"/>
    <p:sldId id="334" r:id="rId43"/>
    <p:sldId id="335" r:id="rId44"/>
    <p:sldId id="287" r:id="rId45"/>
    <p:sldId id="291" r:id="rId46"/>
    <p:sldId id="319" r:id="rId47"/>
    <p:sldId id="321" r:id="rId48"/>
    <p:sldId id="322" r:id="rId49"/>
    <p:sldId id="323" r:id="rId50"/>
    <p:sldId id="324" r:id="rId51"/>
    <p:sldId id="293" r:id="rId52"/>
    <p:sldId id="327" r:id="rId53"/>
    <p:sldId id="328" r:id="rId54"/>
    <p:sldId id="329" r:id="rId55"/>
    <p:sldId id="331" r:id="rId5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964" autoAdjust="0"/>
    <p:restoredTop sz="92066" autoAdjust="0"/>
  </p:normalViewPr>
  <p:slideViewPr>
    <p:cSldViewPr snapToGrid="0">
      <p:cViewPr varScale="1">
        <p:scale>
          <a:sx n="119" d="100"/>
          <a:sy n="119" d="100"/>
        </p:scale>
        <p:origin x="-126" y="-276"/>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7D6EE5-D51A-4249-90A3-DC28A42E1A47}" type="datetimeFigureOut">
              <a:rPr lang="es-ES" smtClean="0"/>
              <a:pPr/>
              <a:t>02/04/2018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9C8326-3C73-4331-8C3E-65D687338E0F}" type="slidenum">
              <a:rPr lang="es-ES" smtClean="0"/>
              <a:pPr/>
              <a:t>‹Nº›</a:t>
            </a:fld>
            <a:endParaRPr lang="es-ES"/>
          </a:p>
        </p:txBody>
      </p:sp>
    </p:spTree>
    <p:extLst>
      <p:ext uri="{BB962C8B-B14F-4D97-AF65-F5344CB8AC3E}">
        <p14:creationId xmlns="" xmlns:p14="http://schemas.microsoft.com/office/powerpoint/2010/main" val="4017416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601016F-053F-41EE-B748-3EC177499DA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 xmlns:a16="http://schemas.microsoft.com/office/drawing/2014/main" id="{A92E8C1F-AB03-45B0-89CC-E343313C56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 xmlns:a16="http://schemas.microsoft.com/office/drawing/2014/main" id="{D7475D9A-E5CD-4A92-9A0C-79800D46AB32}"/>
              </a:ext>
            </a:extLst>
          </p:cNvPr>
          <p:cNvSpPr>
            <a:spLocks noGrp="1"/>
          </p:cNvSpPr>
          <p:nvPr>
            <p:ph type="dt" sz="half" idx="10"/>
          </p:nvPr>
        </p:nvSpPr>
        <p:spPr/>
        <p:txBody>
          <a:bodyPr/>
          <a:lstStyle/>
          <a:p>
            <a:fld id="{504AA9C2-8D81-48A1-91F3-C0C72A180201}" type="datetimeFigureOut">
              <a:rPr lang="es-ES" smtClean="0"/>
              <a:pPr/>
              <a:t>02/04/2018</a:t>
            </a:fld>
            <a:endParaRPr lang="es-ES"/>
          </a:p>
        </p:txBody>
      </p:sp>
      <p:sp>
        <p:nvSpPr>
          <p:cNvPr id="5" name="Marcador de pie de página 4">
            <a:extLst>
              <a:ext uri="{FF2B5EF4-FFF2-40B4-BE49-F238E27FC236}">
                <a16:creationId xmlns="" xmlns:a16="http://schemas.microsoft.com/office/drawing/2014/main" id="{4773D489-3DF8-48E3-998B-09F1FB82B62E}"/>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 xmlns:a16="http://schemas.microsoft.com/office/drawing/2014/main" id="{B4A43BA1-EC8F-443E-B383-99DE231A8BE8}"/>
              </a:ext>
            </a:extLst>
          </p:cNvPr>
          <p:cNvSpPr>
            <a:spLocks noGrp="1"/>
          </p:cNvSpPr>
          <p:nvPr>
            <p:ph type="sldNum" sz="quarter" idx="12"/>
          </p:nvPr>
        </p:nvSpPr>
        <p:spPr/>
        <p:txBody>
          <a:bodyPr/>
          <a:lstStyle/>
          <a:p>
            <a:fld id="{1D89A154-95C5-491A-BAC9-B9410C487993}" type="slidenum">
              <a:rPr lang="es-ES" smtClean="0"/>
              <a:pPr/>
              <a:t>‹Nº›</a:t>
            </a:fld>
            <a:endParaRPr lang="es-ES"/>
          </a:p>
        </p:txBody>
      </p:sp>
    </p:spTree>
    <p:extLst>
      <p:ext uri="{BB962C8B-B14F-4D97-AF65-F5344CB8AC3E}">
        <p14:creationId xmlns="" xmlns:p14="http://schemas.microsoft.com/office/powerpoint/2010/main" val="2312502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DBACBEF-AFA6-4049-8A54-F3572AE66E91}"/>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 xmlns:a16="http://schemas.microsoft.com/office/drawing/2014/main" id="{39F98A27-7EAB-4214-A4A1-CD9511C917AF}"/>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 xmlns:a16="http://schemas.microsoft.com/office/drawing/2014/main" id="{FC749766-CF2D-4122-99F6-B95C409D0957}"/>
              </a:ext>
            </a:extLst>
          </p:cNvPr>
          <p:cNvSpPr>
            <a:spLocks noGrp="1"/>
          </p:cNvSpPr>
          <p:nvPr>
            <p:ph type="dt" sz="half" idx="10"/>
          </p:nvPr>
        </p:nvSpPr>
        <p:spPr/>
        <p:txBody>
          <a:bodyPr/>
          <a:lstStyle/>
          <a:p>
            <a:fld id="{504AA9C2-8D81-48A1-91F3-C0C72A180201}" type="datetimeFigureOut">
              <a:rPr lang="es-ES" smtClean="0"/>
              <a:pPr/>
              <a:t>02/04/2018</a:t>
            </a:fld>
            <a:endParaRPr lang="es-ES"/>
          </a:p>
        </p:txBody>
      </p:sp>
      <p:sp>
        <p:nvSpPr>
          <p:cNvPr id="5" name="Marcador de pie de página 4">
            <a:extLst>
              <a:ext uri="{FF2B5EF4-FFF2-40B4-BE49-F238E27FC236}">
                <a16:creationId xmlns="" xmlns:a16="http://schemas.microsoft.com/office/drawing/2014/main" id="{2835D3B5-2CAC-421E-A251-5D916397042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 xmlns:a16="http://schemas.microsoft.com/office/drawing/2014/main" id="{421EA0BD-3215-41E7-B316-E2E14A3E1701}"/>
              </a:ext>
            </a:extLst>
          </p:cNvPr>
          <p:cNvSpPr>
            <a:spLocks noGrp="1"/>
          </p:cNvSpPr>
          <p:nvPr>
            <p:ph type="sldNum" sz="quarter" idx="12"/>
          </p:nvPr>
        </p:nvSpPr>
        <p:spPr/>
        <p:txBody>
          <a:bodyPr/>
          <a:lstStyle/>
          <a:p>
            <a:fld id="{1D89A154-95C5-491A-BAC9-B9410C487993}" type="slidenum">
              <a:rPr lang="es-ES" smtClean="0"/>
              <a:pPr/>
              <a:t>‹Nº›</a:t>
            </a:fld>
            <a:endParaRPr lang="es-ES"/>
          </a:p>
        </p:txBody>
      </p:sp>
    </p:spTree>
    <p:extLst>
      <p:ext uri="{BB962C8B-B14F-4D97-AF65-F5344CB8AC3E}">
        <p14:creationId xmlns="" xmlns:p14="http://schemas.microsoft.com/office/powerpoint/2010/main" val="3614971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33E37014-E7A9-4488-9D69-DE991ABC0FA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 xmlns:a16="http://schemas.microsoft.com/office/drawing/2014/main" id="{E2607835-580F-4BE5-AEF7-047D7AB5425C}"/>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 xmlns:a16="http://schemas.microsoft.com/office/drawing/2014/main" id="{6BECBDEE-438C-40CE-942E-50A9E45F84F0}"/>
              </a:ext>
            </a:extLst>
          </p:cNvPr>
          <p:cNvSpPr>
            <a:spLocks noGrp="1"/>
          </p:cNvSpPr>
          <p:nvPr>
            <p:ph type="dt" sz="half" idx="10"/>
          </p:nvPr>
        </p:nvSpPr>
        <p:spPr/>
        <p:txBody>
          <a:bodyPr/>
          <a:lstStyle/>
          <a:p>
            <a:fld id="{504AA9C2-8D81-48A1-91F3-C0C72A180201}" type="datetimeFigureOut">
              <a:rPr lang="es-ES" smtClean="0"/>
              <a:pPr/>
              <a:t>02/04/2018</a:t>
            </a:fld>
            <a:endParaRPr lang="es-ES"/>
          </a:p>
        </p:txBody>
      </p:sp>
      <p:sp>
        <p:nvSpPr>
          <p:cNvPr id="5" name="Marcador de pie de página 4">
            <a:extLst>
              <a:ext uri="{FF2B5EF4-FFF2-40B4-BE49-F238E27FC236}">
                <a16:creationId xmlns="" xmlns:a16="http://schemas.microsoft.com/office/drawing/2014/main" id="{C522FB02-A418-4251-BBC3-4D0D5F28433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 xmlns:a16="http://schemas.microsoft.com/office/drawing/2014/main" id="{C0CBAC15-A3C9-4373-9CA7-5B477E04A041}"/>
              </a:ext>
            </a:extLst>
          </p:cNvPr>
          <p:cNvSpPr>
            <a:spLocks noGrp="1"/>
          </p:cNvSpPr>
          <p:nvPr>
            <p:ph type="sldNum" sz="quarter" idx="12"/>
          </p:nvPr>
        </p:nvSpPr>
        <p:spPr/>
        <p:txBody>
          <a:bodyPr/>
          <a:lstStyle/>
          <a:p>
            <a:fld id="{1D89A154-95C5-491A-BAC9-B9410C487993}" type="slidenum">
              <a:rPr lang="es-ES" smtClean="0"/>
              <a:pPr/>
              <a:t>‹Nº›</a:t>
            </a:fld>
            <a:endParaRPr lang="es-ES"/>
          </a:p>
        </p:txBody>
      </p:sp>
    </p:spTree>
    <p:extLst>
      <p:ext uri="{BB962C8B-B14F-4D97-AF65-F5344CB8AC3E}">
        <p14:creationId xmlns="" xmlns:p14="http://schemas.microsoft.com/office/powerpoint/2010/main" val="318288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5AC35DC-E88F-4B22-AACF-4B2BFE5A64E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 xmlns:a16="http://schemas.microsoft.com/office/drawing/2014/main" id="{FCF70D0F-6794-4A2E-A87A-7574518935F9}"/>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 xmlns:a16="http://schemas.microsoft.com/office/drawing/2014/main" id="{01BCD2FC-14EE-461D-A4C9-06942FBCF018}"/>
              </a:ext>
            </a:extLst>
          </p:cNvPr>
          <p:cNvSpPr>
            <a:spLocks noGrp="1"/>
          </p:cNvSpPr>
          <p:nvPr>
            <p:ph type="dt" sz="half" idx="10"/>
          </p:nvPr>
        </p:nvSpPr>
        <p:spPr/>
        <p:txBody>
          <a:bodyPr/>
          <a:lstStyle/>
          <a:p>
            <a:fld id="{504AA9C2-8D81-48A1-91F3-C0C72A180201}" type="datetimeFigureOut">
              <a:rPr lang="es-ES" smtClean="0"/>
              <a:pPr/>
              <a:t>02/04/2018</a:t>
            </a:fld>
            <a:endParaRPr lang="es-ES"/>
          </a:p>
        </p:txBody>
      </p:sp>
      <p:sp>
        <p:nvSpPr>
          <p:cNvPr id="5" name="Marcador de pie de página 4">
            <a:extLst>
              <a:ext uri="{FF2B5EF4-FFF2-40B4-BE49-F238E27FC236}">
                <a16:creationId xmlns="" xmlns:a16="http://schemas.microsoft.com/office/drawing/2014/main" id="{B5D8A7A6-B1CA-4A75-B0B2-B23B43F6F8D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 xmlns:a16="http://schemas.microsoft.com/office/drawing/2014/main" id="{B3318E6F-AE91-4933-991A-CFF26CDA5170}"/>
              </a:ext>
            </a:extLst>
          </p:cNvPr>
          <p:cNvSpPr>
            <a:spLocks noGrp="1"/>
          </p:cNvSpPr>
          <p:nvPr>
            <p:ph type="sldNum" sz="quarter" idx="12"/>
          </p:nvPr>
        </p:nvSpPr>
        <p:spPr/>
        <p:txBody>
          <a:bodyPr/>
          <a:lstStyle/>
          <a:p>
            <a:fld id="{1D89A154-95C5-491A-BAC9-B9410C487993}" type="slidenum">
              <a:rPr lang="es-ES" smtClean="0"/>
              <a:pPr/>
              <a:t>‹Nº›</a:t>
            </a:fld>
            <a:endParaRPr lang="es-ES"/>
          </a:p>
        </p:txBody>
      </p:sp>
    </p:spTree>
    <p:extLst>
      <p:ext uri="{BB962C8B-B14F-4D97-AF65-F5344CB8AC3E}">
        <p14:creationId xmlns="" xmlns:p14="http://schemas.microsoft.com/office/powerpoint/2010/main" val="3681369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002287A-567D-41A7-B96E-18CE9AE2809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 xmlns:a16="http://schemas.microsoft.com/office/drawing/2014/main" id="{ED1DD80C-638A-471F-8CAB-9B7879AE25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 xmlns:a16="http://schemas.microsoft.com/office/drawing/2014/main" id="{DD2D6728-F1A1-458D-83BA-355AB46614EB}"/>
              </a:ext>
            </a:extLst>
          </p:cNvPr>
          <p:cNvSpPr>
            <a:spLocks noGrp="1"/>
          </p:cNvSpPr>
          <p:nvPr>
            <p:ph type="dt" sz="half" idx="10"/>
          </p:nvPr>
        </p:nvSpPr>
        <p:spPr/>
        <p:txBody>
          <a:bodyPr/>
          <a:lstStyle/>
          <a:p>
            <a:fld id="{504AA9C2-8D81-48A1-91F3-C0C72A180201}" type="datetimeFigureOut">
              <a:rPr lang="es-ES" smtClean="0"/>
              <a:pPr/>
              <a:t>02/04/2018</a:t>
            </a:fld>
            <a:endParaRPr lang="es-ES"/>
          </a:p>
        </p:txBody>
      </p:sp>
      <p:sp>
        <p:nvSpPr>
          <p:cNvPr id="5" name="Marcador de pie de página 4">
            <a:extLst>
              <a:ext uri="{FF2B5EF4-FFF2-40B4-BE49-F238E27FC236}">
                <a16:creationId xmlns="" xmlns:a16="http://schemas.microsoft.com/office/drawing/2014/main" id="{BD77CA52-32A5-4833-934D-45EF1449F66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 xmlns:a16="http://schemas.microsoft.com/office/drawing/2014/main" id="{4CDEC1BA-8D8A-4DEA-AF02-D165276FCADF}"/>
              </a:ext>
            </a:extLst>
          </p:cNvPr>
          <p:cNvSpPr>
            <a:spLocks noGrp="1"/>
          </p:cNvSpPr>
          <p:nvPr>
            <p:ph type="sldNum" sz="quarter" idx="12"/>
          </p:nvPr>
        </p:nvSpPr>
        <p:spPr/>
        <p:txBody>
          <a:bodyPr/>
          <a:lstStyle/>
          <a:p>
            <a:fld id="{1D89A154-95C5-491A-BAC9-B9410C487993}" type="slidenum">
              <a:rPr lang="es-ES" smtClean="0"/>
              <a:pPr/>
              <a:t>‹Nº›</a:t>
            </a:fld>
            <a:endParaRPr lang="es-ES"/>
          </a:p>
        </p:txBody>
      </p:sp>
    </p:spTree>
    <p:extLst>
      <p:ext uri="{BB962C8B-B14F-4D97-AF65-F5344CB8AC3E}">
        <p14:creationId xmlns="" xmlns:p14="http://schemas.microsoft.com/office/powerpoint/2010/main" val="2932777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7FAC3C5-4C21-44D1-B386-5C648D437A9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 xmlns:a16="http://schemas.microsoft.com/office/drawing/2014/main" id="{9467DAB8-A367-480E-B270-C38E9388197D}"/>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 xmlns:a16="http://schemas.microsoft.com/office/drawing/2014/main" id="{F8298BC5-76E9-44E7-A1F1-8C287A6062E7}"/>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 xmlns:a16="http://schemas.microsoft.com/office/drawing/2014/main" id="{A8ADF0FF-E222-4B9C-9561-9DC76B37C883}"/>
              </a:ext>
            </a:extLst>
          </p:cNvPr>
          <p:cNvSpPr>
            <a:spLocks noGrp="1"/>
          </p:cNvSpPr>
          <p:nvPr>
            <p:ph type="dt" sz="half" idx="10"/>
          </p:nvPr>
        </p:nvSpPr>
        <p:spPr/>
        <p:txBody>
          <a:bodyPr/>
          <a:lstStyle/>
          <a:p>
            <a:fld id="{504AA9C2-8D81-48A1-91F3-C0C72A180201}" type="datetimeFigureOut">
              <a:rPr lang="es-ES" smtClean="0"/>
              <a:pPr/>
              <a:t>02/04/2018</a:t>
            </a:fld>
            <a:endParaRPr lang="es-ES"/>
          </a:p>
        </p:txBody>
      </p:sp>
      <p:sp>
        <p:nvSpPr>
          <p:cNvPr id="6" name="Marcador de pie de página 5">
            <a:extLst>
              <a:ext uri="{FF2B5EF4-FFF2-40B4-BE49-F238E27FC236}">
                <a16:creationId xmlns="" xmlns:a16="http://schemas.microsoft.com/office/drawing/2014/main" id="{F67ABAA6-D584-4EE2-A9C1-9D6AC3C3E75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 xmlns:a16="http://schemas.microsoft.com/office/drawing/2014/main" id="{755ACFDA-76F3-4A46-B272-D6E87EF15C38}"/>
              </a:ext>
            </a:extLst>
          </p:cNvPr>
          <p:cNvSpPr>
            <a:spLocks noGrp="1"/>
          </p:cNvSpPr>
          <p:nvPr>
            <p:ph type="sldNum" sz="quarter" idx="12"/>
          </p:nvPr>
        </p:nvSpPr>
        <p:spPr/>
        <p:txBody>
          <a:bodyPr/>
          <a:lstStyle/>
          <a:p>
            <a:fld id="{1D89A154-95C5-491A-BAC9-B9410C487993}" type="slidenum">
              <a:rPr lang="es-ES" smtClean="0"/>
              <a:pPr/>
              <a:t>‹Nº›</a:t>
            </a:fld>
            <a:endParaRPr lang="es-ES"/>
          </a:p>
        </p:txBody>
      </p:sp>
    </p:spTree>
    <p:extLst>
      <p:ext uri="{BB962C8B-B14F-4D97-AF65-F5344CB8AC3E}">
        <p14:creationId xmlns="" xmlns:p14="http://schemas.microsoft.com/office/powerpoint/2010/main" val="2891990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E1348E2-64B8-4243-B630-223A7CB8DE4A}"/>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 xmlns:a16="http://schemas.microsoft.com/office/drawing/2014/main" id="{5B579389-780F-42EB-A148-FA043A51CC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 xmlns:a16="http://schemas.microsoft.com/office/drawing/2014/main" id="{6278352B-9197-48A9-91FB-293197B6354A}"/>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 xmlns:a16="http://schemas.microsoft.com/office/drawing/2014/main" id="{50F94EB3-27F7-4CEA-96B8-5CE0BB0982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 xmlns:a16="http://schemas.microsoft.com/office/drawing/2014/main" id="{2B845A82-8941-484C-A4D7-AAF8ABE3CA18}"/>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 xmlns:a16="http://schemas.microsoft.com/office/drawing/2014/main" id="{CA4E654A-8696-43C6-B6BE-5432586FDD45}"/>
              </a:ext>
            </a:extLst>
          </p:cNvPr>
          <p:cNvSpPr>
            <a:spLocks noGrp="1"/>
          </p:cNvSpPr>
          <p:nvPr>
            <p:ph type="dt" sz="half" idx="10"/>
          </p:nvPr>
        </p:nvSpPr>
        <p:spPr/>
        <p:txBody>
          <a:bodyPr/>
          <a:lstStyle/>
          <a:p>
            <a:fld id="{504AA9C2-8D81-48A1-91F3-C0C72A180201}" type="datetimeFigureOut">
              <a:rPr lang="es-ES" smtClean="0"/>
              <a:pPr/>
              <a:t>02/04/2018</a:t>
            </a:fld>
            <a:endParaRPr lang="es-ES"/>
          </a:p>
        </p:txBody>
      </p:sp>
      <p:sp>
        <p:nvSpPr>
          <p:cNvPr id="8" name="Marcador de pie de página 7">
            <a:extLst>
              <a:ext uri="{FF2B5EF4-FFF2-40B4-BE49-F238E27FC236}">
                <a16:creationId xmlns="" xmlns:a16="http://schemas.microsoft.com/office/drawing/2014/main" id="{7C17DCAA-595F-4F5B-8E1F-85E906FD7B02}"/>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 xmlns:a16="http://schemas.microsoft.com/office/drawing/2014/main" id="{4E2C0E2F-4770-4E91-94AB-4A40F0BECDE8}"/>
              </a:ext>
            </a:extLst>
          </p:cNvPr>
          <p:cNvSpPr>
            <a:spLocks noGrp="1"/>
          </p:cNvSpPr>
          <p:nvPr>
            <p:ph type="sldNum" sz="quarter" idx="12"/>
          </p:nvPr>
        </p:nvSpPr>
        <p:spPr/>
        <p:txBody>
          <a:bodyPr/>
          <a:lstStyle/>
          <a:p>
            <a:fld id="{1D89A154-95C5-491A-BAC9-B9410C487993}" type="slidenum">
              <a:rPr lang="es-ES" smtClean="0"/>
              <a:pPr/>
              <a:t>‹Nº›</a:t>
            </a:fld>
            <a:endParaRPr lang="es-ES"/>
          </a:p>
        </p:txBody>
      </p:sp>
    </p:spTree>
    <p:extLst>
      <p:ext uri="{BB962C8B-B14F-4D97-AF65-F5344CB8AC3E}">
        <p14:creationId xmlns="" xmlns:p14="http://schemas.microsoft.com/office/powerpoint/2010/main" val="2853354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B4EDCB2-D9C6-4300-B734-5FE4AE85CD0C}"/>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 xmlns:a16="http://schemas.microsoft.com/office/drawing/2014/main" id="{8B9E65A4-38C7-47E7-98B4-06AB6DE3A618}"/>
              </a:ext>
            </a:extLst>
          </p:cNvPr>
          <p:cNvSpPr>
            <a:spLocks noGrp="1"/>
          </p:cNvSpPr>
          <p:nvPr>
            <p:ph type="dt" sz="half" idx="10"/>
          </p:nvPr>
        </p:nvSpPr>
        <p:spPr/>
        <p:txBody>
          <a:bodyPr/>
          <a:lstStyle/>
          <a:p>
            <a:fld id="{504AA9C2-8D81-48A1-91F3-C0C72A180201}" type="datetimeFigureOut">
              <a:rPr lang="es-ES" smtClean="0"/>
              <a:pPr/>
              <a:t>02/04/2018</a:t>
            </a:fld>
            <a:endParaRPr lang="es-ES"/>
          </a:p>
        </p:txBody>
      </p:sp>
      <p:sp>
        <p:nvSpPr>
          <p:cNvPr id="4" name="Marcador de pie de página 3">
            <a:extLst>
              <a:ext uri="{FF2B5EF4-FFF2-40B4-BE49-F238E27FC236}">
                <a16:creationId xmlns="" xmlns:a16="http://schemas.microsoft.com/office/drawing/2014/main" id="{D6B0B094-D7B1-488E-9184-2514FFECC008}"/>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 xmlns:a16="http://schemas.microsoft.com/office/drawing/2014/main" id="{3673401F-882C-4E88-A95A-617579E11E96}"/>
              </a:ext>
            </a:extLst>
          </p:cNvPr>
          <p:cNvSpPr>
            <a:spLocks noGrp="1"/>
          </p:cNvSpPr>
          <p:nvPr>
            <p:ph type="sldNum" sz="quarter" idx="12"/>
          </p:nvPr>
        </p:nvSpPr>
        <p:spPr/>
        <p:txBody>
          <a:bodyPr/>
          <a:lstStyle/>
          <a:p>
            <a:fld id="{1D89A154-95C5-491A-BAC9-B9410C487993}" type="slidenum">
              <a:rPr lang="es-ES" smtClean="0"/>
              <a:pPr/>
              <a:t>‹Nº›</a:t>
            </a:fld>
            <a:endParaRPr lang="es-ES"/>
          </a:p>
        </p:txBody>
      </p:sp>
    </p:spTree>
    <p:extLst>
      <p:ext uri="{BB962C8B-B14F-4D97-AF65-F5344CB8AC3E}">
        <p14:creationId xmlns="" xmlns:p14="http://schemas.microsoft.com/office/powerpoint/2010/main" val="2815086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 xmlns:a16="http://schemas.microsoft.com/office/drawing/2014/main" id="{771D7532-0807-4572-8B29-05A7752349BA}"/>
              </a:ext>
            </a:extLst>
          </p:cNvPr>
          <p:cNvSpPr>
            <a:spLocks noGrp="1"/>
          </p:cNvSpPr>
          <p:nvPr>
            <p:ph type="dt" sz="half" idx="10"/>
          </p:nvPr>
        </p:nvSpPr>
        <p:spPr/>
        <p:txBody>
          <a:bodyPr/>
          <a:lstStyle/>
          <a:p>
            <a:fld id="{504AA9C2-8D81-48A1-91F3-C0C72A180201}" type="datetimeFigureOut">
              <a:rPr lang="es-ES" smtClean="0"/>
              <a:pPr/>
              <a:t>02/04/2018</a:t>
            </a:fld>
            <a:endParaRPr lang="es-ES"/>
          </a:p>
        </p:txBody>
      </p:sp>
      <p:sp>
        <p:nvSpPr>
          <p:cNvPr id="3" name="Marcador de pie de página 2">
            <a:extLst>
              <a:ext uri="{FF2B5EF4-FFF2-40B4-BE49-F238E27FC236}">
                <a16:creationId xmlns="" xmlns:a16="http://schemas.microsoft.com/office/drawing/2014/main" id="{C11530AD-6060-4A38-A5D5-18048900F55D}"/>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 xmlns:a16="http://schemas.microsoft.com/office/drawing/2014/main" id="{6E794A41-EC79-47EF-A9FB-901690895D15}"/>
              </a:ext>
            </a:extLst>
          </p:cNvPr>
          <p:cNvSpPr>
            <a:spLocks noGrp="1"/>
          </p:cNvSpPr>
          <p:nvPr>
            <p:ph type="sldNum" sz="quarter" idx="12"/>
          </p:nvPr>
        </p:nvSpPr>
        <p:spPr/>
        <p:txBody>
          <a:bodyPr/>
          <a:lstStyle/>
          <a:p>
            <a:fld id="{1D89A154-95C5-491A-BAC9-B9410C487993}" type="slidenum">
              <a:rPr lang="es-ES" smtClean="0"/>
              <a:pPr/>
              <a:t>‹Nº›</a:t>
            </a:fld>
            <a:endParaRPr lang="es-ES"/>
          </a:p>
        </p:txBody>
      </p:sp>
    </p:spTree>
    <p:extLst>
      <p:ext uri="{BB962C8B-B14F-4D97-AF65-F5344CB8AC3E}">
        <p14:creationId xmlns="" xmlns:p14="http://schemas.microsoft.com/office/powerpoint/2010/main" val="805481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C5781F2-F9AB-4B27-8D46-9D98FE70554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 xmlns:a16="http://schemas.microsoft.com/office/drawing/2014/main" id="{5F046A57-CD86-4CAB-837F-8FB7C656A2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 xmlns:a16="http://schemas.microsoft.com/office/drawing/2014/main" id="{C1108226-5A5C-4B39-A43C-93B84D2F21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 xmlns:a16="http://schemas.microsoft.com/office/drawing/2014/main" id="{878F6098-FE2B-4980-A44E-559C91354DE9}"/>
              </a:ext>
            </a:extLst>
          </p:cNvPr>
          <p:cNvSpPr>
            <a:spLocks noGrp="1"/>
          </p:cNvSpPr>
          <p:nvPr>
            <p:ph type="dt" sz="half" idx="10"/>
          </p:nvPr>
        </p:nvSpPr>
        <p:spPr/>
        <p:txBody>
          <a:bodyPr/>
          <a:lstStyle/>
          <a:p>
            <a:fld id="{504AA9C2-8D81-48A1-91F3-C0C72A180201}" type="datetimeFigureOut">
              <a:rPr lang="es-ES" smtClean="0"/>
              <a:pPr/>
              <a:t>02/04/2018</a:t>
            </a:fld>
            <a:endParaRPr lang="es-ES"/>
          </a:p>
        </p:txBody>
      </p:sp>
      <p:sp>
        <p:nvSpPr>
          <p:cNvPr id="6" name="Marcador de pie de página 5">
            <a:extLst>
              <a:ext uri="{FF2B5EF4-FFF2-40B4-BE49-F238E27FC236}">
                <a16:creationId xmlns="" xmlns:a16="http://schemas.microsoft.com/office/drawing/2014/main" id="{2CBFC146-9E08-4695-900A-4EDD0F3464F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 xmlns:a16="http://schemas.microsoft.com/office/drawing/2014/main" id="{55FB50EC-5377-4BA6-BAE0-25719D084111}"/>
              </a:ext>
            </a:extLst>
          </p:cNvPr>
          <p:cNvSpPr>
            <a:spLocks noGrp="1"/>
          </p:cNvSpPr>
          <p:nvPr>
            <p:ph type="sldNum" sz="quarter" idx="12"/>
          </p:nvPr>
        </p:nvSpPr>
        <p:spPr/>
        <p:txBody>
          <a:bodyPr/>
          <a:lstStyle/>
          <a:p>
            <a:fld id="{1D89A154-95C5-491A-BAC9-B9410C487993}" type="slidenum">
              <a:rPr lang="es-ES" smtClean="0"/>
              <a:pPr/>
              <a:t>‹Nº›</a:t>
            </a:fld>
            <a:endParaRPr lang="es-ES"/>
          </a:p>
        </p:txBody>
      </p:sp>
    </p:spTree>
    <p:extLst>
      <p:ext uri="{BB962C8B-B14F-4D97-AF65-F5344CB8AC3E}">
        <p14:creationId xmlns="" xmlns:p14="http://schemas.microsoft.com/office/powerpoint/2010/main" val="2767492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54E1BC8-6335-4BC3-BD8B-B45F59B90E2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 xmlns:a16="http://schemas.microsoft.com/office/drawing/2014/main" id="{BF652B73-E826-479A-8FFC-787D75E6AF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 xmlns:a16="http://schemas.microsoft.com/office/drawing/2014/main" id="{6EAE9AD6-512F-4FC2-AA92-1AC3C1D37C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 xmlns:a16="http://schemas.microsoft.com/office/drawing/2014/main" id="{97C06597-6988-473C-B84E-ADB647FEE2C2}"/>
              </a:ext>
            </a:extLst>
          </p:cNvPr>
          <p:cNvSpPr>
            <a:spLocks noGrp="1"/>
          </p:cNvSpPr>
          <p:nvPr>
            <p:ph type="dt" sz="half" idx="10"/>
          </p:nvPr>
        </p:nvSpPr>
        <p:spPr/>
        <p:txBody>
          <a:bodyPr/>
          <a:lstStyle/>
          <a:p>
            <a:fld id="{504AA9C2-8D81-48A1-91F3-C0C72A180201}" type="datetimeFigureOut">
              <a:rPr lang="es-ES" smtClean="0"/>
              <a:pPr/>
              <a:t>02/04/2018</a:t>
            </a:fld>
            <a:endParaRPr lang="es-ES"/>
          </a:p>
        </p:txBody>
      </p:sp>
      <p:sp>
        <p:nvSpPr>
          <p:cNvPr id="6" name="Marcador de pie de página 5">
            <a:extLst>
              <a:ext uri="{FF2B5EF4-FFF2-40B4-BE49-F238E27FC236}">
                <a16:creationId xmlns="" xmlns:a16="http://schemas.microsoft.com/office/drawing/2014/main" id="{BBDB3189-C792-4C6F-83D3-B30AA7C960B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 xmlns:a16="http://schemas.microsoft.com/office/drawing/2014/main" id="{BFCE2670-F6FB-4493-9497-007E1FD27195}"/>
              </a:ext>
            </a:extLst>
          </p:cNvPr>
          <p:cNvSpPr>
            <a:spLocks noGrp="1"/>
          </p:cNvSpPr>
          <p:nvPr>
            <p:ph type="sldNum" sz="quarter" idx="12"/>
          </p:nvPr>
        </p:nvSpPr>
        <p:spPr/>
        <p:txBody>
          <a:bodyPr/>
          <a:lstStyle/>
          <a:p>
            <a:fld id="{1D89A154-95C5-491A-BAC9-B9410C487993}" type="slidenum">
              <a:rPr lang="es-ES" smtClean="0"/>
              <a:pPr/>
              <a:t>‹Nº›</a:t>
            </a:fld>
            <a:endParaRPr lang="es-ES"/>
          </a:p>
        </p:txBody>
      </p:sp>
    </p:spTree>
    <p:extLst>
      <p:ext uri="{BB962C8B-B14F-4D97-AF65-F5344CB8AC3E}">
        <p14:creationId xmlns="" xmlns:p14="http://schemas.microsoft.com/office/powerpoint/2010/main" val="1048152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 xmlns:a16="http://schemas.microsoft.com/office/drawing/2014/main" id="{2338FA14-89AF-4DBE-9A98-B77476B4A1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 xmlns:a16="http://schemas.microsoft.com/office/drawing/2014/main" id="{5F054E60-93FF-4304-AF98-7D3AB2C557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 xmlns:a16="http://schemas.microsoft.com/office/drawing/2014/main" id="{2E9C44DE-0576-46F0-B668-D0ED85BECE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4AA9C2-8D81-48A1-91F3-C0C72A180201}" type="datetimeFigureOut">
              <a:rPr lang="es-ES" smtClean="0"/>
              <a:pPr/>
              <a:t>02/04/2018</a:t>
            </a:fld>
            <a:endParaRPr lang="es-ES"/>
          </a:p>
        </p:txBody>
      </p:sp>
      <p:sp>
        <p:nvSpPr>
          <p:cNvPr id="5" name="Marcador de pie de página 4">
            <a:extLst>
              <a:ext uri="{FF2B5EF4-FFF2-40B4-BE49-F238E27FC236}">
                <a16:creationId xmlns="" xmlns:a16="http://schemas.microsoft.com/office/drawing/2014/main" id="{B9163FEF-FFD2-4A0D-9A84-444CA2043F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 xmlns:a16="http://schemas.microsoft.com/office/drawing/2014/main" id="{5F5D85A6-40C4-470F-8B4D-E718ABF106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89A154-95C5-491A-BAC9-B9410C487993}" type="slidenum">
              <a:rPr lang="es-ES" smtClean="0"/>
              <a:pPr/>
              <a:t>‹Nº›</a:t>
            </a:fld>
            <a:endParaRPr lang="es-ES"/>
          </a:p>
        </p:txBody>
      </p:sp>
    </p:spTree>
    <p:extLst>
      <p:ext uri="{BB962C8B-B14F-4D97-AF65-F5344CB8AC3E}">
        <p14:creationId xmlns="" xmlns:p14="http://schemas.microsoft.com/office/powerpoint/2010/main" val="2044510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gif"/></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media/image63.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3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9" Type="http://schemas.openxmlformats.org/officeDocument/2006/relationships/image" Target="NULL"/><Relationship Id="rId3" Type="http://schemas.openxmlformats.org/officeDocument/2006/relationships/image" Target="../media/image65.png"/><Relationship Id="rId21" Type="http://schemas.openxmlformats.org/officeDocument/2006/relationships/image" Target="NULL"/><Relationship Id="rId34" Type="http://schemas.openxmlformats.org/officeDocument/2006/relationships/image" Target="NULL"/><Relationship Id="rId42" Type="http://schemas.openxmlformats.org/officeDocument/2006/relationships/image" Target="NULL"/><Relationship Id="rId7" Type="http://schemas.openxmlformats.org/officeDocument/2006/relationships/image" Target="../media/image69.png"/><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38" Type="http://schemas.openxmlformats.org/officeDocument/2006/relationships/image" Target="NULL"/><Relationship Id="rId46" Type="http://schemas.openxmlformats.org/officeDocument/2006/relationships/image" Target="NULL"/><Relationship Id="rId2" Type="http://schemas.openxmlformats.org/officeDocument/2006/relationships/image" Target="../media/image64.png"/><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41"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NULL"/><Relationship Id="rId24" Type="http://schemas.openxmlformats.org/officeDocument/2006/relationships/image" Target="../media/image71.png"/><Relationship Id="rId32" Type="http://schemas.openxmlformats.org/officeDocument/2006/relationships/image" Target="NULL"/><Relationship Id="rId37" Type="http://schemas.openxmlformats.org/officeDocument/2006/relationships/image" Target="NULL"/><Relationship Id="rId40" Type="http://schemas.openxmlformats.org/officeDocument/2006/relationships/image" Target="NULL"/><Relationship Id="rId45" Type="http://schemas.openxmlformats.org/officeDocument/2006/relationships/image" Target="NULL"/><Relationship Id="rId5" Type="http://schemas.openxmlformats.org/officeDocument/2006/relationships/image" Target="../media/image67.png"/><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36"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31" Type="http://schemas.openxmlformats.org/officeDocument/2006/relationships/image" Target="NULL"/><Relationship Id="rId44" Type="http://schemas.openxmlformats.org/officeDocument/2006/relationships/image" Target="NULL"/><Relationship Id="rId4" Type="http://schemas.openxmlformats.org/officeDocument/2006/relationships/image" Target="../media/image66.png"/><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 Id="rId35" Type="http://schemas.openxmlformats.org/officeDocument/2006/relationships/image" Target="NULL"/><Relationship Id="rId43" Type="http://schemas.openxmlformats.org/officeDocument/2006/relationships/image" Target="NUL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7.png"/></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830F59E-5072-49D5-A9F6-62B44A57C19A}"/>
              </a:ext>
            </a:extLst>
          </p:cNvPr>
          <p:cNvSpPr>
            <a:spLocks noGrp="1"/>
          </p:cNvSpPr>
          <p:nvPr>
            <p:ph type="ctrTitle"/>
          </p:nvPr>
        </p:nvSpPr>
        <p:spPr>
          <a:xfrm>
            <a:off x="1524000" y="512763"/>
            <a:ext cx="9144000" cy="1529397"/>
          </a:xfrm>
        </p:spPr>
        <p:txBody>
          <a:bodyPr>
            <a:normAutofit fontScale="90000"/>
          </a:bodyPr>
          <a:lstStyle/>
          <a:p>
            <a:r>
              <a:rPr lang="es-ES" dirty="0">
                <a:latin typeface="Arial" panose="020B0604020202020204" pitchFamily="34" charset="0"/>
                <a:cs typeface="Arial" panose="020B0604020202020204" pitchFamily="34" charset="0"/>
              </a:rPr>
              <a:t>Comportamiento magnético de los solidos 1</a:t>
            </a:r>
          </a:p>
        </p:txBody>
      </p:sp>
      <p:sp>
        <p:nvSpPr>
          <p:cNvPr id="3" name="Subtítulo 2">
            <a:extLst>
              <a:ext uri="{FF2B5EF4-FFF2-40B4-BE49-F238E27FC236}">
                <a16:creationId xmlns="" xmlns:a16="http://schemas.microsoft.com/office/drawing/2014/main" id="{68260826-0EBD-4F08-B088-0E514DDCB783}"/>
              </a:ext>
            </a:extLst>
          </p:cNvPr>
          <p:cNvSpPr>
            <a:spLocks noGrp="1"/>
          </p:cNvSpPr>
          <p:nvPr>
            <p:ph type="subTitle" idx="1"/>
          </p:nvPr>
        </p:nvSpPr>
        <p:spPr/>
        <p:txBody>
          <a:bodyPr/>
          <a:lstStyle/>
          <a:p>
            <a:endParaRPr lang="es-ES" dirty="0"/>
          </a:p>
        </p:txBody>
      </p:sp>
    </p:spTree>
    <p:extLst>
      <p:ext uri="{BB962C8B-B14F-4D97-AF65-F5344CB8AC3E}">
        <p14:creationId xmlns="" xmlns:p14="http://schemas.microsoft.com/office/powerpoint/2010/main" val="24019321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0CFB3FD-D05F-4F30-BC1C-060F5776B4A0}"/>
              </a:ext>
            </a:extLst>
          </p:cNvPr>
          <p:cNvSpPr>
            <a:spLocks noGrp="1"/>
          </p:cNvSpPr>
          <p:nvPr>
            <p:ph type="title"/>
          </p:nvPr>
        </p:nvSpPr>
        <p:spPr>
          <a:xfrm>
            <a:off x="838200" y="216168"/>
            <a:ext cx="10515600" cy="464869"/>
          </a:xfrm>
        </p:spPr>
        <p:txBody>
          <a:bodyPr>
            <a:normAutofit fontScale="90000"/>
          </a:bodyPr>
          <a:lstStyle/>
          <a:p>
            <a:endParaRPr lang="es-ES"/>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7888DA97-D065-472A-9592-8DA4B719E8FC}"/>
                  </a:ext>
                </a:extLst>
              </p:cNvPr>
              <p:cNvSpPr>
                <a:spLocks noGrp="1"/>
              </p:cNvSpPr>
              <p:nvPr>
                <p:ph idx="1"/>
              </p:nvPr>
            </p:nvSpPr>
            <p:spPr>
              <a:xfrm>
                <a:off x="351692" y="858129"/>
                <a:ext cx="11840308" cy="5004052"/>
              </a:xfrm>
            </p:spPr>
            <p:txBody>
              <a:bodyPr>
                <a:normAutofit fontScale="92500"/>
              </a:bodyPr>
              <a:lstStyle/>
              <a:p>
                <a:pPr marL="0" indent="0">
                  <a:buNone/>
                </a:pPr>
                <a:r>
                  <a:rPr lang="es-ES" sz="2400" dirty="0">
                    <a:latin typeface="Arial" panose="020B0604020202020204" pitchFamily="34" charset="0"/>
                    <a:cs typeface="Arial" panose="020B0604020202020204" pitchFamily="34" charset="0"/>
                  </a:rPr>
                  <a:t>Calculemos los ángulos que forman </a:t>
                </a:r>
                <a14:m>
                  <m:oMath xmlns:m="http://schemas.openxmlformats.org/officeDocument/2006/math">
                    <m:sSub>
                      <m:sSubPr>
                        <m:ctrlPr>
                          <a:rPr lang="es-AR" sz="2400" i="1">
                            <a:latin typeface="Cambria Math" panose="02040503050406030204" pitchFamily="18" charset="0"/>
                          </a:rPr>
                        </m:ctrlPr>
                      </m:sSubPr>
                      <m:e>
                        <m:r>
                          <a:rPr lang="es-AR" sz="2400" i="1">
                            <a:latin typeface="Cambria Math"/>
                          </a:rPr>
                          <m:t>𝐿</m:t>
                        </m:r>
                      </m:e>
                      <m:sub>
                        <m:r>
                          <a:rPr lang="es-AR" sz="2400" i="1">
                            <a:latin typeface="Cambria Math"/>
                          </a:rPr>
                          <m:t>𝑧</m:t>
                        </m:r>
                      </m:sub>
                    </m:sSub>
                  </m:oMath>
                </a14:m>
                <a:r>
                  <a:rPr lang="es-ES" sz="2400" dirty="0">
                    <a:latin typeface="Arial" panose="020B0604020202020204" pitchFamily="34" charset="0"/>
                    <a:cs typeface="Arial" panose="020B0604020202020204" pitchFamily="34" charset="0"/>
                  </a:rPr>
                  <a:t> y el vector </a:t>
                </a:r>
                <a14:m>
                  <m:oMath xmlns:m="http://schemas.openxmlformats.org/officeDocument/2006/math">
                    <m:acc>
                      <m:accPr>
                        <m:chr m:val="⃗"/>
                        <m:ctrlPr>
                          <a:rPr lang="es-AR" sz="2400" i="1" dirty="0">
                            <a:latin typeface="Cambria Math" panose="02040503050406030204" pitchFamily="18" charset="0"/>
                          </a:rPr>
                        </m:ctrlPr>
                      </m:accPr>
                      <m:e>
                        <m:r>
                          <a:rPr lang="es-AR" sz="2400" i="1" dirty="0">
                            <a:latin typeface="Cambria Math"/>
                          </a:rPr>
                          <m:t>𝐿</m:t>
                        </m:r>
                      </m:e>
                    </m:acc>
                  </m:oMath>
                </a14:m>
                <a:r>
                  <a:rPr lang="es-ES" sz="2400" dirty="0">
                    <a:latin typeface="Arial" panose="020B0604020202020204" pitchFamily="34" charset="0"/>
                    <a:cs typeface="Arial" panose="020B0604020202020204" pitchFamily="34" charset="0"/>
                  </a:rPr>
                  <a:t>, en nuestro caso </a:t>
                </a:r>
                <a14:m>
                  <m:oMath xmlns:m="http://schemas.openxmlformats.org/officeDocument/2006/math">
                    <m:r>
                      <a:rPr lang="es-AR" sz="2400" i="1">
                        <a:latin typeface="Cambria Math"/>
                      </a:rPr>
                      <m:t>𝑙</m:t>
                    </m:r>
                    <m:r>
                      <a:rPr lang="es-AR" sz="2400" i="1">
                        <a:latin typeface="Cambria Math"/>
                      </a:rPr>
                      <m:t>=2</m:t>
                    </m:r>
                  </m:oMath>
                </a14:m>
                <a:endParaRPr lang="es-ES" sz="2400" dirty="0">
                  <a:latin typeface="Arial" panose="020B0604020202020204" pitchFamily="34" charset="0"/>
                  <a:cs typeface="Arial" panose="020B0604020202020204" pitchFamily="34" charset="0"/>
                </a:endParaRPr>
              </a:p>
              <a:p>
                <a:pPr marL="0" indent="0">
                  <a:buNone/>
                </a:pPr>
                <a:endParaRPr lang="es-ES" sz="2400" dirty="0">
                  <a:latin typeface="Arial" panose="020B0604020202020204" pitchFamily="34" charset="0"/>
                  <a:cs typeface="Arial" panose="020B0604020202020204" pitchFamily="34" charset="0"/>
                </a:endParaRPr>
              </a:p>
              <a:p>
                <a:pPr marL="0" indent="0">
                  <a:buNone/>
                </a:pPr>
                <a14:m>
                  <m:oMathPara xmlns:m="http://schemas.openxmlformats.org/officeDocument/2006/math">
                    <m:oMathParaPr>
                      <m:jc m:val="center"/>
                    </m:oMathParaPr>
                    <m:oMath xmlns:m="http://schemas.openxmlformats.org/officeDocument/2006/math">
                      <m:func>
                        <m:funcPr>
                          <m:ctrlPr>
                            <a:rPr lang="es-ES" sz="2400" i="1" smtClean="0">
                              <a:latin typeface="Cambria Math" panose="02040503050406030204" pitchFamily="18" charset="0"/>
                            </a:rPr>
                          </m:ctrlPr>
                        </m:funcPr>
                        <m:fName>
                          <m:func>
                            <m:funcPr>
                              <m:ctrlPr>
                                <a:rPr lang="es-ES" sz="2400" i="1" smtClean="0">
                                  <a:latin typeface="Cambria Math" panose="02040503050406030204" pitchFamily="18" charset="0"/>
                                </a:rPr>
                              </m:ctrlPr>
                            </m:funcPr>
                            <m:fName>
                              <m:r>
                                <m:rPr>
                                  <m:sty m:val="p"/>
                                </m:rPr>
                                <a:rPr lang="es-ES" sz="2400" i="0" smtClean="0">
                                  <a:latin typeface="Cambria Math" panose="02040503050406030204" pitchFamily="18" charset="0"/>
                                </a:rPr>
                                <m:t>sin</m:t>
                              </m:r>
                            </m:fName>
                            <m:e>
                              <m:r>
                                <a:rPr lang="es-ES" sz="2400" i="1" smtClean="0">
                                  <a:latin typeface="Cambria Math" panose="02040503050406030204" pitchFamily="18" charset="0"/>
                                  <a:ea typeface="Cambria Math" panose="02040503050406030204" pitchFamily="18" charset="0"/>
                                </a:rPr>
                                <m:t>𝛼</m:t>
                              </m:r>
                            </m:e>
                          </m:func>
                        </m:fName>
                        <m:e>
                          <m:r>
                            <a:rPr lang="es-ES" sz="2400" b="0" i="1" smtClean="0">
                              <a:latin typeface="Cambria Math" panose="02040503050406030204" pitchFamily="18" charset="0"/>
                              <a:ea typeface="Cambria Math" panose="02040503050406030204" pitchFamily="18" charset="0"/>
                            </a:rPr>
                            <m:t>=</m:t>
                          </m:r>
                          <m:f>
                            <m:fPr>
                              <m:ctrlPr>
                                <a:rPr lang="es-ES" sz="2400" b="0" i="1" smtClean="0">
                                  <a:latin typeface="Cambria Math" panose="02040503050406030204" pitchFamily="18" charset="0"/>
                                  <a:ea typeface="Cambria Math" panose="02040503050406030204" pitchFamily="18" charset="0"/>
                                </a:rPr>
                              </m:ctrlPr>
                            </m:fPr>
                            <m:num>
                              <m:sSub>
                                <m:sSubPr>
                                  <m:ctrlPr>
                                    <a:rPr lang="es-AR" sz="2400" i="1">
                                      <a:latin typeface="Cambria Math" panose="02040503050406030204" pitchFamily="18" charset="0"/>
                                    </a:rPr>
                                  </m:ctrlPr>
                                </m:sSubPr>
                                <m:e>
                                  <m:r>
                                    <a:rPr lang="es-AR" sz="2400" i="1">
                                      <a:latin typeface="Cambria Math"/>
                                    </a:rPr>
                                    <m:t>𝐿</m:t>
                                  </m:r>
                                </m:e>
                                <m:sub>
                                  <m:r>
                                    <a:rPr lang="es-AR" sz="2400" i="1">
                                      <a:latin typeface="Cambria Math"/>
                                    </a:rPr>
                                    <m:t>𝑧</m:t>
                                  </m:r>
                                </m:sub>
                              </m:sSub>
                            </m:num>
                            <m:den>
                              <m:d>
                                <m:dPr>
                                  <m:begChr m:val="|"/>
                                  <m:endChr m:val="|"/>
                                  <m:ctrlPr>
                                    <a:rPr lang="es-ES" sz="2400" b="0" i="1" smtClean="0">
                                      <a:latin typeface="Cambria Math" panose="02040503050406030204" pitchFamily="18" charset="0"/>
                                      <a:ea typeface="Cambria Math" panose="02040503050406030204" pitchFamily="18" charset="0"/>
                                    </a:rPr>
                                  </m:ctrlPr>
                                </m:dPr>
                                <m:e>
                                  <m:acc>
                                    <m:accPr>
                                      <m:chr m:val="⃗"/>
                                      <m:ctrlPr>
                                        <a:rPr lang="es-AR" sz="2400" i="1" dirty="0">
                                          <a:latin typeface="Cambria Math" panose="02040503050406030204" pitchFamily="18" charset="0"/>
                                        </a:rPr>
                                      </m:ctrlPr>
                                    </m:accPr>
                                    <m:e>
                                      <m:r>
                                        <a:rPr lang="es-AR" sz="2400" i="1" dirty="0">
                                          <a:latin typeface="Cambria Math"/>
                                        </a:rPr>
                                        <m:t>𝐿</m:t>
                                      </m:r>
                                    </m:e>
                                  </m:acc>
                                </m:e>
                              </m:d>
                            </m:den>
                          </m:f>
                          <m:r>
                            <a:rPr lang="es-ES" sz="2400" b="0" i="1" smtClean="0">
                              <a:latin typeface="Cambria Math" panose="02040503050406030204" pitchFamily="18" charset="0"/>
                              <a:ea typeface="Cambria Math" panose="02040503050406030204" pitchFamily="18" charset="0"/>
                            </a:rPr>
                            <m:t>=</m:t>
                          </m:r>
                          <m:f>
                            <m:fPr>
                              <m:ctrlPr>
                                <a:rPr lang="es-ES" sz="2400" b="0" i="1" smtClean="0">
                                  <a:latin typeface="Cambria Math" panose="02040503050406030204" pitchFamily="18" charset="0"/>
                                  <a:ea typeface="Cambria Math" panose="02040503050406030204" pitchFamily="18" charset="0"/>
                                </a:rPr>
                              </m:ctrlPr>
                            </m:fPr>
                            <m:num>
                              <m:sSub>
                                <m:sSubPr>
                                  <m:ctrlPr>
                                    <a:rPr lang="es-AR" sz="2400" i="1">
                                      <a:latin typeface="Cambria Math" panose="02040503050406030204" pitchFamily="18" charset="0"/>
                                    </a:rPr>
                                  </m:ctrlPr>
                                </m:sSubPr>
                                <m:e>
                                  <m:r>
                                    <a:rPr lang="es-AR" sz="2400" i="1">
                                      <a:latin typeface="Cambria Math"/>
                                    </a:rPr>
                                    <m:t>𝑚</m:t>
                                  </m:r>
                                </m:e>
                                <m:sub>
                                  <m:r>
                                    <a:rPr lang="es-AR" sz="2400" i="1">
                                      <a:latin typeface="Cambria Math"/>
                                    </a:rPr>
                                    <m:t>𝑙</m:t>
                                  </m:r>
                                </m:sub>
                              </m:sSub>
                              <m:r>
                                <a:rPr lang="es-AR" sz="2400" i="1">
                                  <a:latin typeface="Cambria Math"/>
                                  <a:ea typeface="Cambria Math"/>
                                </a:rPr>
                                <m:t>ℏ</m:t>
                              </m:r>
                              <m:r>
                                <m:rPr>
                                  <m:nor/>
                                </m:rPr>
                                <a:rPr lang="es-AR" sz="2400" dirty="0">
                                  <a:latin typeface="Arial" panose="020B0604020202020204" pitchFamily="34" charset="0"/>
                                  <a:cs typeface="Arial" panose="020B0604020202020204" pitchFamily="34" charset="0"/>
                                </a:rPr>
                                <m:t> </m:t>
                              </m:r>
                            </m:num>
                            <m:den>
                              <m:rad>
                                <m:radPr>
                                  <m:degHide m:val="on"/>
                                  <m:ctrlPr>
                                    <a:rPr lang="es-AR" sz="2400" i="1">
                                      <a:latin typeface="Cambria Math" panose="02040503050406030204" pitchFamily="18" charset="0"/>
                                    </a:rPr>
                                  </m:ctrlPr>
                                </m:radPr>
                                <m:deg/>
                                <m:e>
                                  <m:r>
                                    <a:rPr lang="es-AR" sz="2400" i="1">
                                      <a:latin typeface="Cambria Math"/>
                                    </a:rPr>
                                    <m:t>𝑙</m:t>
                                  </m:r>
                                  <m:d>
                                    <m:dPr>
                                      <m:ctrlPr>
                                        <a:rPr lang="es-AR" sz="2400" i="1">
                                          <a:latin typeface="Cambria Math" panose="02040503050406030204" pitchFamily="18" charset="0"/>
                                        </a:rPr>
                                      </m:ctrlPr>
                                    </m:dPr>
                                    <m:e>
                                      <m:r>
                                        <a:rPr lang="es-AR" sz="2400" i="1">
                                          <a:latin typeface="Cambria Math"/>
                                        </a:rPr>
                                        <m:t>𝑙</m:t>
                                      </m:r>
                                      <m:r>
                                        <a:rPr lang="es-AR" sz="2400" i="1">
                                          <a:latin typeface="Cambria Math"/>
                                        </a:rPr>
                                        <m:t>+1</m:t>
                                      </m:r>
                                    </m:e>
                                  </m:d>
                                </m:e>
                              </m:rad>
                              <m:r>
                                <a:rPr lang="es-AR" sz="2400" i="1">
                                  <a:latin typeface="Cambria Math"/>
                                  <a:ea typeface="Cambria Math"/>
                                </a:rPr>
                                <m:t>ℏ</m:t>
                              </m:r>
                            </m:den>
                          </m:f>
                        </m:e>
                      </m:func>
                      <m:r>
                        <a:rPr lang="es-ES" sz="2400" b="0" i="1" smtClean="0">
                          <a:latin typeface="Cambria Math" panose="02040503050406030204" pitchFamily="18" charset="0"/>
                        </a:rPr>
                        <m:t>=</m:t>
                      </m:r>
                      <m:f>
                        <m:fPr>
                          <m:ctrlPr>
                            <a:rPr lang="es-ES" sz="2400" b="0" i="1" smtClean="0">
                              <a:latin typeface="Cambria Math" panose="02040503050406030204" pitchFamily="18" charset="0"/>
                            </a:rPr>
                          </m:ctrlPr>
                        </m:fPr>
                        <m:num>
                          <m:sSub>
                            <m:sSubPr>
                              <m:ctrlPr>
                                <a:rPr lang="es-AR" sz="2400" i="1">
                                  <a:latin typeface="Cambria Math" panose="02040503050406030204" pitchFamily="18" charset="0"/>
                                </a:rPr>
                              </m:ctrlPr>
                            </m:sSubPr>
                            <m:e>
                              <m:r>
                                <a:rPr lang="es-AR" sz="2400" i="1">
                                  <a:latin typeface="Cambria Math"/>
                                </a:rPr>
                                <m:t>𝑚</m:t>
                              </m:r>
                            </m:e>
                            <m:sub>
                              <m:r>
                                <a:rPr lang="es-AR" sz="2400" i="1">
                                  <a:latin typeface="Cambria Math"/>
                                </a:rPr>
                                <m:t>𝑙</m:t>
                              </m:r>
                            </m:sub>
                          </m:sSub>
                          <m:r>
                            <m:rPr>
                              <m:nor/>
                            </m:rPr>
                            <a:rPr lang="es-AR" sz="2400" dirty="0">
                              <a:latin typeface="Arial" panose="020B0604020202020204" pitchFamily="34" charset="0"/>
                              <a:cs typeface="Arial" panose="020B0604020202020204" pitchFamily="34" charset="0"/>
                            </a:rPr>
                            <m:t> </m:t>
                          </m:r>
                        </m:num>
                        <m:den>
                          <m:rad>
                            <m:radPr>
                              <m:degHide m:val="on"/>
                              <m:ctrlPr>
                                <a:rPr lang="es-AR" sz="2400" i="1">
                                  <a:latin typeface="Cambria Math" panose="02040503050406030204" pitchFamily="18" charset="0"/>
                                  <a:ea typeface="Cambria Math"/>
                                </a:rPr>
                              </m:ctrlPr>
                            </m:radPr>
                            <m:deg/>
                            <m:e>
                              <m:r>
                                <a:rPr lang="es-AR" sz="2400" i="1">
                                  <a:latin typeface="Cambria Math"/>
                                  <a:ea typeface="Cambria Math"/>
                                </a:rPr>
                                <m:t>6</m:t>
                              </m:r>
                            </m:e>
                          </m:rad>
                        </m:den>
                      </m:f>
                      <m:r>
                        <a:rPr lang="es-ES" sz="2400" b="0" i="1" smtClean="0">
                          <a:latin typeface="Cambria Math" panose="02040503050406030204" pitchFamily="18" charset="0"/>
                        </a:rPr>
                        <m:t>=</m:t>
                      </m:r>
                      <m:d>
                        <m:dPr>
                          <m:begChr m:val="{"/>
                          <m:endChr m:val=""/>
                          <m:ctrlPr>
                            <a:rPr lang="es-ES" sz="2400" b="0" i="1" smtClean="0">
                              <a:latin typeface="Cambria Math" panose="02040503050406030204" pitchFamily="18" charset="0"/>
                            </a:rPr>
                          </m:ctrlPr>
                        </m:dPr>
                        <m:e>
                          <m:eqArr>
                            <m:eqArrPr>
                              <m:ctrlPr>
                                <a:rPr lang="es-ES" sz="2400" b="0" i="1" smtClean="0">
                                  <a:latin typeface="Cambria Math" panose="02040503050406030204" pitchFamily="18" charset="0"/>
                                </a:rPr>
                              </m:ctrlPr>
                            </m:eqArrPr>
                            <m:e>
                              <m:sSub>
                                <m:sSubPr>
                                  <m:ctrlPr>
                                    <a:rPr lang="es-AR" sz="2400" i="1">
                                      <a:latin typeface="Cambria Math" panose="02040503050406030204" pitchFamily="18" charset="0"/>
                                    </a:rPr>
                                  </m:ctrlPr>
                                </m:sSubPr>
                                <m:e>
                                  <m:r>
                                    <a:rPr lang="es-AR" sz="2400" i="1">
                                      <a:latin typeface="Cambria Math"/>
                                    </a:rPr>
                                    <m:t>𝑚</m:t>
                                  </m:r>
                                </m:e>
                                <m:sub>
                                  <m:r>
                                    <a:rPr lang="es-AR" sz="2400" i="1">
                                      <a:latin typeface="Cambria Math"/>
                                    </a:rPr>
                                    <m:t>𝑙</m:t>
                                  </m:r>
                                </m:sub>
                              </m:sSub>
                              <m:r>
                                <a:rPr lang="es-ES" sz="2400" b="0" i="1" smtClean="0">
                                  <a:latin typeface="Cambria Math" panose="02040503050406030204" pitchFamily="18" charset="0"/>
                                </a:rPr>
                                <m:t>=2</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𝛼</m:t>
                              </m:r>
                              <m:r>
                                <a:rPr lang="es-ES" sz="2400" b="0" i="1" smtClean="0">
                                  <a:latin typeface="Cambria Math" panose="02040503050406030204" pitchFamily="18" charset="0"/>
                                  <a:ea typeface="Cambria Math" panose="02040503050406030204" pitchFamily="18" charset="0"/>
                                </a:rPr>
                                <m:t>≈46°</m:t>
                              </m:r>
                            </m:e>
                            <m:e>
                              <m:sSub>
                                <m:sSubPr>
                                  <m:ctrlPr>
                                    <a:rPr lang="es-AR" sz="2400" i="1">
                                      <a:latin typeface="Cambria Math" panose="02040503050406030204" pitchFamily="18" charset="0"/>
                                    </a:rPr>
                                  </m:ctrlPr>
                                </m:sSubPr>
                                <m:e>
                                  <m:r>
                                    <a:rPr lang="es-AR" sz="2400" i="1">
                                      <a:latin typeface="Cambria Math"/>
                                    </a:rPr>
                                    <m:t>𝑚</m:t>
                                  </m:r>
                                </m:e>
                                <m:sub>
                                  <m:r>
                                    <a:rPr lang="es-AR" sz="2400" i="1">
                                      <a:latin typeface="Cambria Math"/>
                                    </a:rPr>
                                    <m:t>𝑙</m:t>
                                  </m:r>
                                </m:sub>
                              </m:sSub>
                              <m:r>
                                <a:rPr lang="es-ES" sz="2400" b="0" i="1" smtClean="0">
                                  <a:latin typeface="Cambria Math" panose="02040503050406030204" pitchFamily="18" charset="0"/>
                                </a:rPr>
                                <m:t>=1</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𝛼</m:t>
                              </m:r>
                              <m:r>
                                <a:rPr lang="es-ES" sz="2400" b="0" i="1" smtClean="0">
                                  <a:latin typeface="Cambria Math" panose="02040503050406030204" pitchFamily="18" charset="0"/>
                                  <a:ea typeface="Cambria Math" panose="02040503050406030204" pitchFamily="18" charset="0"/>
                                </a:rPr>
                                <m:t>≈24°</m:t>
                              </m:r>
                            </m:e>
                            <m:e>
                              <m:sSub>
                                <m:sSubPr>
                                  <m:ctrlPr>
                                    <a:rPr lang="es-AR" sz="2400" i="1">
                                      <a:latin typeface="Cambria Math" panose="02040503050406030204" pitchFamily="18" charset="0"/>
                                    </a:rPr>
                                  </m:ctrlPr>
                                </m:sSubPr>
                                <m:e>
                                  <m:r>
                                    <a:rPr lang="es-AR" sz="2400" i="1">
                                      <a:latin typeface="Cambria Math"/>
                                    </a:rPr>
                                    <m:t>𝑚</m:t>
                                  </m:r>
                                </m:e>
                                <m:sub>
                                  <m:r>
                                    <a:rPr lang="es-AR" sz="2400" i="1">
                                      <a:latin typeface="Cambria Math"/>
                                    </a:rPr>
                                    <m:t>𝑙</m:t>
                                  </m:r>
                                </m:sub>
                              </m:sSub>
                              <m:r>
                                <a:rPr lang="es-ES" sz="2400" b="0" i="1" smtClean="0">
                                  <a:latin typeface="Cambria Math" panose="02040503050406030204" pitchFamily="18" charset="0"/>
                                </a:rPr>
                                <m:t>=0</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𝛼</m:t>
                              </m:r>
                              <m:r>
                                <a:rPr lang="es-ES" sz="2400" b="0" i="1" smtClean="0">
                                  <a:latin typeface="Cambria Math" panose="02040503050406030204" pitchFamily="18" charset="0"/>
                                  <a:ea typeface="Cambria Math" panose="02040503050406030204" pitchFamily="18" charset="0"/>
                                </a:rPr>
                                <m:t>=0</m:t>
                              </m:r>
                            </m:e>
                            <m:e>
                              <m:sSub>
                                <m:sSubPr>
                                  <m:ctrlPr>
                                    <a:rPr lang="es-AR" sz="2400" i="1">
                                      <a:latin typeface="Cambria Math" panose="02040503050406030204" pitchFamily="18" charset="0"/>
                                    </a:rPr>
                                  </m:ctrlPr>
                                </m:sSubPr>
                                <m:e>
                                  <m:r>
                                    <a:rPr lang="es-AR" sz="2400" i="1">
                                      <a:latin typeface="Cambria Math"/>
                                    </a:rPr>
                                    <m:t>𝑚</m:t>
                                  </m:r>
                                </m:e>
                                <m:sub>
                                  <m:r>
                                    <a:rPr lang="es-AR" sz="2400" i="1">
                                      <a:latin typeface="Cambria Math"/>
                                    </a:rPr>
                                    <m:t>𝑙</m:t>
                                  </m:r>
                                </m:sub>
                              </m:sSub>
                              <m:r>
                                <a:rPr lang="es-ES" sz="2400" b="0" i="1" smtClean="0">
                                  <a:latin typeface="Cambria Math" panose="02040503050406030204" pitchFamily="18" charset="0"/>
                                </a:rPr>
                                <m:t>=−1</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𝛼</m:t>
                              </m:r>
                              <m:r>
                                <a:rPr lang="es-ES" sz="2400" b="0" i="1" smtClean="0">
                                  <a:latin typeface="Cambria Math" panose="02040503050406030204" pitchFamily="18" charset="0"/>
                                  <a:ea typeface="Cambria Math" panose="02040503050406030204" pitchFamily="18" charset="0"/>
                                </a:rPr>
                                <m:t>≈−336°</m:t>
                              </m:r>
                            </m:e>
                            <m:e>
                              <m:sSub>
                                <m:sSubPr>
                                  <m:ctrlPr>
                                    <a:rPr lang="es-AR" sz="2400" i="1">
                                      <a:latin typeface="Cambria Math" panose="02040503050406030204" pitchFamily="18" charset="0"/>
                                    </a:rPr>
                                  </m:ctrlPr>
                                </m:sSubPr>
                                <m:e>
                                  <m:r>
                                    <a:rPr lang="es-AR" sz="2400" i="1">
                                      <a:latin typeface="Cambria Math"/>
                                    </a:rPr>
                                    <m:t>𝑚</m:t>
                                  </m:r>
                                </m:e>
                                <m:sub>
                                  <m:r>
                                    <a:rPr lang="es-AR" sz="2400" i="1">
                                      <a:latin typeface="Cambria Math"/>
                                    </a:rPr>
                                    <m:t>𝑙</m:t>
                                  </m:r>
                                </m:sub>
                              </m:sSub>
                              <m:r>
                                <a:rPr lang="es-ES" sz="2400" b="0" i="1" smtClean="0">
                                  <a:latin typeface="Cambria Math" panose="02040503050406030204" pitchFamily="18" charset="0"/>
                                </a:rPr>
                                <m:t>=−2</m:t>
                              </m:r>
                              <m:r>
                                <a:rPr lang="es-ES" sz="2400" b="0" i="1" smtClean="0">
                                  <a:latin typeface="Cambria Math" panose="02040503050406030204" pitchFamily="18" charset="0"/>
                                  <a:ea typeface="Cambria Math" panose="02040503050406030204" pitchFamily="18" charset="0"/>
                                </a:rPr>
                                <m:t>→</m:t>
                              </m:r>
                              <m:r>
                                <a:rPr lang="es-ES" sz="2400" b="0" i="1" smtClean="0">
                                  <a:latin typeface="Cambria Math" panose="02040503050406030204" pitchFamily="18" charset="0"/>
                                  <a:ea typeface="Cambria Math" panose="02040503050406030204" pitchFamily="18" charset="0"/>
                                </a:rPr>
                                <m:t>𝛼</m:t>
                              </m:r>
                              <m:r>
                                <a:rPr lang="es-ES" sz="2400" b="0" i="1" smtClean="0">
                                  <a:latin typeface="Cambria Math" panose="02040503050406030204" pitchFamily="18" charset="0"/>
                                  <a:ea typeface="Cambria Math" panose="02040503050406030204" pitchFamily="18" charset="0"/>
                                </a:rPr>
                                <m:t>≈−314°</m:t>
                              </m:r>
                            </m:e>
                          </m:eqArr>
                        </m:e>
                      </m:d>
                    </m:oMath>
                  </m:oMathPara>
                </a14:m>
                <a:endParaRPr lang="es-ES" sz="2400" dirty="0">
                  <a:latin typeface="Arial" panose="020B0604020202020204" pitchFamily="34" charset="0"/>
                  <a:cs typeface="Arial" panose="020B0604020202020204" pitchFamily="34" charset="0"/>
                </a:endParaRPr>
              </a:p>
              <a:p>
                <a:pPr marL="0" indent="0">
                  <a:buNone/>
                </a:pPr>
                <a:r>
                  <a:rPr lang="es-ES" dirty="0"/>
                  <a:t> El vector momento angular orbital nunca puede estar alineado al campo magnético, ya que ello requeriría que el ángulo α tomase un valor de 90° grados o de 270°, para lo cual se requeriría que </a:t>
                </a:r>
              </a:p>
              <a:p>
                <a:pPr marL="0" indent="0" algn="ctr">
                  <a:buNone/>
                </a:pPr>
                <a14:m>
                  <m:oMath xmlns:m="http://schemas.openxmlformats.org/officeDocument/2006/math">
                    <m:f>
                      <m:fPr>
                        <m:ctrlPr>
                          <a:rPr lang="es-ES" sz="2400" i="1">
                            <a:latin typeface="Cambria Math" panose="02040503050406030204" pitchFamily="18" charset="0"/>
                          </a:rPr>
                        </m:ctrlPr>
                      </m:fPr>
                      <m:num>
                        <m:sSub>
                          <m:sSubPr>
                            <m:ctrlPr>
                              <a:rPr lang="es-AR" sz="2400" i="1">
                                <a:latin typeface="Cambria Math" panose="02040503050406030204" pitchFamily="18" charset="0"/>
                              </a:rPr>
                            </m:ctrlPr>
                          </m:sSubPr>
                          <m:e>
                            <m:r>
                              <a:rPr lang="es-AR" sz="2400" i="1">
                                <a:latin typeface="Cambria Math"/>
                              </a:rPr>
                              <m:t>𝑚</m:t>
                            </m:r>
                          </m:e>
                          <m:sub>
                            <m:r>
                              <a:rPr lang="es-AR" sz="2400" i="1">
                                <a:latin typeface="Cambria Math"/>
                              </a:rPr>
                              <m:t>𝑙</m:t>
                            </m:r>
                          </m:sub>
                        </m:sSub>
                        <m:r>
                          <m:rPr>
                            <m:nor/>
                          </m:rPr>
                          <a:rPr lang="es-AR" sz="2400" dirty="0">
                            <a:latin typeface="Arial" panose="020B0604020202020204" pitchFamily="34" charset="0"/>
                            <a:cs typeface="Arial" panose="020B0604020202020204" pitchFamily="34" charset="0"/>
                          </a:rPr>
                          <m:t> </m:t>
                        </m:r>
                      </m:num>
                      <m:den>
                        <m:rad>
                          <m:radPr>
                            <m:degHide m:val="on"/>
                            <m:ctrlPr>
                              <a:rPr lang="es-AR" sz="2400" i="1">
                                <a:latin typeface="Cambria Math" panose="02040503050406030204" pitchFamily="18" charset="0"/>
                                <a:ea typeface="Cambria Math"/>
                              </a:rPr>
                            </m:ctrlPr>
                          </m:radPr>
                          <m:deg/>
                          <m:e>
                            <m:r>
                              <a:rPr lang="es-AR" sz="2400" i="1">
                                <a:latin typeface="Cambria Math"/>
                                <a:ea typeface="Cambria Math"/>
                              </a:rPr>
                              <m:t>6</m:t>
                            </m:r>
                          </m:e>
                        </m:rad>
                      </m:den>
                    </m:f>
                    <m:r>
                      <a:rPr lang="es-ES" sz="2400" b="0" i="1" smtClean="0">
                        <a:latin typeface="Cambria Math" panose="02040503050406030204" pitchFamily="18" charset="0"/>
                        <a:ea typeface="Cambria Math"/>
                      </a:rPr>
                      <m:t>=1</m:t>
                    </m:r>
                  </m:oMath>
                </a14:m>
                <a:r>
                  <a:rPr lang="es-ES" sz="2400" dirty="0">
                    <a:latin typeface="Arial" panose="020B0604020202020204" pitchFamily="34" charset="0"/>
                    <a:cs typeface="Arial" panose="020B0604020202020204" pitchFamily="34" charset="0"/>
                  </a:rPr>
                  <a:t>  por tanto      </a:t>
                </a:r>
                <a14:m>
                  <m:oMath xmlns:m="http://schemas.openxmlformats.org/officeDocument/2006/math">
                    <m:sSub>
                      <m:sSubPr>
                        <m:ctrlPr>
                          <a:rPr lang="es-AR" sz="2400" i="1">
                            <a:latin typeface="Cambria Math" panose="02040503050406030204" pitchFamily="18" charset="0"/>
                          </a:rPr>
                        </m:ctrlPr>
                      </m:sSubPr>
                      <m:e>
                        <m:r>
                          <a:rPr lang="es-AR" sz="2400" i="1">
                            <a:latin typeface="Cambria Math"/>
                          </a:rPr>
                          <m:t>𝑚</m:t>
                        </m:r>
                      </m:e>
                      <m:sub>
                        <m:r>
                          <a:rPr lang="es-AR" sz="2400" i="1">
                            <a:latin typeface="Cambria Math"/>
                          </a:rPr>
                          <m:t>𝑙</m:t>
                        </m:r>
                      </m:sub>
                    </m:sSub>
                    <m:r>
                      <m:rPr>
                        <m:nor/>
                      </m:rPr>
                      <a:rPr lang="es-AR" sz="2400" dirty="0">
                        <a:latin typeface="Arial" panose="020B0604020202020204" pitchFamily="34" charset="0"/>
                        <a:cs typeface="Arial" panose="020B0604020202020204" pitchFamily="34" charset="0"/>
                      </a:rPr>
                      <m:t> </m:t>
                    </m:r>
                    <m:r>
                      <m:rPr>
                        <m:nor/>
                      </m:rPr>
                      <a:rPr lang="es-ES" sz="2400" b="0" i="0" dirty="0" smtClean="0">
                        <a:latin typeface="Arial" panose="020B0604020202020204" pitchFamily="34" charset="0"/>
                        <a:cs typeface="Arial" panose="020B0604020202020204" pitchFamily="34" charset="0"/>
                      </a:rPr>
                      <m:t>=</m:t>
                    </m:r>
                    <m:rad>
                      <m:radPr>
                        <m:degHide m:val="on"/>
                        <m:ctrlPr>
                          <a:rPr lang="es-ES" sz="2400" b="0" i="1" dirty="0" smtClean="0">
                            <a:latin typeface="Cambria Math" panose="02040503050406030204" pitchFamily="18" charset="0"/>
                            <a:cs typeface="Arial" panose="020B0604020202020204" pitchFamily="34" charset="0"/>
                          </a:rPr>
                        </m:ctrlPr>
                      </m:radPr>
                      <m:deg/>
                      <m:e>
                        <m:r>
                          <a:rPr lang="es-ES" sz="2400" b="0" i="1" dirty="0" smtClean="0">
                            <a:latin typeface="Cambria Math" panose="02040503050406030204" pitchFamily="18" charset="0"/>
                            <a:cs typeface="Arial" panose="020B0604020202020204" pitchFamily="34" charset="0"/>
                          </a:rPr>
                          <m:t>6</m:t>
                        </m:r>
                      </m:e>
                    </m:rad>
                    <m:r>
                      <a:rPr lang="es-ES" sz="2400" b="0" i="0" dirty="0" smtClean="0">
                        <a:latin typeface="Cambria Math" panose="02040503050406030204" pitchFamily="18" charset="0"/>
                        <a:cs typeface="Arial" panose="020B0604020202020204" pitchFamily="34" charset="0"/>
                      </a:rPr>
                      <m:t>=2,45</m:t>
                    </m:r>
                  </m:oMath>
                </a14:m>
                <a:endParaRPr lang="es-ES" sz="2400" dirty="0">
                  <a:latin typeface="Arial" panose="020B0604020202020204" pitchFamily="34" charset="0"/>
                  <a:cs typeface="Arial" panose="020B0604020202020204" pitchFamily="34" charset="0"/>
                </a:endParaRPr>
              </a:p>
              <a:p>
                <a:pPr marL="0" indent="0" algn="just">
                  <a:buNone/>
                </a:pPr>
                <a:r>
                  <a:rPr lang="es-ES" sz="2400" dirty="0">
                    <a:latin typeface="Arial" panose="020B0604020202020204" pitchFamily="34" charset="0"/>
                    <a:cs typeface="Arial" panose="020B0604020202020204" pitchFamily="34" charset="0"/>
                  </a:rPr>
                  <a:t>El valor </a:t>
                </a:r>
                <a14:m>
                  <m:oMath xmlns:m="http://schemas.openxmlformats.org/officeDocument/2006/math">
                    <m:sSub>
                      <m:sSubPr>
                        <m:ctrlPr>
                          <a:rPr lang="es-AR" sz="2400" i="1">
                            <a:latin typeface="Cambria Math" panose="02040503050406030204" pitchFamily="18" charset="0"/>
                          </a:rPr>
                        </m:ctrlPr>
                      </m:sSubPr>
                      <m:e>
                        <m:r>
                          <a:rPr lang="es-AR" sz="2400" i="1">
                            <a:latin typeface="Cambria Math"/>
                          </a:rPr>
                          <m:t>𝑚</m:t>
                        </m:r>
                      </m:e>
                      <m:sub>
                        <m:r>
                          <a:rPr lang="es-AR" sz="2400" i="1">
                            <a:latin typeface="Cambria Math"/>
                          </a:rPr>
                          <m:t>𝑙</m:t>
                        </m:r>
                      </m:sub>
                    </m:sSub>
                    <m:r>
                      <m:rPr>
                        <m:nor/>
                      </m:rPr>
                      <a:rPr lang="es-AR" sz="2400" dirty="0">
                        <a:latin typeface="Cambria Math" panose="02040503050406030204" pitchFamily="18" charset="0"/>
                        <a:ea typeface="Cambria Math" panose="02040503050406030204" pitchFamily="18" charset="0"/>
                      </a:rPr>
                      <m:t>≤</m:t>
                    </m:r>
                    <m:r>
                      <m:rPr>
                        <m:nor/>
                      </m:rPr>
                      <a:rPr lang="es-ES" sz="2400" b="0" i="0" dirty="0" smtClean="0">
                        <a:latin typeface="Cambria Math" panose="02040503050406030204" pitchFamily="18" charset="0"/>
                        <a:ea typeface="Cambria Math" panose="02040503050406030204" pitchFamily="18" charset="0"/>
                      </a:rPr>
                      <m:t>2</m:t>
                    </m:r>
                  </m:oMath>
                </a14:m>
                <a:r>
                  <a:rPr lang="es-ES" sz="2400" dirty="0">
                    <a:latin typeface="Arial" panose="020B0604020202020204" pitchFamily="34" charset="0"/>
                    <a:cs typeface="Arial" panose="020B0604020202020204" pitchFamily="34" charset="0"/>
                  </a:rPr>
                  <a:t> en este caso. Por otro lado, si es coincidente con la dirección del campo conoceríamos las tres componentes de vector momento angular orbital, no puede ser</a:t>
                </a:r>
                <a:r>
                  <a:rPr lang="es-ES" sz="2400" dirty="0"/>
                  <a:t>.</a:t>
                </a:r>
                <a:r>
                  <a:rPr lang="es-ES" sz="2400" dirty="0">
                    <a:latin typeface="Arial" panose="020B0604020202020204" pitchFamily="34" charset="0"/>
                    <a:cs typeface="Arial" panose="020B0604020202020204" pitchFamily="34" charset="0"/>
                  </a:rPr>
                  <a:t/>
                </a:r>
              </a:p>
              <a:p>
                <a:pPr marL="0" indent="0" algn="just">
                  <a:buNone/>
                </a:pPr>
                <a:endParaRPr lang="es-ES" sz="2400" dirty="0">
                  <a:latin typeface="Arial" panose="020B0604020202020204" pitchFamily="34" charset="0"/>
                  <a:cs typeface="Arial" panose="020B0604020202020204" pitchFamily="34" charset="0"/>
                </a:endParaRPr>
              </a:p>
              <a:p>
                <a:pPr marL="0" indent="0">
                  <a:buNone/>
                </a:pPr>
                <a:endParaRPr lang="es-ES" sz="2400"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4="http://schemas.microsoft.com/office/drawing/2010/main" xmlns="" xmlns:a16="http://schemas.microsoft.com/office/drawing/2014/main" id="{7888DA97-D065-472A-9592-8DA4B719E8FC}"/>
                  </a:ext>
                </a:extLst>
              </p:cNvPr>
              <p:cNvSpPr>
                <a:spLocks noGrp="1" noRot="1" noChangeAspect="1" noMove="1" noResize="1" noEditPoints="1" noAdjustHandles="1" noChangeArrowheads="1" noChangeShapeType="1" noTextEdit="1"/>
              </p:cNvSpPr>
              <p:nvPr>
                <p:ph idx="1"/>
              </p:nvPr>
            </p:nvSpPr>
            <p:spPr>
              <a:xfrm>
                <a:off x="351692" y="858129"/>
                <a:ext cx="11840308" cy="5004052"/>
              </a:xfrm>
              <a:blipFill>
                <a:blip r:embed="rId2"/>
                <a:stretch>
                  <a:fillRect l="-927" t="-731" r="-824"/>
                </a:stretch>
              </a:blipFill>
            </p:spPr>
            <p:txBody>
              <a:bodyPr/>
              <a:lstStyle/>
              <a:p>
                <a:r>
                  <a:rPr lang="es-ES">
                    <a:noFill/>
                  </a:rPr>
                  <a:t> </a:t>
                </a:r>
              </a:p>
            </p:txBody>
          </p:sp>
        </mc:Fallback>
      </mc:AlternateContent>
    </p:spTree>
    <p:extLst>
      <p:ext uri="{BB962C8B-B14F-4D97-AF65-F5344CB8AC3E}">
        <p14:creationId xmlns="" xmlns:p14="http://schemas.microsoft.com/office/powerpoint/2010/main" val="1392894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5"/>
            <a:ext cx="10515600" cy="535207"/>
          </a:xfrm>
        </p:spPr>
        <p:txBody>
          <a:bodyPr>
            <a:normAutofit/>
          </a:bodyPr>
          <a:lstStyle/>
          <a:p>
            <a:pPr algn="ctr"/>
            <a:r>
              <a:rPr lang="es-AR" sz="3200" b="1" dirty="0">
                <a:latin typeface="Arial" panose="020B0604020202020204" pitchFamily="34" charset="0"/>
                <a:cs typeface="Arial" panose="020B0604020202020204" pitchFamily="34" charset="0"/>
              </a:rPr>
              <a:t>Resumen</a:t>
            </a:r>
          </a:p>
        </p:txBody>
      </p:sp>
      <mc:AlternateContent xmlns:mc="http://schemas.openxmlformats.org/markup-compatibility/2006">
        <mc:Choice xmlns="" xmlns:a14="http://schemas.microsoft.com/office/drawing/2010/main" Requires="a14">
          <p:graphicFrame>
            <p:nvGraphicFramePr>
              <p:cNvPr id="4" name="3 Marcador de contenido"/>
              <p:cNvGraphicFramePr>
                <a:graphicFrameLocks noGrp="1"/>
              </p:cNvGraphicFramePr>
              <p:nvPr>
                <p:ph idx="1"/>
                <p:extLst>
                  <p:ext uri="{D42A27DB-BD31-4B8C-83A1-F6EECF244321}">
                    <p14:modId xmlns:p14="http://schemas.microsoft.com/office/powerpoint/2010/main" val="1599640696"/>
                  </p:ext>
                </p:extLst>
              </p:nvPr>
            </p:nvGraphicFramePr>
            <p:xfrm>
              <a:off x="436098" y="1209822"/>
              <a:ext cx="11521440" cy="5357191"/>
            </p:xfrm>
            <a:graphic>
              <a:graphicData uri="http://schemas.openxmlformats.org/drawingml/2006/table">
                <a:tbl>
                  <a:tblPr firstRow="1" bandRow="1">
                    <a:tableStyleId>{08FB837D-C827-4EFA-A057-4D05807E0F7C}</a:tableStyleId>
                  </a:tblPr>
                  <a:tblGrid>
                    <a:gridCol w="1194366">
                      <a:extLst>
                        <a:ext uri="{9D8B030D-6E8A-4147-A177-3AD203B41FA5}">
                          <a16:colId xmlns:a16="http://schemas.microsoft.com/office/drawing/2014/main" val="20000"/>
                        </a:ext>
                      </a:extLst>
                    </a:gridCol>
                    <a:gridCol w="1267481">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gridCol w="2532184">
                      <a:extLst>
                        <a:ext uri="{9D8B030D-6E8A-4147-A177-3AD203B41FA5}">
                          <a16:colId xmlns:a16="http://schemas.microsoft.com/office/drawing/2014/main" val="20003"/>
                        </a:ext>
                      </a:extLst>
                    </a:gridCol>
                    <a:gridCol w="1620442">
                      <a:extLst>
                        <a:ext uri="{9D8B030D-6E8A-4147-A177-3AD203B41FA5}">
                          <a16:colId xmlns:a16="http://schemas.microsoft.com/office/drawing/2014/main" val="20004"/>
                        </a:ext>
                      </a:extLst>
                    </a:gridCol>
                    <a:gridCol w="2163767">
                      <a:extLst>
                        <a:ext uri="{9D8B030D-6E8A-4147-A177-3AD203B41FA5}">
                          <a16:colId xmlns:a16="http://schemas.microsoft.com/office/drawing/2014/main" val="20005"/>
                        </a:ext>
                      </a:extLst>
                    </a:gridCol>
                  </a:tblGrid>
                  <a:tr h="2174435">
                    <a:tc>
                      <a:txBody>
                        <a:bodyPr/>
                        <a:lstStyle/>
                        <a:p>
                          <a:pPr algn="ctr"/>
                          <a:endParaRPr lang="es-AR" dirty="0">
                            <a:latin typeface="Arial" panose="020B0604020202020204" pitchFamily="34" charset="0"/>
                            <a:cs typeface="Arial" panose="020B0604020202020204" pitchFamily="34" charset="0"/>
                          </a:endParaRPr>
                        </a:p>
                      </a:txBody>
                      <a:tcPr anchor="ctr"/>
                    </a:tc>
                    <a:tc>
                      <a:txBody>
                        <a:bodyPr/>
                        <a:lstStyle/>
                        <a:p>
                          <a:pPr algn="ctr"/>
                          <a:r>
                            <a:rPr lang="es-AR" dirty="0">
                              <a:latin typeface="Arial" panose="020B0604020202020204" pitchFamily="34" charset="0"/>
                              <a:cs typeface="Arial" panose="020B0604020202020204" pitchFamily="34" charset="0"/>
                            </a:rPr>
                            <a:t>Momento angular</a:t>
                          </a:r>
                        </a:p>
                      </a:txBody>
                      <a:tcPr anchor="ctr"/>
                    </a:tc>
                    <a:tc>
                      <a:txBody>
                        <a:bodyPr/>
                        <a:lstStyle/>
                        <a:p>
                          <a:pPr algn="ctr"/>
                          <a:r>
                            <a:rPr lang="es-AR" dirty="0">
                              <a:latin typeface="Arial" panose="020B0604020202020204" pitchFamily="34" charset="0"/>
                              <a:cs typeface="Arial" panose="020B0604020202020204" pitchFamily="34" charset="0"/>
                            </a:rPr>
                            <a:t>Magnitud</a:t>
                          </a:r>
                        </a:p>
                      </a:txBody>
                      <a:tcPr anchor="ctr"/>
                    </a:tc>
                    <a:tc>
                      <a:txBody>
                        <a:bodyPr/>
                        <a:lstStyle/>
                        <a:p>
                          <a:pPr algn="ctr"/>
                          <a:r>
                            <a:rPr lang="es-AR" dirty="0">
                              <a:latin typeface="Arial" panose="020B0604020202020204" pitchFamily="34" charset="0"/>
                              <a:cs typeface="Arial" panose="020B0604020202020204" pitchFamily="34" charset="0"/>
                            </a:rPr>
                            <a:t>Proyección</a:t>
                          </a:r>
                        </a:p>
                      </a:txBody>
                      <a:tcPr anchor="ctr"/>
                    </a:tc>
                    <a:tc>
                      <a:txBody>
                        <a:bodyPr/>
                        <a:lstStyle/>
                        <a:p>
                          <a:pPr algn="ctr"/>
                          <a:r>
                            <a:rPr lang="es-AR" dirty="0">
                              <a:latin typeface="Arial" panose="020B0604020202020204" pitchFamily="34" charset="0"/>
                              <a:cs typeface="Arial" panose="020B0604020202020204" pitchFamily="34" charset="0"/>
                            </a:rPr>
                            <a:t>Momento magnético</a:t>
                          </a:r>
                        </a:p>
                      </a:txBody>
                      <a:tcPr anchor="ctr"/>
                    </a:tc>
                    <a:tc>
                      <a:txBody>
                        <a:bodyPr/>
                        <a:lstStyle/>
                        <a:p>
                          <a:pPr algn="ctr"/>
                          <a:r>
                            <a:rPr lang="es-AR" dirty="0">
                              <a:latin typeface="Arial" panose="020B0604020202020204" pitchFamily="34" charset="0"/>
                              <a:cs typeface="Arial" panose="020B0604020202020204" pitchFamily="34" charset="0"/>
                            </a:rPr>
                            <a:t>Proyección del momento magnético</a:t>
                          </a:r>
                        </a:p>
                      </a:txBody>
                      <a:tcPr anchor="ctr"/>
                    </a:tc>
                    <a:extLst>
                      <a:ext uri="{0D108BD9-81ED-4DB2-BD59-A6C34878D82A}">
                        <a16:rowId xmlns:a16="http://schemas.microsoft.com/office/drawing/2014/main" val="10000"/>
                      </a:ext>
                    </a:extLst>
                  </a:tr>
                  <a:tr h="1339695">
                    <a:tc>
                      <a:txBody>
                        <a:bodyPr/>
                        <a:lstStyle/>
                        <a:p>
                          <a:r>
                            <a:rPr lang="es-AR" dirty="0">
                              <a:latin typeface="Arial" panose="020B0604020202020204" pitchFamily="34" charset="0"/>
                              <a:cs typeface="Arial" panose="020B0604020202020204" pitchFamily="34" charset="0"/>
                            </a:rPr>
                            <a:t>Orbital</a:t>
                          </a:r>
                          <a:endParaRPr lang="es-AR" b="1" dirty="0">
                            <a:latin typeface="Arial" panose="020B0604020202020204" pitchFamily="34" charset="0"/>
                            <a:cs typeface="Arial" panose="020B060402020202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acc>
                                  <m:accPr>
                                    <m:chr m:val="⃗"/>
                                    <m:ctrlPr>
                                      <a:rPr lang="es-AR" i="1" smtClean="0">
                                        <a:latin typeface="Cambria Math" panose="02040503050406030204" pitchFamily="18" charset="0"/>
                                      </a:rPr>
                                    </m:ctrlPr>
                                  </m:accPr>
                                  <m:e>
                                    <m:r>
                                      <a:rPr lang="es-AR" smtClean="0">
                                        <a:latin typeface="Cambria Math"/>
                                      </a:rPr>
                                      <m:t>𝐋</m:t>
                                    </m:r>
                                  </m:e>
                                </m:acc>
                              </m:oMath>
                            </m:oMathPara>
                          </a14:m>
                          <a:endParaRPr lang="es-AR" b="1" dirty="0">
                            <a:latin typeface="Arial" panose="020B0604020202020204" pitchFamily="34" charset="0"/>
                            <a:cs typeface="Arial" panose="020B060402020202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d>
                                  <m:dPr>
                                    <m:begChr m:val="|"/>
                                    <m:endChr m:val="|"/>
                                    <m:ctrlPr>
                                      <a:rPr lang="es-AR" i="1" smtClean="0">
                                        <a:latin typeface="Cambria Math" panose="02040503050406030204" pitchFamily="18" charset="0"/>
                                      </a:rPr>
                                    </m:ctrlPr>
                                  </m:dPr>
                                  <m:e>
                                    <m:acc>
                                      <m:accPr>
                                        <m:chr m:val="⃗"/>
                                        <m:ctrlPr>
                                          <a:rPr lang="es-AR" i="1" smtClean="0">
                                            <a:latin typeface="Cambria Math" panose="02040503050406030204" pitchFamily="18" charset="0"/>
                                          </a:rPr>
                                        </m:ctrlPr>
                                      </m:accPr>
                                      <m:e>
                                        <m:r>
                                          <a:rPr lang="es-AR" smtClean="0">
                                            <a:latin typeface="Cambria Math"/>
                                          </a:rPr>
                                          <m:t>𝐋</m:t>
                                        </m:r>
                                      </m:e>
                                    </m:acc>
                                  </m:e>
                                </m:d>
                                <m:r>
                                  <a:rPr lang="es-AR" smtClean="0">
                                    <a:latin typeface="Cambria Math"/>
                                  </a:rPr>
                                  <m:t>=</m:t>
                                </m:r>
                                <m:rad>
                                  <m:radPr>
                                    <m:degHide m:val="on"/>
                                    <m:ctrlPr>
                                      <a:rPr lang="es-AR" i="1" smtClean="0">
                                        <a:latin typeface="Cambria Math" panose="02040503050406030204" pitchFamily="18" charset="0"/>
                                      </a:rPr>
                                    </m:ctrlPr>
                                  </m:radPr>
                                  <m:deg/>
                                  <m:e>
                                    <m:r>
                                      <a:rPr lang="es-AR" smtClean="0">
                                        <a:latin typeface="Cambria Math"/>
                                      </a:rPr>
                                      <m:t>𝐥</m:t>
                                    </m:r>
                                    <m:r>
                                      <a:rPr lang="es-AR" smtClean="0">
                                        <a:latin typeface="Cambria Math"/>
                                      </a:rPr>
                                      <m:t>(</m:t>
                                    </m:r>
                                    <m:r>
                                      <a:rPr lang="es-AR" smtClean="0">
                                        <a:latin typeface="Cambria Math"/>
                                      </a:rPr>
                                      <m:t>𝐥</m:t>
                                    </m:r>
                                    <m:r>
                                      <a:rPr lang="es-AR" smtClean="0">
                                        <a:latin typeface="Cambria Math"/>
                                      </a:rPr>
                                      <m:t>+</m:t>
                                    </m:r>
                                    <m:r>
                                      <a:rPr lang="es-AR" smtClean="0">
                                        <a:latin typeface="Cambria Math"/>
                                      </a:rPr>
                                      <m:t>𝟏</m:t>
                                    </m:r>
                                    <m:r>
                                      <a:rPr lang="es-AR" smtClean="0">
                                        <a:latin typeface="Cambria Math"/>
                                      </a:rPr>
                                      <m:t>)</m:t>
                                    </m:r>
                                  </m:e>
                                </m:rad>
                                <m:r>
                                  <a:rPr lang="es-AR" smtClean="0">
                                    <a:latin typeface="Cambria Math"/>
                                  </a:rPr>
                                  <m:t>ℏ</m:t>
                                </m:r>
                              </m:oMath>
                            </m:oMathPara>
                          </a14:m>
                          <a:endParaRPr lang="es-AR" b="1" dirty="0">
                            <a:latin typeface="Arial" panose="020B0604020202020204" pitchFamily="34" charset="0"/>
                            <a:cs typeface="Arial" panose="020B0604020202020204" pitchFamily="34" charset="0"/>
                          </a:endParaRPr>
                        </a:p>
                        <a:p>
                          <a:endParaRPr lang="es-AR" b="1" dirty="0">
                            <a:latin typeface="Arial" panose="020B0604020202020204" pitchFamily="34" charset="0"/>
                            <a:cs typeface="Arial" panose="020B0604020202020204" pitchFamily="34" charset="0"/>
                          </a:endParaRPr>
                        </a:p>
                        <a:p>
                          <a:r>
                            <a:rPr lang="es-AR" sz="1800" dirty="0">
                              <a:latin typeface="Arial" panose="020B0604020202020204" pitchFamily="34" charset="0"/>
                              <a:cs typeface="Arial" panose="020B0604020202020204" pitchFamily="34" charset="0"/>
                            </a:rPr>
                            <a:t/>
                          </a:r>
                          <a14:m>
                            <m:oMath xmlns:m="http://schemas.openxmlformats.org/officeDocument/2006/math">
                              <m:r>
                                <a:rPr lang="es-AR" sz="1800" b="1" i="1">
                                  <a:latin typeface="Cambria Math"/>
                                </a:rPr>
                                <m:t>𝒍</m:t>
                              </m:r>
                              <m:r>
                                <a:rPr lang="es-AR" sz="1800" b="1" i="1">
                                  <a:latin typeface="Cambria Math"/>
                                </a:rPr>
                                <m:t>=</m:t>
                              </m:r>
                              <m:r>
                                <a:rPr lang="es-AR" sz="1800" b="1" i="1">
                                  <a:latin typeface="Cambria Math"/>
                                </a:rPr>
                                <m:t>𝟎</m:t>
                              </m:r>
                              <m:r>
                                <a:rPr lang="es-AR" sz="1800" b="1" i="1">
                                  <a:latin typeface="Cambria Math"/>
                                </a:rPr>
                                <m:t>,</m:t>
                              </m:r>
                              <m:r>
                                <a:rPr lang="es-AR" sz="1800" b="1" i="1">
                                  <a:latin typeface="Cambria Math"/>
                                </a:rPr>
                                <m:t>𝟏</m:t>
                              </m:r>
                              <m:r>
                                <a:rPr lang="es-AR" sz="1800" b="1" i="1">
                                  <a:latin typeface="Cambria Math"/>
                                </a:rPr>
                                <m:t>,</m:t>
                              </m:r>
                              <m:r>
                                <a:rPr lang="es-AR" sz="1800" b="1" i="1">
                                  <a:latin typeface="Cambria Math"/>
                                </a:rPr>
                                <m:t>𝟐</m:t>
                              </m:r>
                              <m:r>
                                <a:rPr lang="es-AR" sz="1800" b="1" i="1">
                                  <a:latin typeface="Cambria Math"/>
                                </a:rPr>
                                <m:t>,</m:t>
                              </m:r>
                              <m:r>
                                <a:rPr lang="es-AR" sz="1800" b="1" i="1">
                                  <a:latin typeface="Cambria Math"/>
                                </a:rPr>
                                <m:t>𝟑</m:t>
                              </m:r>
                              <m:r>
                                <a:rPr lang="es-AR" sz="1800" b="1" i="1">
                                  <a:latin typeface="Cambria Math"/>
                                </a:rPr>
                                <m:t>…(</m:t>
                              </m:r>
                              <m:r>
                                <a:rPr lang="es-AR" sz="1800" b="1" i="1">
                                  <a:latin typeface="Cambria Math"/>
                                </a:rPr>
                                <m:t>𝒏</m:t>
                              </m:r>
                              <m:r>
                                <a:rPr lang="es-AR" sz="1800" b="1" i="1">
                                  <a:latin typeface="Cambria Math"/>
                                </a:rPr>
                                <m:t>−</m:t>
                              </m:r>
                              <m:r>
                                <a:rPr lang="es-AR" sz="1800" b="1" i="1">
                                  <a:latin typeface="Cambria Math"/>
                                </a:rPr>
                                <m:t>𝟏</m:t>
                              </m:r>
                              <m:r>
                                <a:rPr lang="es-AR" sz="1800" b="1" i="1">
                                  <a:latin typeface="Cambria Math"/>
                                </a:rPr>
                                <m:t>)</m:t>
                              </m:r>
                            </m:oMath>
                          </a14:m>
                          <a:r>
                            <a:rPr lang="es-AR" sz="1800" b="1" dirty="0">
                              <a:latin typeface="Arial" panose="020B0604020202020204" pitchFamily="34" charset="0"/>
                              <a:cs typeface="Arial" panose="020B0604020202020204" pitchFamily="34" charset="0"/>
                            </a:rPr>
                            <a:t/>
                          </a:r>
                          <a:endParaRPr lang="es-AR" b="1" dirty="0">
                            <a:latin typeface="Arial" panose="020B0604020202020204" pitchFamily="34" charset="0"/>
                            <a:cs typeface="Arial" panose="020B0604020202020204" pitchFamily="34" charset="0"/>
                          </a:endParaRPr>
                        </a:p>
                      </a:txBody>
                      <a:tcPr anchor="ctr"/>
                    </a:tc>
                    <a:tc>
                      <a:txBody>
                        <a:bodyPr/>
                        <a:lstStyle/>
                        <a:p>
                          <a:pPr algn="ctr"/>
                          <a:endParaRPr lang="es-AR"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r>
                                      <a:rPr lang="es-AR" smtClean="0">
                                        <a:latin typeface="Cambria Math"/>
                                      </a:rPr>
                                      <m:t>𝐋</m:t>
                                    </m:r>
                                  </m:e>
                                  <m:sub>
                                    <m:r>
                                      <a:rPr lang="es-AR" smtClean="0">
                                        <a:latin typeface="Cambria Math"/>
                                      </a:rPr>
                                      <m:t>𝐳</m:t>
                                    </m:r>
                                  </m:sub>
                                </m:sSub>
                                <m:r>
                                  <a:rPr lang="es-AR" smtClean="0">
                                    <a:latin typeface="Cambria Math"/>
                                  </a:rPr>
                                  <m:t>=</m:t>
                                </m:r>
                                <m:sSub>
                                  <m:sSubPr>
                                    <m:ctrlPr>
                                      <a:rPr lang="es-AR" i="1" smtClean="0">
                                        <a:latin typeface="Cambria Math" panose="02040503050406030204" pitchFamily="18" charset="0"/>
                                      </a:rPr>
                                    </m:ctrlPr>
                                  </m:sSubPr>
                                  <m:e>
                                    <m:r>
                                      <a:rPr lang="es-AR" smtClean="0">
                                        <a:latin typeface="Cambria Math"/>
                                      </a:rPr>
                                      <m:t>𝐦</m:t>
                                    </m:r>
                                  </m:e>
                                  <m:sub>
                                    <m:r>
                                      <a:rPr lang="es-AR" smtClean="0">
                                        <a:latin typeface="Cambria Math"/>
                                      </a:rPr>
                                      <m:t>𝐥</m:t>
                                    </m:r>
                                  </m:sub>
                                </m:sSub>
                                <m:r>
                                  <a:rPr lang="es-AR" smtClean="0">
                                    <a:latin typeface="Cambria Math"/>
                                  </a:rPr>
                                  <m:t>ℏ</m:t>
                                </m:r>
                              </m:oMath>
                            </m:oMathPara>
                          </a14:m>
                          <a:endParaRPr lang="es-AR" b="1" dirty="0">
                            <a:latin typeface="Arial" panose="020B0604020202020204" pitchFamily="34" charset="0"/>
                            <a:cs typeface="Arial" panose="020B0604020202020204" pitchFamily="34" charset="0"/>
                          </a:endParaRPr>
                        </a:p>
                        <a:p>
                          <a:pPr algn="ctr"/>
                          <a:endParaRPr lang="es-AR" b="1" dirty="0">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ES" sz="1800" b="1" i="1" smtClean="0">
                                        <a:latin typeface="Cambria Math" panose="02040503050406030204" pitchFamily="18" charset="0"/>
                                      </a:rPr>
                                    </m:ctrlPr>
                                  </m:sSubPr>
                                  <m:e>
                                    <m:r>
                                      <a:rPr lang="es-ES" sz="1800" b="1" i="1" smtClean="0">
                                        <a:latin typeface="Cambria Math" panose="02040503050406030204" pitchFamily="18" charset="0"/>
                                      </a:rPr>
                                      <m:t>𝒎</m:t>
                                    </m:r>
                                  </m:e>
                                  <m:sub>
                                    <m:r>
                                      <a:rPr lang="es-ES" sz="1800" b="1" i="1" smtClean="0">
                                        <a:latin typeface="Cambria Math" panose="02040503050406030204" pitchFamily="18" charset="0"/>
                                      </a:rPr>
                                      <m:t>𝒍</m:t>
                                    </m:r>
                                  </m:sub>
                                </m:sSub>
                                <m:r>
                                  <a:rPr lang="es-ES" sz="1800" b="1" i="1" smtClean="0">
                                    <a:latin typeface="Cambria Math" panose="02040503050406030204" pitchFamily="18" charset="0"/>
                                  </a:rPr>
                                  <m:t>=</m:t>
                                </m:r>
                                <m:r>
                                  <a:rPr lang="es-ES" sz="1800" b="1" i="1" smtClean="0">
                                    <a:latin typeface="Cambria Math" panose="02040503050406030204" pitchFamily="18" charset="0"/>
                                  </a:rPr>
                                  <m:t>𝟎</m:t>
                                </m:r>
                                <m:r>
                                  <a:rPr lang="es-ES" sz="1800" b="1" i="1" smtClean="0">
                                    <a:latin typeface="Cambria Math" panose="02040503050406030204" pitchFamily="18" charset="0"/>
                                  </a:rPr>
                                  <m:t>,±</m:t>
                                </m:r>
                                <m:r>
                                  <a:rPr lang="es-ES" sz="1800" b="1" i="1" smtClean="0">
                                    <a:latin typeface="Cambria Math" panose="02040503050406030204" pitchFamily="18" charset="0"/>
                                    <a:ea typeface="Cambria Math" panose="02040503050406030204" pitchFamily="18" charset="0"/>
                                  </a:rPr>
                                  <m:t>𝟏</m:t>
                                </m:r>
                                <m:r>
                                  <a:rPr lang="es-ES" sz="1800" b="1" i="1" smtClean="0">
                                    <a:latin typeface="Cambria Math" panose="02040503050406030204" pitchFamily="18" charset="0"/>
                                    <a:ea typeface="Cambria Math" panose="02040503050406030204" pitchFamily="18" charset="0"/>
                                  </a:rPr>
                                  <m:t>, ±</m:t>
                                </m:r>
                                <m:r>
                                  <a:rPr lang="es-ES" sz="1800" b="1" i="1" smtClean="0">
                                    <a:latin typeface="Cambria Math" panose="02040503050406030204" pitchFamily="18" charset="0"/>
                                    <a:ea typeface="Cambria Math" panose="02040503050406030204" pitchFamily="18" charset="0"/>
                                  </a:rPr>
                                  <m:t>𝟐</m:t>
                                </m:r>
                                <m:r>
                                  <a:rPr lang="es-ES" sz="1800" b="1" i="1" smtClean="0">
                                    <a:latin typeface="Cambria Math" panose="02040503050406030204" pitchFamily="18" charset="0"/>
                                    <a:ea typeface="Cambria Math" panose="02040503050406030204" pitchFamily="18" charset="0"/>
                                  </a:rPr>
                                  <m:t>,±</m:t>
                                </m:r>
                                <m:r>
                                  <a:rPr lang="es-ES" sz="1800" b="1" i="1" smtClean="0">
                                    <a:latin typeface="Cambria Math" panose="02040503050406030204" pitchFamily="18" charset="0"/>
                                    <a:ea typeface="Cambria Math" panose="02040503050406030204" pitchFamily="18" charset="0"/>
                                  </a:rPr>
                                  <m:t>𝟑</m:t>
                                </m:r>
                                <m:r>
                                  <a:rPr lang="es-AR" sz="1800" b="1" i="1" smtClean="0">
                                    <a:latin typeface="Cambria Math"/>
                                  </a:rPr>
                                  <m:t>.,</m:t>
                                </m:r>
                                <m:r>
                                  <a:rPr lang="es-AR" sz="1800" b="1" i="1" smtClean="0">
                                    <a:latin typeface="Cambria Math" panose="02040503050406030204" pitchFamily="18" charset="0"/>
                                    <a:ea typeface="Cambria Math" panose="02040503050406030204" pitchFamily="18" charset="0"/>
                                  </a:rPr>
                                  <m:t>±</m:t>
                                </m:r>
                                <m:r>
                                  <a:rPr lang="es-AR" sz="1800" b="1" i="1" smtClean="0">
                                    <a:latin typeface="Cambria Math"/>
                                  </a:rPr>
                                  <m:t>𝒍</m:t>
                                </m:r>
                              </m:oMath>
                            </m:oMathPara>
                          </a14:m>
                          <a:endParaRPr lang="es-AR" sz="1800" b="1" dirty="0">
                            <a:latin typeface="Arial" panose="020B0604020202020204" pitchFamily="34" charset="0"/>
                            <a:cs typeface="Arial" panose="020B0604020202020204" pitchFamily="34" charset="0"/>
                          </a:endParaRPr>
                        </a:p>
                        <a:p>
                          <a:endParaRPr lang="es-AR" b="1" dirty="0">
                            <a:latin typeface="Arial" panose="020B0604020202020204" pitchFamily="34" charset="0"/>
                            <a:cs typeface="Arial" panose="020B0604020202020204" pitchFamily="34" charset="0"/>
                          </a:endParaRPr>
                        </a:p>
                      </a:txBody>
                      <a:tcPr anchor="ctr"/>
                    </a:tc>
                    <a:tc>
                      <a:txBody>
                        <a:bodyPr/>
                        <a:lstStyle/>
                        <a:p>
                          <a:endParaRPr lang="es-AR" i="1" dirty="0">
                            <a:latin typeface="Cambria Math" panose="02040503050406030204" pitchFamily="18" charset="0"/>
                          </a:endParaRPr>
                        </a:p>
                        <a:p>
                          <a:endParaRPr lang="es-A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acc>
                                      <m:accPr>
                                        <m:chr m:val="⃗"/>
                                        <m:ctrlPr>
                                          <a:rPr lang="es-AR" i="1" smtClean="0">
                                            <a:latin typeface="Cambria Math" panose="02040503050406030204" pitchFamily="18" charset="0"/>
                                          </a:rPr>
                                        </m:ctrlPr>
                                      </m:accPr>
                                      <m:e>
                                        <m:r>
                                          <a:rPr lang="es-AR" smtClean="0">
                                            <a:latin typeface="Cambria Math"/>
                                          </a:rPr>
                                          <m:t>𝛍</m:t>
                                        </m:r>
                                      </m:e>
                                    </m:acc>
                                  </m:e>
                                  <m:sub>
                                    <m:r>
                                      <a:rPr lang="es-AR" smtClean="0">
                                        <a:latin typeface="Cambria Math"/>
                                      </a:rPr>
                                      <m:t>𝐋</m:t>
                                    </m:r>
                                  </m:sub>
                                </m:sSub>
                                <m:r>
                                  <a:rPr lang="es-AR" smtClean="0">
                                    <a:latin typeface="Cambria Math"/>
                                  </a:rPr>
                                  <m:t>=−</m:t>
                                </m:r>
                                <m:f>
                                  <m:fPr>
                                    <m:ctrlPr>
                                      <a:rPr lang="es-AR" i="1" smtClean="0">
                                        <a:latin typeface="Cambria Math" panose="02040503050406030204" pitchFamily="18" charset="0"/>
                                      </a:rPr>
                                    </m:ctrlPr>
                                  </m:fPr>
                                  <m:num>
                                    <m:r>
                                      <a:rPr lang="es-AR" smtClean="0">
                                        <a:latin typeface="Cambria Math"/>
                                      </a:rPr>
                                      <m:t>𝐞</m:t>
                                    </m:r>
                                  </m:num>
                                  <m:den>
                                    <m:r>
                                      <a:rPr lang="es-AR" smtClean="0">
                                        <a:latin typeface="Cambria Math"/>
                                      </a:rPr>
                                      <m:t>𝟐𝐦</m:t>
                                    </m:r>
                                  </m:den>
                                </m:f>
                                <m:acc>
                                  <m:accPr>
                                    <m:chr m:val="⃗"/>
                                    <m:ctrlPr>
                                      <a:rPr lang="es-AR" i="1" smtClean="0">
                                        <a:latin typeface="Cambria Math" panose="02040503050406030204" pitchFamily="18" charset="0"/>
                                      </a:rPr>
                                    </m:ctrlPr>
                                  </m:accPr>
                                  <m:e>
                                    <m:r>
                                      <a:rPr lang="es-AR" smtClean="0">
                                        <a:latin typeface="Cambria Math"/>
                                      </a:rPr>
                                      <m:t>𝐋</m:t>
                                    </m:r>
                                  </m:e>
                                </m:acc>
                              </m:oMath>
                            </m:oMathPara>
                          </a14:m>
                          <a:endParaRPr lang="es-AR" b="1" dirty="0">
                            <a:latin typeface="Arial" panose="020B0604020202020204" pitchFamily="34" charset="0"/>
                            <a:cs typeface="Arial" panose="020B0604020202020204" pitchFamily="34" charset="0"/>
                          </a:endParaRPr>
                        </a:p>
                        <a:p>
                          <a:endParaRPr lang="es-AR" b="1" dirty="0">
                            <a:latin typeface="Arial" panose="020B0604020202020204" pitchFamily="34" charset="0"/>
                            <a:cs typeface="Arial" panose="020B0604020202020204" pitchFamily="34" charset="0"/>
                          </a:endParaRPr>
                        </a:p>
                        <a:p>
                          <a:endParaRPr lang="es-AR" b="1" dirty="0">
                            <a:latin typeface="Arial" panose="020B0604020202020204" pitchFamily="34" charset="0"/>
                            <a:cs typeface="Arial" panose="020B0604020202020204" pitchFamily="34" charset="0"/>
                          </a:endParaRPr>
                        </a:p>
                      </a:txBody>
                      <a:tcPr anchor="ctr"/>
                    </a:tc>
                    <a:tc>
                      <a:txBody>
                        <a:bodyPr/>
                        <a:lstStyle/>
                        <a:p>
                          <a:pP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r>
                                      <a:rPr lang="es-AR">
                                        <a:latin typeface="Cambria Math"/>
                                      </a:rPr>
                                      <m:t>𝛍</m:t>
                                    </m:r>
                                  </m:e>
                                  <m:sub>
                                    <m:r>
                                      <a:rPr lang="es-AR">
                                        <a:latin typeface="Cambria Math"/>
                                      </a:rPr>
                                      <m:t>𝐥</m:t>
                                    </m:r>
                                    <m:r>
                                      <a:rPr lang="es-AR" smtClean="0">
                                        <a:latin typeface="Cambria Math"/>
                                      </a:rPr>
                                      <m:t>𝐳</m:t>
                                    </m:r>
                                  </m:sub>
                                </m:sSub>
                                <m:r>
                                  <a:rPr lang="es-AR">
                                    <a:latin typeface="Cambria Math"/>
                                  </a:rPr>
                                  <m:t>=−</m:t>
                                </m:r>
                                <m:sSub>
                                  <m:sSubPr>
                                    <m:ctrlPr>
                                      <a:rPr lang="es-AR" i="1">
                                        <a:latin typeface="Cambria Math" panose="02040503050406030204" pitchFamily="18" charset="0"/>
                                      </a:rPr>
                                    </m:ctrlPr>
                                  </m:sSubPr>
                                  <m:e>
                                    <m:r>
                                      <a:rPr lang="es-AR">
                                        <a:latin typeface="Cambria Math"/>
                                      </a:rPr>
                                      <m:t>𝐦</m:t>
                                    </m:r>
                                  </m:e>
                                  <m:sub>
                                    <m:r>
                                      <a:rPr lang="es-AR">
                                        <a:latin typeface="Cambria Math"/>
                                      </a:rPr>
                                      <m:t>𝐥</m:t>
                                    </m:r>
                                  </m:sub>
                                </m:sSub>
                                <m:sSub>
                                  <m:sSubPr>
                                    <m:ctrlPr>
                                      <a:rPr lang="es-AR" i="1">
                                        <a:latin typeface="Cambria Math" panose="02040503050406030204" pitchFamily="18" charset="0"/>
                                      </a:rPr>
                                    </m:ctrlPr>
                                  </m:sSubPr>
                                  <m:e>
                                    <m:r>
                                      <a:rPr lang="es-AR">
                                        <a:latin typeface="Cambria Math"/>
                                      </a:rPr>
                                      <m:t>𝛍</m:t>
                                    </m:r>
                                  </m:e>
                                  <m:sub>
                                    <m:r>
                                      <a:rPr lang="es-AR">
                                        <a:latin typeface="Cambria Math"/>
                                      </a:rPr>
                                      <m:t>𝐁</m:t>
                                    </m:r>
                                  </m:sub>
                                </m:sSub>
                              </m:oMath>
                            </m:oMathPara>
                          </a14:m>
                          <a:endParaRPr lang="es-AR"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1522104">
                    <a:tc>
                      <a:txBody>
                        <a:bodyPr/>
                        <a:lstStyle/>
                        <a:p>
                          <a:pPr algn="ctr"/>
                          <a:r>
                            <a:rPr lang="es-AR" dirty="0">
                              <a:latin typeface="Arial" panose="020B0604020202020204" pitchFamily="34" charset="0"/>
                              <a:cs typeface="Arial" panose="020B0604020202020204" pitchFamily="34" charset="0"/>
                            </a:rPr>
                            <a:t>spin</a:t>
                          </a:r>
                          <a:endParaRPr lang="es-AR" b="1"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
                              </m:oMathParaPr>
                              <m:oMath xmlns:m="http://schemas.openxmlformats.org/officeDocument/2006/math">
                                <m:acc>
                                  <m:accPr>
                                    <m:chr m:val="⃗"/>
                                    <m:ctrlPr>
                                      <a:rPr lang="es-AR" i="1" smtClean="0">
                                        <a:latin typeface="Cambria Math" panose="02040503050406030204" pitchFamily="18" charset="0"/>
                                      </a:rPr>
                                    </m:ctrlPr>
                                  </m:accPr>
                                  <m:e>
                                    <m:r>
                                      <a:rPr lang="es-AR" smtClean="0">
                                        <a:latin typeface="Cambria Math"/>
                                      </a:rPr>
                                      <m:t>𝐒</m:t>
                                    </m:r>
                                  </m:e>
                                </m:acc>
                              </m:oMath>
                            </m:oMathPara>
                          </a14:m>
                          <a:endParaRPr lang="es-AR"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s-AR" i="1" smtClean="0">
                                        <a:latin typeface="Cambria Math" panose="02040503050406030204" pitchFamily="18" charset="0"/>
                                      </a:rPr>
                                    </m:ctrlPr>
                                  </m:dPr>
                                  <m:e>
                                    <m:acc>
                                      <m:accPr>
                                        <m:chr m:val="⃗"/>
                                        <m:ctrlPr>
                                          <a:rPr lang="es-AR" i="1" smtClean="0">
                                            <a:latin typeface="Cambria Math" panose="02040503050406030204" pitchFamily="18" charset="0"/>
                                          </a:rPr>
                                        </m:ctrlPr>
                                      </m:accPr>
                                      <m:e>
                                        <m:r>
                                          <a:rPr lang="es-AR" smtClean="0">
                                            <a:latin typeface="Cambria Math"/>
                                          </a:rPr>
                                          <m:t>𝐒</m:t>
                                        </m:r>
                                      </m:e>
                                    </m:acc>
                                  </m:e>
                                </m:d>
                                <m:r>
                                  <a:rPr lang="es-AR" smtClean="0">
                                    <a:latin typeface="Cambria Math"/>
                                  </a:rPr>
                                  <m:t>=</m:t>
                                </m:r>
                                <m:rad>
                                  <m:radPr>
                                    <m:degHide m:val="on"/>
                                    <m:ctrlPr>
                                      <a:rPr lang="es-AR" i="1" smtClean="0">
                                        <a:latin typeface="Cambria Math" panose="02040503050406030204" pitchFamily="18" charset="0"/>
                                      </a:rPr>
                                    </m:ctrlPr>
                                  </m:radPr>
                                  <m:deg/>
                                  <m:e>
                                    <m:r>
                                      <a:rPr lang="es-AR" smtClean="0">
                                        <a:latin typeface="Cambria Math"/>
                                      </a:rPr>
                                      <m:t>𝐬</m:t>
                                    </m:r>
                                    <m:r>
                                      <a:rPr lang="es-AR" smtClean="0">
                                        <a:latin typeface="Cambria Math"/>
                                      </a:rPr>
                                      <m:t>(</m:t>
                                    </m:r>
                                    <m:r>
                                      <a:rPr lang="es-AR" smtClean="0">
                                        <a:latin typeface="Cambria Math"/>
                                      </a:rPr>
                                      <m:t>𝐬</m:t>
                                    </m:r>
                                    <m:r>
                                      <a:rPr lang="es-AR" smtClean="0">
                                        <a:latin typeface="Cambria Math"/>
                                      </a:rPr>
                                      <m:t>+</m:t>
                                    </m:r>
                                    <m:r>
                                      <a:rPr lang="es-AR" smtClean="0">
                                        <a:latin typeface="Cambria Math"/>
                                      </a:rPr>
                                      <m:t>𝟏</m:t>
                                    </m:r>
                                    <m:r>
                                      <a:rPr lang="es-AR" smtClean="0">
                                        <a:latin typeface="Cambria Math"/>
                                      </a:rPr>
                                      <m:t>)</m:t>
                                    </m:r>
                                  </m:e>
                                </m:rad>
                                <m:r>
                                  <a:rPr lang="es-AR" smtClean="0">
                                    <a:latin typeface="Cambria Math"/>
                                  </a:rPr>
                                  <m:t>ℏ</m:t>
                                </m:r>
                                <m:r>
                                  <a:rPr lang="es-ES" b="0" i="0" smtClean="0">
                                    <a:latin typeface="Cambria Math" panose="02040503050406030204" pitchFamily="18" charset="0"/>
                                  </a:rPr>
                                  <m:t>=</m:t>
                                </m:r>
                                <m:f>
                                  <m:fPr>
                                    <m:ctrlPr>
                                      <a:rPr lang="es-AR" b="0" i="1" smtClean="0">
                                        <a:latin typeface="Cambria Math" panose="02040503050406030204" pitchFamily="18" charset="0"/>
                                        <a:ea typeface="Cambria Math"/>
                                      </a:rPr>
                                    </m:ctrlPr>
                                  </m:fPr>
                                  <m:num>
                                    <m:rad>
                                      <m:radPr>
                                        <m:degHide m:val="on"/>
                                        <m:ctrlPr>
                                          <a:rPr lang="es-AR" b="0" i="1" smtClean="0">
                                            <a:latin typeface="Cambria Math" panose="02040503050406030204" pitchFamily="18" charset="0"/>
                                            <a:ea typeface="Cambria Math"/>
                                          </a:rPr>
                                        </m:ctrlPr>
                                      </m:radPr>
                                      <m:deg/>
                                      <m:e>
                                        <m:r>
                                          <a:rPr lang="es-AR" b="0" i="1" smtClean="0">
                                            <a:latin typeface="Cambria Math"/>
                                            <a:ea typeface="Cambria Math"/>
                                          </a:rPr>
                                          <m:t>3</m:t>
                                        </m:r>
                                      </m:e>
                                    </m:rad>
                                  </m:num>
                                  <m:den>
                                    <m:r>
                                      <a:rPr lang="es-AR" b="0" i="1" smtClean="0">
                                        <a:latin typeface="Cambria Math"/>
                                        <a:ea typeface="Cambria Math"/>
                                      </a:rPr>
                                      <m:t>2</m:t>
                                    </m:r>
                                  </m:den>
                                </m:f>
                                <m:r>
                                  <m:rPr>
                                    <m:nor/>
                                  </m:rPr>
                                  <a:rPr lang="es-AR" dirty="0">
                                    <a:latin typeface="Arial" panose="020B0604020202020204" pitchFamily="34" charset="0"/>
                                    <a:ea typeface="Cambria Math"/>
                                    <a:cs typeface="Arial" panose="020B0604020202020204" pitchFamily="34" charset="0"/>
                                  </a:rPr>
                                  <m:t> </m:t>
                                </m:r>
                                <m:r>
                                  <a:rPr lang="es-AR" i="1">
                                    <a:latin typeface="Cambria Math"/>
                                    <a:ea typeface="Cambria Math"/>
                                  </a:rPr>
                                  <m:t>ℏ</m:t>
                                </m:r>
                              </m:oMath>
                            </m:oMathPara>
                          </a14:m>
                          <a:endParaRPr lang="es-AR" dirty="0">
                            <a:latin typeface="Arial" panose="020B0604020202020204" pitchFamily="34" charset="0"/>
                            <a:cs typeface="Arial" panose="020B0604020202020204" pitchFamily="34" charset="0"/>
                          </a:endParaRPr>
                        </a:p>
                        <a:p>
                          <a:pPr algn="ctr"/>
                          <a:endParaRPr lang="es-AR" b="1" dirty="0">
                            <a:latin typeface="Arial" panose="020B0604020202020204" pitchFamily="34"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r>
                                  <a:rPr lang="es-AR" sz="1800" kern="1200" smtClean="0">
                                    <a:solidFill>
                                      <a:schemeClr val="dk1"/>
                                    </a:solidFill>
                                    <a:effectLst/>
                                    <a:latin typeface="Cambria Math" panose="02040503050406030204" pitchFamily="18" charset="0"/>
                                    <a:ea typeface="+mn-ea"/>
                                    <a:cs typeface="+mn-cs"/>
                                  </a:rPr>
                                  <m:t>𝐬</m:t>
                                </m:r>
                                <m:r>
                                  <a:rPr lang="es-ES" sz="1800" b="1" i="0" kern="1200" smtClean="0">
                                    <a:solidFill>
                                      <a:schemeClr val="dk1"/>
                                    </a:solidFill>
                                    <a:effectLst/>
                                    <a:latin typeface="Cambria Math" panose="02040503050406030204" pitchFamily="18" charset="0"/>
                                    <a:ea typeface="+mn-ea"/>
                                    <a:cs typeface="+mn-cs"/>
                                  </a:rPr>
                                  <m:t>=</m:t>
                                </m:r>
                                <m:f>
                                  <m:fPr>
                                    <m:ctrlPr>
                                      <a:rPr lang="es-ES" sz="1800" b="1" i="1" kern="1200" smtClean="0">
                                        <a:solidFill>
                                          <a:schemeClr val="dk1"/>
                                        </a:solidFill>
                                        <a:effectLst/>
                                        <a:latin typeface="Cambria Math" panose="02040503050406030204" pitchFamily="18" charset="0"/>
                                        <a:ea typeface="+mn-ea"/>
                                        <a:cs typeface="+mn-cs"/>
                                      </a:rPr>
                                    </m:ctrlPr>
                                  </m:fPr>
                                  <m:num>
                                    <m:r>
                                      <a:rPr lang="es-ES" sz="1800" b="1" i="1" kern="1200" smtClean="0">
                                        <a:solidFill>
                                          <a:schemeClr val="dk1"/>
                                        </a:solidFill>
                                        <a:effectLst/>
                                        <a:latin typeface="Cambria Math" panose="02040503050406030204" pitchFamily="18" charset="0"/>
                                        <a:ea typeface="+mn-ea"/>
                                        <a:cs typeface="+mn-cs"/>
                                      </a:rPr>
                                      <m:t>𝟏</m:t>
                                    </m:r>
                                  </m:num>
                                  <m:den>
                                    <m:r>
                                      <a:rPr lang="es-ES" sz="1800" b="1" i="1" kern="1200" smtClean="0">
                                        <a:solidFill>
                                          <a:schemeClr val="dk1"/>
                                        </a:solidFill>
                                        <a:effectLst/>
                                        <a:latin typeface="Cambria Math" panose="02040503050406030204" pitchFamily="18" charset="0"/>
                                        <a:ea typeface="+mn-ea"/>
                                        <a:cs typeface="+mn-cs"/>
                                      </a:rPr>
                                      <m:t>𝟐</m:t>
                                    </m:r>
                                  </m:den>
                                </m:f>
                              </m:oMath>
                            </m:oMathPara>
                          </a14:m>
                          <a:endParaRPr lang="es-AR" b="1" dirty="0">
                            <a:latin typeface="Arial" panose="020B0604020202020204" pitchFamily="34" charset="0"/>
                            <a:cs typeface="Arial" panose="020B0604020202020204"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r>
                                      <a:rPr lang="es-AR" smtClean="0">
                                        <a:latin typeface="Cambria Math"/>
                                      </a:rPr>
                                      <m:t>𝐒</m:t>
                                    </m:r>
                                  </m:e>
                                  <m:sub>
                                    <m:r>
                                      <a:rPr lang="es-AR" smtClean="0">
                                        <a:latin typeface="Cambria Math"/>
                                      </a:rPr>
                                      <m:t>𝐳</m:t>
                                    </m:r>
                                  </m:sub>
                                </m:sSub>
                                <m:r>
                                  <a:rPr lang="es-AR" smtClean="0">
                                    <a:latin typeface="Cambria Math"/>
                                  </a:rPr>
                                  <m:t>=</m:t>
                                </m:r>
                                <m:sSub>
                                  <m:sSubPr>
                                    <m:ctrlPr>
                                      <a:rPr lang="es-AR" i="1" smtClean="0">
                                        <a:latin typeface="Cambria Math" panose="02040503050406030204" pitchFamily="18" charset="0"/>
                                      </a:rPr>
                                    </m:ctrlPr>
                                  </m:sSubPr>
                                  <m:e>
                                    <m:r>
                                      <a:rPr lang="es-AR" smtClean="0">
                                        <a:latin typeface="Cambria Math"/>
                                      </a:rPr>
                                      <m:t>𝐦</m:t>
                                    </m:r>
                                  </m:e>
                                  <m:sub>
                                    <m:r>
                                      <a:rPr lang="es-AR" smtClean="0">
                                        <a:latin typeface="Cambria Math"/>
                                      </a:rPr>
                                      <m:t>𝐬</m:t>
                                    </m:r>
                                  </m:sub>
                                </m:sSub>
                                <m:r>
                                  <a:rPr lang="es-AR" smtClean="0">
                                    <a:latin typeface="Cambria Math"/>
                                  </a:rPr>
                                  <m:t>ℏ</m:t>
                                </m:r>
                              </m:oMath>
                            </m:oMathPara>
                          </a14:m>
                          <a:endParaRPr lang="es-AR" dirty="0">
                            <a:latin typeface="Arial" panose="020B0604020202020204" pitchFamily="34"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sSub>
                                  <m:sSubPr>
                                    <m:ctrlPr>
                                      <a:rPr lang="es-AR" b="1" i="1" smtClean="0">
                                        <a:latin typeface="Cambria Math" panose="02040503050406030204" pitchFamily="18" charset="0"/>
                                      </a:rPr>
                                    </m:ctrlPr>
                                  </m:sSubPr>
                                  <m:e>
                                    <m:r>
                                      <a:rPr lang="es-AR" b="1" i="1">
                                        <a:latin typeface="Cambria Math"/>
                                      </a:rPr>
                                      <m:t>𝒎</m:t>
                                    </m:r>
                                  </m:e>
                                  <m:sub>
                                    <m:r>
                                      <a:rPr lang="es-AR" b="1" i="1">
                                        <a:latin typeface="Cambria Math"/>
                                      </a:rPr>
                                      <m:t>𝑺</m:t>
                                    </m:r>
                                  </m:sub>
                                </m:sSub>
                                <m:r>
                                  <a:rPr lang="es-AR" b="1" i="1">
                                    <a:latin typeface="Cambria Math"/>
                                  </a:rPr>
                                  <m:t>=±</m:t>
                                </m:r>
                                <m:f>
                                  <m:fPr>
                                    <m:ctrlPr>
                                      <a:rPr lang="es-AR" b="1" i="1">
                                        <a:latin typeface="Cambria Math" panose="02040503050406030204" pitchFamily="18" charset="0"/>
                                      </a:rPr>
                                    </m:ctrlPr>
                                  </m:fPr>
                                  <m:num>
                                    <m:r>
                                      <a:rPr lang="es-AR" b="1" i="1">
                                        <a:latin typeface="Cambria Math"/>
                                      </a:rPr>
                                      <m:t>𝟏</m:t>
                                    </m:r>
                                  </m:num>
                                  <m:den>
                                    <m:r>
                                      <a:rPr lang="es-AR" b="1" i="1">
                                        <a:latin typeface="Cambria Math"/>
                                      </a:rPr>
                                      <m:t>𝟐</m:t>
                                    </m:r>
                                  </m:den>
                                </m:f>
                              </m:oMath>
                            </m:oMathPara>
                          </a14:m>
                          <a:endParaRPr lang="es-AR" b="1"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acc>
                                      <m:accPr>
                                        <m:chr m:val="⃗"/>
                                        <m:ctrlPr>
                                          <a:rPr lang="es-AR" i="1" smtClean="0">
                                            <a:latin typeface="Cambria Math" panose="02040503050406030204" pitchFamily="18" charset="0"/>
                                          </a:rPr>
                                        </m:ctrlPr>
                                      </m:accPr>
                                      <m:e>
                                        <m:r>
                                          <a:rPr lang="es-AR" smtClean="0">
                                            <a:latin typeface="Cambria Math"/>
                                          </a:rPr>
                                          <m:t>𝛍</m:t>
                                        </m:r>
                                      </m:e>
                                    </m:acc>
                                  </m:e>
                                  <m:sub>
                                    <m:r>
                                      <a:rPr lang="es-AR" smtClean="0">
                                        <a:latin typeface="Cambria Math"/>
                                      </a:rPr>
                                      <m:t>𝐬</m:t>
                                    </m:r>
                                  </m:sub>
                                </m:sSub>
                                <m:r>
                                  <a:rPr lang="es-AR" smtClean="0">
                                    <a:latin typeface="Cambria Math"/>
                                  </a:rPr>
                                  <m:t>=−</m:t>
                                </m:r>
                                <m:f>
                                  <m:fPr>
                                    <m:ctrlPr>
                                      <a:rPr lang="es-AR" i="1" smtClean="0">
                                        <a:latin typeface="Cambria Math" panose="02040503050406030204" pitchFamily="18" charset="0"/>
                                      </a:rPr>
                                    </m:ctrlPr>
                                  </m:fPr>
                                  <m:num>
                                    <m:r>
                                      <a:rPr lang="es-AR" smtClean="0">
                                        <a:latin typeface="Cambria Math"/>
                                      </a:rPr>
                                      <m:t>𝐞</m:t>
                                    </m:r>
                                  </m:num>
                                  <m:den>
                                    <m:r>
                                      <a:rPr lang="es-AR" smtClean="0">
                                        <a:latin typeface="Cambria Math"/>
                                      </a:rPr>
                                      <m:t>𝐦</m:t>
                                    </m:r>
                                  </m:den>
                                </m:f>
                                <m:acc>
                                  <m:accPr>
                                    <m:chr m:val="⃗"/>
                                    <m:ctrlPr>
                                      <a:rPr lang="es-AR" i="1" smtClean="0">
                                        <a:latin typeface="Cambria Math" panose="02040503050406030204" pitchFamily="18" charset="0"/>
                                      </a:rPr>
                                    </m:ctrlPr>
                                  </m:accPr>
                                  <m:e>
                                    <m:r>
                                      <a:rPr lang="es-AR" smtClean="0">
                                        <a:latin typeface="Cambria Math"/>
                                      </a:rPr>
                                      <m:t>𝐒</m:t>
                                    </m:r>
                                  </m:e>
                                </m:acc>
                              </m:oMath>
                            </m:oMathPara>
                          </a14:m>
                          <a:endParaRPr lang="es-AR" b="1" dirty="0">
                            <a:latin typeface="Arial" panose="020B0604020202020204" pitchFamily="34" charset="0"/>
                            <a:cs typeface="Arial" panose="020B0604020202020204" pitchFamily="34"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r>
                                      <a:rPr lang="es-AR">
                                        <a:latin typeface="Cambria Math"/>
                                      </a:rPr>
                                      <m:t>𝛍</m:t>
                                    </m:r>
                                  </m:e>
                                  <m:sub>
                                    <m:r>
                                      <a:rPr lang="es-AR" smtClean="0">
                                        <a:latin typeface="Cambria Math"/>
                                      </a:rPr>
                                      <m:t>𝐬𝐳</m:t>
                                    </m:r>
                                  </m:sub>
                                </m:sSub>
                                <m:r>
                                  <a:rPr lang="es-AR">
                                    <a:latin typeface="Cambria Math"/>
                                  </a:rPr>
                                  <m:t>=−</m:t>
                                </m:r>
                                <m:sSub>
                                  <m:sSubPr>
                                    <m:ctrlPr>
                                      <a:rPr lang="es-AR" i="1">
                                        <a:latin typeface="Cambria Math" panose="02040503050406030204" pitchFamily="18" charset="0"/>
                                      </a:rPr>
                                    </m:ctrlPr>
                                  </m:sSubPr>
                                  <m:e>
                                    <m:r>
                                      <a:rPr lang="es-AR">
                                        <a:latin typeface="Cambria Math"/>
                                      </a:rPr>
                                      <m:t>𝐦</m:t>
                                    </m:r>
                                  </m:e>
                                  <m:sub>
                                    <m:r>
                                      <a:rPr lang="es-AR" smtClean="0">
                                        <a:latin typeface="Cambria Math"/>
                                      </a:rPr>
                                      <m:t>𝐬</m:t>
                                    </m:r>
                                  </m:sub>
                                </m:sSub>
                                <m:sSub>
                                  <m:sSubPr>
                                    <m:ctrlPr>
                                      <a:rPr lang="es-AR" i="1">
                                        <a:latin typeface="Cambria Math" panose="02040503050406030204" pitchFamily="18" charset="0"/>
                                      </a:rPr>
                                    </m:ctrlPr>
                                  </m:sSubPr>
                                  <m:e>
                                    <m:r>
                                      <a:rPr lang="es-AR">
                                        <a:latin typeface="Cambria Math"/>
                                      </a:rPr>
                                      <m:t>𝛍</m:t>
                                    </m:r>
                                  </m:e>
                                  <m:sub>
                                    <m:r>
                                      <a:rPr lang="es-AR">
                                        <a:latin typeface="Cambria Math"/>
                                      </a:rPr>
                                      <m:t>𝐁</m:t>
                                    </m:r>
                                  </m:sub>
                                </m:sSub>
                              </m:oMath>
                            </m:oMathPara>
                          </a14:m>
                          <a:endParaRPr lang="es-AR"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bl>
              </a:graphicData>
            </a:graphic>
          </p:graphicFrame>
        </mc:Choice>
        <mc:Fallback>
          <p:graphicFrame>
            <p:nvGraphicFramePr>
              <p:cNvPr id="4" name="3 Marcador de contenido"/>
              <p:cNvGraphicFramePr>
                <a:graphicFrameLocks noGrp="1"/>
              </p:cNvGraphicFramePr>
              <p:nvPr>
                <p:ph idx="1"/>
                <p:extLst>
                  <p:ext uri="{D42A27DB-BD31-4B8C-83A1-F6EECF244321}">
                    <p14:modId xmlns:a14="http://schemas.microsoft.com/office/drawing/2010/main" xmlns="" xmlns:p14="http://schemas.microsoft.com/office/powerpoint/2010/main" val="1599640696"/>
                  </p:ext>
                </p:extLst>
              </p:nvPr>
            </p:nvGraphicFramePr>
            <p:xfrm>
              <a:off x="436098" y="1209822"/>
              <a:ext cx="11521440" cy="5357191"/>
            </p:xfrm>
            <a:graphic>
              <a:graphicData uri="http://schemas.openxmlformats.org/drawingml/2006/table">
                <a:tbl>
                  <a:tblPr firstRow="1" bandRow="1">
                    <a:tableStyleId>{08FB837D-C827-4EFA-A057-4D05807E0F7C}</a:tableStyleId>
                  </a:tblPr>
                  <a:tblGrid>
                    <a:gridCol w="1194366">
                      <a:extLst>
                        <a:ext uri="{9D8B030D-6E8A-4147-A177-3AD203B41FA5}">
                          <a16:colId xmlns:a14="http://schemas.microsoft.com/office/drawing/2010/main" xmlns="" xmlns:a16="http://schemas.microsoft.com/office/drawing/2014/main" val="20000"/>
                        </a:ext>
                      </a:extLst>
                    </a:gridCol>
                    <a:gridCol w="1267481">
                      <a:extLst>
                        <a:ext uri="{9D8B030D-6E8A-4147-A177-3AD203B41FA5}">
                          <a16:colId xmlns:a14="http://schemas.microsoft.com/office/drawing/2010/main" xmlns="" xmlns:a16="http://schemas.microsoft.com/office/drawing/2014/main" val="20001"/>
                        </a:ext>
                      </a:extLst>
                    </a:gridCol>
                    <a:gridCol w="2743200">
                      <a:extLst>
                        <a:ext uri="{9D8B030D-6E8A-4147-A177-3AD203B41FA5}">
                          <a16:colId xmlns:a14="http://schemas.microsoft.com/office/drawing/2010/main" xmlns="" xmlns:a16="http://schemas.microsoft.com/office/drawing/2014/main" val="20002"/>
                        </a:ext>
                      </a:extLst>
                    </a:gridCol>
                    <a:gridCol w="2532184">
                      <a:extLst>
                        <a:ext uri="{9D8B030D-6E8A-4147-A177-3AD203B41FA5}">
                          <a16:colId xmlns:a14="http://schemas.microsoft.com/office/drawing/2010/main" xmlns="" xmlns:a16="http://schemas.microsoft.com/office/drawing/2014/main" val="20003"/>
                        </a:ext>
                      </a:extLst>
                    </a:gridCol>
                    <a:gridCol w="1620442">
                      <a:extLst>
                        <a:ext uri="{9D8B030D-6E8A-4147-A177-3AD203B41FA5}">
                          <a16:colId xmlns:a14="http://schemas.microsoft.com/office/drawing/2010/main" xmlns="" xmlns:a16="http://schemas.microsoft.com/office/drawing/2014/main" val="20004"/>
                        </a:ext>
                      </a:extLst>
                    </a:gridCol>
                    <a:gridCol w="2163767">
                      <a:extLst>
                        <a:ext uri="{9D8B030D-6E8A-4147-A177-3AD203B41FA5}">
                          <a16:colId xmlns:a14="http://schemas.microsoft.com/office/drawing/2010/main" xmlns="" xmlns:a16="http://schemas.microsoft.com/office/drawing/2014/main" val="20005"/>
                        </a:ext>
                      </a:extLst>
                    </a:gridCol>
                  </a:tblGrid>
                  <a:tr h="2174435">
                    <a:tc>
                      <a:txBody>
                        <a:bodyPr/>
                        <a:lstStyle/>
                        <a:p>
                          <a:pPr algn="ctr"/>
                          <a:endParaRPr lang="es-AR" dirty="0">
                            <a:latin typeface="Arial" panose="020B0604020202020204" pitchFamily="34" charset="0"/>
                            <a:cs typeface="Arial" panose="020B0604020202020204" pitchFamily="34" charset="0"/>
                          </a:endParaRPr>
                        </a:p>
                      </a:txBody>
                      <a:tcPr anchor="ctr"/>
                    </a:tc>
                    <a:tc>
                      <a:txBody>
                        <a:bodyPr/>
                        <a:lstStyle/>
                        <a:p>
                          <a:pPr algn="ctr"/>
                          <a:r>
                            <a:rPr lang="es-AR" dirty="0">
                              <a:latin typeface="Arial" panose="020B0604020202020204" pitchFamily="34" charset="0"/>
                              <a:cs typeface="Arial" panose="020B0604020202020204" pitchFamily="34" charset="0"/>
                            </a:rPr>
                            <a:t>Momento angular</a:t>
                          </a:r>
                        </a:p>
                      </a:txBody>
                      <a:tcPr anchor="ctr"/>
                    </a:tc>
                    <a:tc>
                      <a:txBody>
                        <a:bodyPr/>
                        <a:lstStyle/>
                        <a:p>
                          <a:pPr algn="ctr"/>
                          <a:r>
                            <a:rPr lang="es-AR" dirty="0">
                              <a:latin typeface="Arial" panose="020B0604020202020204" pitchFamily="34" charset="0"/>
                              <a:cs typeface="Arial" panose="020B0604020202020204" pitchFamily="34" charset="0"/>
                            </a:rPr>
                            <a:t>Magnitud</a:t>
                          </a:r>
                        </a:p>
                      </a:txBody>
                      <a:tcPr anchor="ctr"/>
                    </a:tc>
                    <a:tc>
                      <a:txBody>
                        <a:bodyPr/>
                        <a:lstStyle/>
                        <a:p>
                          <a:pPr algn="ctr"/>
                          <a:r>
                            <a:rPr lang="es-AR" dirty="0">
                              <a:latin typeface="Arial" panose="020B0604020202020204" pitchFamily="34" charset="0"/>
                              <a:cs typeface="Arial" panose="020B0604020202020204" pitchFamily="34" charset="0"/>
                            </a:rPr>
                            <a:t>Proyección</a:t>
                          </a:r>
                        </a:p>
                      </a:txBody>
                      <a:tcPr anchor="ctr"/>
                    </a:tc>
                    <a:tc>
                      <a:txBody>
                        <a:bodyPr/>
                        <a:lstStyle/>
                        <a:p>
                          <a:pPr algn="ctr"/>
                          <a:r>
                            <a:rPr lang="es-AR" dirty="0">
                              <a:latin typeface="Arial" panose="020B0604020202020204" pitchFamily="34" charset="0"/>
                              <a:cs typeface="Arial" panose="020B0604020202020204" pitchFamily="34" charset="0"/>
                            </a:rPr>
                            <a:t>Momento magnético</a:t>
                          </a:r>
                        </a:p>
                      </a:txBody>
                      <a:tcPr anchor="ctr"/>
                    </a:tc>
                    <a:tc>
                      <a:txBody>
                        <a:bodyPr/>
                        <a:lstStyle/>
                        <a:p>
                          <a:pPr algn="ctr"/>
                          <a:r>
                            <a:rPr lang="es-AR" dirty="0">
                              <a:latin typeface="Arial" panose="020B0604020202020204" pitchFamily="34" charset="0"/>
                              <a:cs typeface="Arial" panose="020B0604020202020204" pitchFamily="34" charset="0"/>
                            </a:rPr>
                            <a:t>Proyección del momento magnético</a:t>
                          </a:r>
                        </a:p>
                      </a:txBody>
                      <a:tcPr anchor="ctr"/>
                    </a:tc>
                    <a:extLst>
                      <a:ext uri="{0D108BD9-81ED-4DB2-BD59-A6C34878D82A}">
                        <a16:rowId xmlns:a14="http://schemas.microsoft.com/office/drawing/2010/main" xmlns="" xmlns:a16="http://schemas.microsoft.com/office/drawing/2014/main" val="10000"/>
                      </a:ext>
                    </a:extLst>
                  </a:tr>
                  <a:tr h="1660652">
                    <a:tc>
                      <a:txBody>
                        <a:bodyPr/>
                        <a:lstStyle/>
                        <a:p>
                          <a:r>
                            <a:rPr lang="es-AR" dirty="0">
                              <a:latin typeface="Arial" panose="020B0604020202020204" pitchFamily="34" charset="0"/>
                              <a:cs typeface="Arial" panose="020B0604020202020204" pitchFamily="34" charset="0"/>
                            </a:rPr>
                            <a:t>Orbital</a:t>
                          </a:r>
                          <a:endParaRPr lang="es-AR" b="1" dirty="0">
                            <a:latin typeface="Arial" panose="020B0604020202020204" pitchFamily="34" charset="0"/>
                            <a:cs typeface="Arial" panose="020B0604020202020204" pitchFamily="34" charset="0"/>
                          </a:endParaRPr>
                        </a:p>
                      </a:txBody>
                      <a:tcPr anchor="ctr"/>
                    </a:tc>
                    <a:tc>
                      <a:txBody>
                        <a:bodyPr/>
                        <a:lstStyle/>
                        <a:p>
                          <a:endParaRPr lang="es-ES"/>
                        </a:p>
                      </a:txBody>
                      <a:tcPr anchor="ctr">
                        <a:blipFill>
                          <a:blip r:embed="rId2"/>
                          <a:stretch>
                            <a:fillRect l="-94231" t="-131136" r="-715865" b="-91941"/>
                          </a:stretch>
                        </a:blipFill>
                      </a:tcPr>
                    </a:tc>
                    <a:tc>
                      <a:txBody>
                        <a:bodyPr/>
                        <a:lstStyle/>
                        <a:p>
                          <a:endParaRPr lang="es-ES"/>
                        </a:p>
                      </a:txBody>
                      <a:tcPr anchor="ctr">
                        <a:blipFill>
                          <a:blip r:embed="rId2"/>
                          <a:stretch>
                            <a:fillRect l="-89778" t="-131136" r="-230889" b="-91941"/>
                          </a:stretch>
                        </a:blipFill>
                      </a:tcPr>
                    </a:tc>
                    <a:tc>
                      <a:txBody>
                        <a:bodyPr/>
                        <a:lstStyle/>
                        <a:p>
                          <a:endParaRPr lang="es-ES"/>
                        </a:p>
                      </a:txBody>
                      <a:tcPr anchor="ctr">
                        <a:blipFill>
                          <a:blip r:embed="rId2"/>
                          <a:stretch>
                            <a:fillRect l="-205288" t="-131136" r="-149760" b="-91941"/>
                          </a:stretch>
                        </a:blipFill>
                      </a:tcPr>
                    </a:tc>
                    <a:tc>
                      <a:txBody>
                        <a:bodyPr/>
                        <a:lstStyle/>
                        <a:p>
                          <a:endParaRPr lang="es-ES"/>
                        </a:p>
                      </a:txBody>
                      <a:tcPr anchor="ctr">
                        <a:blipFill>
                          <a:blip r:embed="rId2"/>
                          <a:stretch>
                            <a:fillRect l="-477444" t="-131136" r="-134211" b="-91941"/>
                          </a:stretch>
                        </a:blipFill>
                      </a:tcPr>
                    </a:tc>
                    <a:tc>
                      <a:txBody>
                        <a:bodyPr/>
                        <a:lstStyle/>
                        <a:p>
                          <a:endParaRPr lang="es-ES"/>
                        </a:p>
                      </a:txBody>
                      <a:tcPr anchor="ctr">
                        <a:blipFill>
                          <a:blip r:embed="rId2"/>
                          <a:stretch>
                            <a:fillRect l="-432676" t="-131136" r="-563" b="-91941"/>
                          </a:stretch>
                        </a:blipFill>
                      </a:tcPr>
                    </a:tc>
                    <a:extLst>
                      <a:ext uri="{0D108BD9-81ED-4DB2-BD59-A6C34878D82A}">
                        <a16:rowId xmlns:a14="http://schemas.microsoft.com/office/drawing/2010/main" xmlns="" xmlns:a16="http://schemas.microsoft.com/office/drawing/2014/main" val="10001"/>
                      </a:ext>
                    </a:extLst>
                  </a:tr>
                  <a:tr h="1522104">
                    <a:tc>
                      <a:txBody>
                        <a:bodyPr/>
                        <a:lstStyle/>
                        <a:p>
                          <a:pPr algn="ctr"/>
                          <a:r>
                            <a:rPr lang="es-AR" dirty="0">
                              <a:latin typeface="Arial" panose="020B0604020202020204" pitchFamily="34" charset="0"/>
                              <a:cs typeface="Arial" panose="020B0604020202020204" pitchFamily="34" charset="0"/>
                            </a:rPr>
                            <a:t>spin</a:t>
                          </a:r>
                          <a:endParaRPr lang="es-AR" b="1" dirty="0">
                            <a:latin typeface="Arial" panose="020B0604020202020204" pitchFamily="34" charset="0"/>
                            <a:cs typeface="Arial" panose="020B0604020202020204" pitchFamily="34" charset="0"/>
                          </a:endParaRPr>
                        </a:p>
                      </a:txBody>
                      <a:tcPr anchor="ctr"/>
                    </a:tc>
                    <a:tc>
                      <a:txBody>
                        <a:bodyPr/>
                        <a:lstStyle/>
                        <a:p>
                          <a:endParaRPr lang="es-ES"/>
                        </a:p>
                      </a:txBody>
                      <a:tcPr anchor="ctr">
                        <a:blipFill>
                          <a:blip r:embed="rId2"/>
                          <a:stretch>
                            <a:fillRect l="-94231" t="-252400" r="-715865" b="-400"/>
                          </a:stretch>
                        </a:blipFill>
                      </a:tcPr>
                    </a:tc>
                    <a:tc>
                      <a:txBody>
                        <a:bodyPr/>
                        <a:lstStyle/>
                        <a:p>
                          <a:endParaRPr lang="es-ES"/>
                        </a:p>
                      </a:txBody>
                      <a:tcPr anchor="ctr">
                        <a:blipFill>
                          <a:blip r:embed="rId2"/>
                          <a:stretch>
                            <a:fillRect l="-89778" t="-252400" r="-230889" b="-400"/>
                          </a:stretch>
                        </a:blipFill>
                      </a:tcPr>
                    </a:tc>
                    <a:tc>
                      <a:txBody>
                        <a:bodyPr/>
                        <a:lstStyle/>
                        <a:p>
                          <a:endParaRPr lang="es-ES"/>
                        </a:p>
                      </a:txBody>
                      <a:tcPr anchor="ctr">
                        <a:blipFill>
                          <a:blip r:embed="rId2"/>
                          <a:stretch>
                            <a:fillRect l="-205288" t="-252400" r="-149760" b="-400"/>
                          </a:stretch>
                        </a:blipFill>
                      </a:tcPr>
                    </a:tc>
                    <a:tc>
                      <a:txBody>
                        <a:bodyPr/>
                        <a:lstStyle/>
                        <a:p>
                          <a:endParaRPr lang="es-ES"/>
                        </a:p>
                      </a:txBody>
                      <a:tcPr anchor="ctr">
                        <a:blipFill>
                          <a:blip r:embed="rId2"/>
                          <a:stretch>
                            <a:fillRect l="-477444" t="-252400" r="-134211" b="-400"/>
                          </a:stretch>
                        </a:blipFill>
                      </a:tcPr>
                    </a:tc>
                    <a:tc>
                      <a:txBody>
                        <a:bodyPr/>
                        <a:lstStyle/>
                        <a:p>
                          <a:endParaRPr lang="es-ES"/>
                        </a:p>
                      </a:txBody>
                      <a:tcPr anchor="ctr">
                        <a:blipFill>
                          <a:blip r:embed="rId2"/>
                          <a:stretch>
                            <a:fillRect l="-432676" t="-252400" r="-563" b="-400"/>
                          </a:stretch>
                        </a:blipFill>
                      </a:tcPr>
                    </a:tc>
                    <a:extLst>
                      <a:ext uri="{0D108BD9-81ED-4DB2-BD59-A6C34878D82A}">
                        <a16:rowId xmlns:a14="http://schemas.microsoft.com/office/drawing/2010/main" xmlns="" xmlns:a16="http://schemas.microsoft.com/office/drawing/2014/main" val="10002"/>
                      </a:ext>
                    </a:extLst>
                  </a:tr>
                </a:tbl>
              </a:graphicData>
            </a:graphic>
          </p:graphicFrame>
        </mc:Fallback>
      </mc:AlternateContent>
    </p:spTree>
    <p:extLst>
      <p:ext uri="{BB962C8B-B14F-4D97-AF65-F5344CB8AC3E}">
        <p14:creationId xmlns="" xmlns:p14="http://schemas.microsoft.com/office/powerpoint/2010/main" val="575186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 xmlns:a16="http://schemas.microsoft.com/office/drawing/2014/main" id="{BEFAE6D1-2894-4858-A35E-5BA752E05BA2}"/>
              </a:ext>
            </a:extLst>
          </p:cNvPr>
          <p:cNvSpPr>
            <a:spLocks noGrp="1"/>
          </p:cNvSpPr>
          <p:nvPr>
            <p:ph idx="1"/>
          </p:nvPr>
        </p:nvSpPr>
        <p:spPr>
          <a:xfrm>
            <a:off x="838200" y="2456411"/>
            <a:ext cx="10515600" cy="1325563"/>
          </a:xfrm>
        </p:spPr>
        <p:txBody>
          <a:bodyPr>
            <a:noAutofit/>
          </a:bodyPr>
          <a:lstStyle/>
          <a:p>
            <a:pPr algn="just"/>
            <a:r>
              <a:rPr lang="es-ES" sz="3200" dirty="0">
                <a:latin typeface="Arial" panose="020B0604020202020204" pitchFamily="34" charset="0"/>
                <a:cs typeface="Arial" panose="020B0604020202020204" pitchFamily="34" charset="0"/>
              </a:rPr>
              <a:t>¿Como se distribuyen los electrones en los átomos dando origen a los distintos elementos químicos que conforman la tabla periódica?. </a:t>
            </a:r>
          </a:p>
        </p:txBody>
      </p:sp>
    </p:spTree>
    <p:extLst>
      <p:ext uri="{BB962C8B-B14F-4D97-AF65-F5344CB8AC3E}">
        <p14:creationId xmlns="" xmlns:p14="http://schemas.microsoft.com/office/powerpoint/2010/main" val="248061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2 Marcador de contenido"/>
              <p:cNvSpPr>
                <a:spLocks noGrp="1"/>
              </p:cNvSpPr>
              <p:nvPr>
                <p:ph idx="1"/>
              </p:nvPr>
            </p:nvSpPr>
            <p:spPr>
              <a:xfrm>
                <a:off x="506437" y="323556"/>
                <a:ext cx="11127545" cy="6417811"/>
              </a:xfrm>
            </p:spPr>
            <p:txBody>
              <a:bodyPr>
                <a:normAutofit fontScale="47500" lnSpcReduction="20000"/>
              </a:bodyPr>
              <a:lstStyle/>
              <a:p>
                <a:pPr algn="just">
                  <a:lnSpc>
                    <a:spcPct val="120000"/>
                  </a:lnSpc>
                </a:pPr>
                <a:r>
                  <a:rPr lang="es-AR" sz="3800" dirty="0">
                    <a:latin typeface="Arial" panose="020B0604020202020204" pitchFamily="34" charset="0"/>
                    <a:cs typeface="Arial" panose="020B0604020202020204" pitchFamily="34" charset="0"/>
                  </a:rPr>
                  <a:t>Sabemos que el movimiento de pequeñas partículas (electrones, neutrones, etc.) en una zona limitada del espacio,(pozo de potencial, átomo, molécula) esta determinado por parámetros adimensionales llamados números cuánticos, estos pueden tomar determinados valores. La cantidad de números cuánticos necesarios en la solución de un problema depende del numero de grados de libertad de la partícula, (pozo de potencial uní dimensional un número cuántico, si el pozo es  tridimensional serán tres los números). Si además la partícula puede girar sobre si mismo tendremos un número cuántico más.</a:t>
                </a:r>
              </a:p>
              <a:p>
                <a:pPr algn="just">
                  <a:lnSpc>
                    <a:spcPct val="120000"/>
                  </a:lnSpc>
                </a:pPr>
                <a:r>
                  <a:rPr lang="es-AR" sz="3800" dirty="0">
                    <a:latin typeface="Arial" panose="020B0604020202020204" pitchFamily="34" charset="0"/>
                    <a:cs typeface="Arial" panose="020B0604020202020204" pitchFamily="34" charset="0"/>
                  </a:rPr>
                  <a:t>A distintos valores de los número cuánticos corresponde diferentes energías, luego hay niveles discretos de energía. La partícula no puede tener cualquier energía.</a:t>
                </a:r>
              </a:p>
              <a:p>
                <a:pPr algn="just">
                  <a:lnSpc>
                    <a:spcPct val="120000"/>
                  </a:lnSpc>
                </a:pPr>
                <a:r>
                  <a:rPr lang="es-AR" sz="3800" dirty="0">
                    <a:latin typeface="Arial" panose="020B0604020202020204" pitchFamily="34" charset="0"/>
                    <a:cs typeface="Arial" panose="020B0604020202020204" pitchFamily="34" charset="0"/>
                  </a:rPr>
                  <a:t>Recordamos que lo mencionada hasta aquí se encuentra justificado experimentalmente y teóricamente. Al resolver el problema del movimiento de un electrón en un átomo en el espacio es necesario introducir tres números cuánticos: </a:t>
                </a:r>
                <a:r>
                  <a:rPr lang="es-AR" sz="3800" i="1" dirty="0">
                    <a:latin typeface="Arial" panose="020B0604020202020204" pitchFamily="34" charset="0"/>
                    <a:cs typeface="Arial" panose="020B0604020202020204" pitchFamily="34" charset="0"/>
                  </a:rPr>
                  <a:t>n, l, </a:t>
                </a:r>
                <a14:m>
                  <m:oMath xmlns:m="http://schemas.openxmlformats.org/officeDocument/2006/math">
                    <m:sSub>
                      <m:sSubPr>
                        <m:ctrlPr>
                          <a:rPr lang="es-AR" sz="3800" i="1" smtClean="0">
                            <a:latin typeface="Cambria Math" panose="02040503050406030204" pitchFamily="18" charset="0"/>
                          </a:rPr>
                        </m:ctrlPr>
                      </m:sSubPr>
                      <m:e>
                        <m:r>
                          <a:rPr lang="es-AR" sz="3800" b="0" i="1" smtClean="0">
                            <a:latin typeface="Cambria Math"/>
                          </a:rPr>
                          <m:t>𝑚</m:t>
                        </m:r>
                      </m:e>
                      <m:sub>
                        <m:r>
                          <a:rPr lang="es-AR" sz="3800" b="0" i="1" smtClean="0">
                            <a:latin typeface="Cambria Math"/>
                          </a:rPr>
                          <m:t>𝑙</m:t>
                        </m:r>
                      </m:sub>
                    </m:sSub>
                  </m:oMath>
                </a14:m>
                <a:r>
                  <a:rPr lang="es-AR" sz="3800" i="1" dirty="0">
                    <a:latin typeface="Arial" panose="020B0604020202020204" pitchFamily="34" charset="0"/>
                    <a:cs typeface="Arial" panose="020B0604020202020204" pitchFamily="34" charset="0"/>
                  </a:rPr>
                  <a:t>.</a:t>
                </a:r>
              </a:p>
              <a:p>
                <a:pPr algn="just">
                  <a:lnSpc>
                    <a:spcPct val="120000"/>
                  </a:lnSpc>
                </a:pPr>
                <a:r>
                  <a:rPr lang="es-AR" sz="3800" b="1" i="1" dirty="0">
                    <a:solidFill>
                      <a:srgbClr val="FF0000"/>
                    </a:solidFill>
                    <a:latin typeface="Arial" panose="020B0604020202020204" pitchFamily="34" charset="0"/>
                    <a:cs typeface="Arial" panose="020B0604020202020204" pitchFamily="34" charset="0"/>
                  </a:rPr>
                  <a:t>n : </a:t>
                </a:r>
                <a:r>
                  <a:rPr lang="es-AR" sz="3800" b="1" dirty="0">
                    <a:solidFill>
                      <a:srgbClr val="FF0000"/>
                    </a:solidFill>
                    <a:latin typeface="Arial" panose="020B0604020202020204" pitchFamily="34" charset="0"/>
                    <a:cs typeface="Arial" panose="020B0604020202020204" pitchFamily="34" charset="0"/>
                  </a:rPr>
                  <a:t>Número cuántico principal </a:t>
                </a:r>
                <a:r>
                  <a:rPr lang="es-AR" sz="3800" dirty="0">
                    <a:latin typeface="Arial" panose="020B0604020202020204" pitchFamily="34" charset="0"/>
                    <a:cs typeface="Arial" panose="020B0604020202020204" pitchFamily="34" charset="0"/>
                  </a:rPr>
                  <a:t>vale 1,2,3….define el tamaño de las orbitas, es el que tiene mayor </a:t>
                </a:r>
                <a:r>
                  <a:rPr lang="es-AR" sz="3800" i="1" dirty="0">
                    <a:latin typeface="Arial" panose="020B0604020202020204" pitchFamily="34" charset="0"/>
                    <a:cs typeface="Arial" panose="020B0604020202020204" pitchFamily="34" charset="0"/>
                  </a:rPr>
                  <a:t/>
                </a:r>
                <a:r>
                  <a:rPr lang="es-AR" sz="3800" b="1" i="1" dirty="0">
                    <a:latin typeface="Arial" panose="020B0604020202020204" pitchFamily="34" charset="0"/>
                    <a:cs typeface="Arial" panose="020B0604020202020204" pitchFamily="34" charset="0"/>
                  </a:rPr>
                  <a:t>in</a:t>
                </a:r>
                <a:r>
                  <a:rPr lang="es-AR" sz="3800" b="1" dirty="0">
                    <a:latin typeface="Arial" panose="020B0604020202020204" pitchFamily="34" charset="0"/>
                    <a:cs typeface="Arial" panose="020B0604020202020204" pitchFamily="34" charset="0"/>
                  </a:rPr>
                  <a:t>fluencia en la energía</a:t>
                </a:r>
                <a:r>
                  <a:rPr lang="es-AR" sz="3800" dirty="0">
                    <a:latin typeface="Arial" panose="020B0604020202020204" pitchFamily="34" charset="0"/>
                    <a:cs typeface="Arial" panose="020B0604020202020204" pitchFamily="34" charset="0"/>
                  </a:rPr>
                  <a:t>, cuando mayor sea mayor será el volumen. Siendo K (</a:t>
                </a:r>
                <a:r>
                  <a:rPr lang="es-AR" sz="3800" i="1" dirty="0">
                    <a:latin typeface="Arial" panose="020B0604020202020204" pitchFamily="34" charset="0"/>
                    <a:cs typeface="Arial" panose="020B0604020202020204" pitchFamily="34" charset="0"/>
                  </a:rPr>
                  <a:t>n=1</a:t>
                </a:r>
                <a:r>
                  <a:rPr lang="es-AR" sz="3800" dirty="0">
                    <a:latin typeface="Arial" panose="020B0604020202020204" pitchFamily="34" charset="0"/>
                    <a:cs typeface="Arial" panose="020B0604020202020204" pitchFamily="34" charset="0"/>
                  </a:rPr>
                  <a:t>), L(</a:t>
                </a:r>
                <a:r>
                  <a:rPr lang="es-AR" sz="3800" i="1" dirty="0">
                    <a:latin typeface="Arial" panose="020B0604020202020204" pitchFamily="34" charset="0"/>
                    <a:cs typeface="Arial" panose="020B0604020202020204" pitchFamily="34" charset="0"/>
                  </a:rPr>
                  <a:t>n=2</a:t>
                </a:r>
                <a:r>
                  <a:rPr lang="es-AR" sz="3800" dirty="0">
                    <a:latin typeface="Arial" panose="020B0604020202020204" pitchFamily="34" charset="0"/>
                    <a:cs typeface="Arial" panose="020B0604020202020204" pitchFamily="34" charset="0"/>
                  </a:rPr>
                  <a:t>)</a:t>
                </a:r>
              </a:p>
              <a:p>
                <a:pPr algn="just">
                  <a:lnSpc>
                    <a:spcPct val="120000"/>
                  </a:lnSpc>
                </a:pPr>
                <a:r>
                  <a:rPr lang="es-AR" sz="3800" b="1" i="1" dirty="0">
                    <a:solidFill>
                      <a:srgbClr val="FF0000"/>
                    </a:solidFill>
                    <a:latin typeface="Arial" panose="020B0604020202020204" pitchFamily="34" charset="0"/>
                    <a:cs typeface="Arial" panose="020B0604020202020204" pitchFamily="34" charset="0"/>
                  </a:rPr>
                  <a:t>l : </a:t>
                </a:r>
                <a:r>
                  <a:rPr lang="es-AR" sz="3800" b="1" dirty="0">
                    <a:solidFill>
                      <a:srgbClr val="FF0000"/>
                    </a:solidFill>
                    <a:latin typeface="Arial" panose="020B0604020202020204" pitchFamily="34" charset="0"/>
                    <a:cs typeface="Arial" panose="020B0604020202020204" pitchFamily="34" charset="0"/>
                  </a:rPr>
                  <a:t>Número cuántico del momento angular </a:t>
                </a:r>
                <a:r>
                  <a:rPr lang="es-AR" sz="3800" dirty="0">
                    <a:latin typeface="Arial" panose="020B0604020202020204" pitchFamily="34" charset="0"/>
                    <a:cs typeface="Arial" panose="020B0604020202020204" pitchFamily="34" charset="0"/>
                  </a:rPr>
                  <a:t>indica la forma del orbital y el momento angular, toma vale 0 ,1, 2,..</a:t>
                </a:r>
                <a:r>
                  <a:rPr lang="es-AR" sz="3800" i="1" dirty="0">
                    <a:latin typeface="Arial" panose="020B0604020202020204" pitchFamily="34" charset="0"/>
                    <a:cs typeface="Arial" panose="020B0604020202020204" pitchFamily="34" charset="0"/>
                  </a:rPr>
                  <a:t> (n -1). </a:t>
                </a:r>
                <a:r>
                  <a:rPr lang="es-AR" sz="3800" dirty="0">
                    <a:latin typeface="Arial" panose="020B0604020202020204" pitchFamily="34" charset="0"/>
                    <a:cs typeface="Arial" panose="020B0604020202020204" pitchFamily="34" charset="0"/>
                  </a:rPr>
                  <a:t>Designando l=0 como s, l=1 como p, l= 3 como d, etc</a:t>
                </a:r>
                <a:r>
                  <a:rPr lang="es-AR" sz="3800" i="1" dirty="0">
                    <a:latin typeface="Arial" panose="020B0604020202020204" pitchFamily="34" charset="0"/>
                    <a:cs typeface="Arial" panose="020B0604020202020204" pitchFamily="34" charset="0"/>
                  </a:rPr>
                  <a:t>.</a:t>
                </a:r>
              </a:p>
              <a:p>
                <a:pPr algn="just">
                  <a:lnSpc>
                    <a:spcPct val="120000"/>
                  </a:lnSpc>
                </a:pPr>
                <a14:m>
                  <m:oMath xmlns:m="http://schemas.openxmlformats.org/officeDocument/2006/math">
                    <m:sSub>
                      <m:sSubPr>
                        <m:ctrlPr>
                          <a:rPr lang="es-AR" sz="3800" b="1" i="1" smtClean="0">
                            <a:solidFill>
                              <a:srgbClr val="FF0000"/>
                            </a:solidFill>
                            <a:latin typeface="Cambria Math" panose="02040503050406030204" pitchFamily="18" charset="0"/>
                          </a:rPr>
                        </m:ctrlPr>
                      </m:sSubPr>
                      <m:e>
                        <m:r>
                          <a:rPr lang="es-AR" sz="3800" b="1" i="1">
                            <a:solidFill>
                              <a:srgbClr val="FF0000"/>
                            </a:solidFill>
                            <a:latin typeface="Cambria Math"/>
                          </a:rPr>
                          <m:t>𝒎</m:t>
                        </m:r>
                      </m:e>
                      <m:sub>
                        <m:r>
                          <a:rPr lang="es-AR" sz="3800" b="1" i="1">
                            <a:solidFill>
                              <a:srgbClr val="FF0000"/>
                            </a:solidFill>
                            <a:latin typeface="Cambria Math"/>
                          </a:rPr>
                          <m:t>𝒍</m:t>
                        </m:r>
                      </m:sub>
                    </m:sSub>
                  </m:oMath>
                </a14:m>
                <a:r>
                  <a:rPr lang="es-AR" sz="3800" b="1" i="1" dirty="0">
                    <a:solidFill>
                      <a:srgbClr val="FF0000"/>
                    </a:solidFill>
                    <a:latin typeface="Arial" panose="020B0604020202020204" pitchFamily="34" charset="0"/>
                    <a:cs typeface="Arial" panose="020B0604020202020204" pitchFamily="34" charset="0"/>
                  </a:rPr>
                  <a:t>: </a:t>
                </a:r>
                <a:r>
                  <a:rPr lang="es-AR" sz="3800" b="1" dirty="0">
                    <a:solidFill>
                      <a:srgbClr val="FF0000"/>
                    </a:solidFill>
                    <a:latin typeface="Arial" panose="020B0604020202020204" pitchFamily="34" charset="0"/>
                    <a:cs typeface="Arial" panose="020B0604020202020204" pitchFamily="34" charset="0"/>
                  </a:rPr>
                  <a:t>Número cuántico magnético </a:t>
                </a:r>
                <a:r>
                  <a:rPr lang="es-AR" sz="3800" dirty="0">
                    <a:latin typeface="Arial" panose="020B0604020202020204" pitchFamily="34" charset="0"/>
                    <a:cs typeface="Arial" panose="020B0604020202020204" pitchFamily="34" charset="0"/>
                  </a:rPr>
                  <a:t>define la orientación espacial del orbital frente a un campo magnético externo, toma valores  -</a:t>
                </a:r>
                <a:r>
                  <a:rPr lang="es-AR" sz="3800" i="1" dirty="0">
                    <a:latin typeface="Arial" panose="020B0604020202020204" pitchFamily="34" charset="0"/>
                    <a:cs typeface="Arial" panose="020B0604020202020204" pitchFamily="34" charset="0"/>
                  </a:rPr>
                  <a:t> l,..,0,..,l.</a:t>
                </a:r>
              </a:p>
              <a:p>
                <a:pPr algn="just">
                  <a:lnSpc>
                    <a:spcPct val="120000"/>
                  </a:lnSpc>
                </a:pPr>
                <a:r>
                  <a:rPr lang="es-AR" sz="3800" dirty="0">
                    <a:latin typeface="Arial" panose="020B0604020202020204" pitchFamily="34" charset="0"/>
                    <a:cs typeface="Arial" panose="020B0604020202020204" pitchFamily="34" charset="0"/>
                  </a:rPr>
                  <a:t>Por ultimo fue necesario introducir un cuarto numero cuántico no previsto por la mecánica clásica, el </a:t>
                </a:r>
                <a:r>
                  <a:rPr lang="es-AR" sz="3800" b="1" dirty="0">
                    <a:solidFill>
                      <a:srgbClr val="FF0000"/>
                    </a:solidFill>
                    <a:latin typeface="Arial" panose="020B0604020202020204" pitchFamily="34" charset="0"/>
                    <a:cs typeface="Arial" panose="020B0604020202020204" pitchFamily="34" charset="0"/>
                  </a:rPr>
                  <a:t>Numero cuántico de spin  </a:t>
                </a:r>
                <a14:m>
                  <m:oMath xmlns:m="http://schemas.openxmlformats.org/officeDocument/2006/math">
                    <m:sSub>
                      <m:sSubPr>
                        <m:ctrlPr>
                          <a:rPr lang="es-AR" sz="3800" i="1" smtClean="0">
                            <a:solidFill>
                              <a:schemeClr val="tx1"/>
                            </a:solidFill>
                            <a:latin typeface="Cambria Math" panose="02040503050406030204" pitchFamily="18" charset="0"/>
                          </a:rPr>
                        </m:ctrlPr>
                      </m:sSubPr>
                      <m:e>
                        <m:r>
                          <a:rPr lang="es-AR" sz="3800" b="0" i="1" smtClean="0">
                            <a:solidFill>
                              <a:schemeClr val="tx1"/>
                            </a:solidFill>
                            <a:latin typeface="Cambria Math"/>
                          </a:rPr>
                          <m:t>𝑚</m:t>
                        </m:r>
                      </m:e>
                      <m:sub>
                        <m:r>
                          <a:rPr lang="es-AR" sz="3800" b="0" i="1" smtClean="0">
                            <a:solidFill>
                              <a:schemeClr val="tx1"/>
                            </a:solidFill>
                            <a:latin typeface="Cambria Math"/>
                          </a:rPr>
                          <m:t>𝑠</m:t>
                        </m:r>
                      </m:sub>
                    </m:sSub>
                  </m:oMath>
                </a14:m>
                <a:r>
                  <a:rPr lang="es-AR" sz="3800" dirty="0">
                    <a:solidFill>
                      <a:schemeClr val="tx1"/>
                    </a:solidFill>
                    <a:latin typeface="Arial" panose="020B0604020202020204" pitchFamily="34" charset="0"/>
                    <a:cs typeface="Arial" panose="020B0604020202020204" pitchFamily="34" charset="0"/>
                  </a:rPr>
                  <a:t>, toma valores </a:t>
                </a:r>
                <a14:m>
                  <m:oMath xmlns:m="http://schemas.openxmlformats.org/officeDocument/2006/math">
                    <m:r>
                      <a:rPr lang="es-AR" sz="3800" b="0" i="0" smtClean="0">
                        <a:solidFill>
                          <a:schemeClr val="tx1"/>
                        </a:solidFill>
                        <a:latin typeface="Cambria Math"/>
                      </a:rPr>
                      <m:t>−</m:t>
                    </m:r>
                    <m:f>
                      <m:fPr>
                        <m:type m:val="skw"/>
                        <m:ctrlPr>
                          <a:rPr lang="es-AR" sz="3800" i="1" smtClean="0">
                            <a:solidFill>
                              <a:schemeClr val="tx1"/>
                            </a:solidFill>
                            <a:latin typeface="Cambria Math" panose="02040503050406030204" pitchFamily="18" charset="0"/>
                          </a:rPr>
                        </m:ctrlPr>
                      </m:fPr>
                      <m:num>
                        <m:r>
                          <a:rPr lang="es-AR" sz="3800" b="0" i="1" smtClean="0">
                            <a:solidFill>
                              <a:schemeClr val="tx1"/>
                            </a:solidFill>
                            <a:latin typeface="Cambria Math"/>
                          </a:rPr>
                          <m:t>1</m:t>
                        </m:r>
                      </m:num>
                      <m:den>
                        <m:r>
                          <a:rPr lang="es-AR" sz="3800" b="0" i="1" smtClean="0">
                            <a:solidFill>
                              <a:schemeClr val="tx1"/>
                            </a:solidFill>
                            <a:latin typeface="Cambria Math"/>
                          </a:rPr>
                          <m:t>2</m:t>
                        </m:r>
                      </m:den>
                    </m:f>
                    <m:r>
                      <a:rPr lang="es-AR" sz="3800" b="0" i="1" smtClean="0">
                        <a:solidFill>
                          <a:schemeClr val="tx1"/>
                        </a:solidFill>
                        <a:latin typeface="Cambria Math"/>
                      </a:rPr>
                      <m:t> </m:t>
                    </m:r>
                    <m:r>
                      <a:rPr lang="es-AR" sz="3800" b="0" i="1" smtClean="0">
                        <a:solidFill>
                          <a:schemeClr val="tx1"/>
                        </a:solidFill>
                        <a:latin typeface="Cambria Math"/>
                      </a:rPr>
                      <m:t>𝑦</m:t>
                    </m:r>
                    <m:r>
                      <a:rPr lang="es-AR" sz="3800" b="0" i="1" smtClean="0">
                        <a:solidFill>
                          <a:schemeClr val="tx1"/>
                        </a:solidFill>
                        <a:latin typeface="Cambria Math"/>
                      </a:rPr>
                      <m:t> +</m:t>
                    </m:r>
                  </m:oMath>
                </a14:m>
                <a:r>
                  <a:rPr lang="es-AR" sz="3800" dirty="0">
                    <a:solidFill>
                      <a:schemeClr val="tx1"/>
                    </a:solidFill>
                    <a:latin typeface="Arial" panose="020B0604020202020204" pitchFamily="34" charset="0"/>
                    <a:cs typeface="Arial" panose="020B0604020202020204" pitchFamily="34" charset="0"/>
                  </a:rPr>
                  <a:t/>
                </a:r>
                <a14:m>
                  <m:oMath xmlns:m="http://schemas.openxmlformats.org/officeDocument/2006/math">
                    <m:f>
                      <m:fPr>
                        <m:type m:val="skw"/>
                        <m:ctrlPr>
                          <a:rPr lang="es-AR" sz="3800" i="1">
                            <a:solidFill>
                              <a:schemeClr val="tx1"/>
                            </a:solidFill>
                            <a:latin typeface="Cambria Math" panose="02040503050406030204" pitchFamily="18" charset="0"/>
                          </a:rPr>
                        </m:ctrlPr>
                      </m:fPr>
                      <m:num>
                        <m:r>
                          <a:rPr lang="es-AR" sz="3800" b="0" i="1">
                            <a:solidFill>
                              <a:schemeClr val="tx1"/>
                            </a:solidFill>
                            <a:latin typeface="Cambria Math"/>
                          </a:rPr>
                          <m:t>1</m:t>
                        </m:r>
                      </m:num>
                      <m:den>
                        <m:r>
                          <a:rPr lang="es-AR" sz="3800" b="0" i="1">
                            <a:solidFill>
                              <a:schemeClr val="tx1"/>
                            </a:solidFill>
                            <a:latin typeface="Cambria Math"/>
                          </a:rPr>
                          <m:t>2</m:t>
                        </m:r>
                      </m:den>
                    </m:f>
                  </m:oMath>
                </a14:m>
                <a:r>
                  <a:rPr lang="es-AR" sz="3800" dirty="0">
                    <a:solidFill>
                      <a:schemeClr val="tx1"/>
                    </a:solidFill>
                    <a:latin typeface="Arial" panose="020B0604020202020204" pitchFamily="34" charset="0"/>
                    <a:cs typeface="Arial" panose="020B0604020202020204" pitchFamily="34" charset="0"/>
                  </a:rPr>
                  <a:t> para indicar las dos dirección del electrón.</a:t>
                </a:r>
              </a:p>
              <a:p>
                <a:pPr algn="just">
                  <a:lnSpc>
                    <a:spcPct val="120000"/>
                  </a:lnSpc>
                </a:pPr>
                <a:endParaRPr lang="es-AR" sz="3800" i="1" dirty="0">
                  <a:solidFill>
                    <a:schemeClr val="tx1"/>
                  </a:solidFill>
                  <a:latin typeface="Arial" panose="020B0604020202020204" pitchFamily="34" charset="0"/>
                  <a:cs typeface="Arial" panose="020B0604020202020204" pitchFamily="34" charset="0"/>
                </a:endParaRPr>
              </a:p>
              <a:p>
                <a:pPr algn="just"/>
                <a:endParaRPr lang="es-AR" dirty="0"/>
              </a:p>
            </p:txBody>
          </p:sp>
        </mc:Choice>
        <mc:Fallback>
          <p:sp>
            <p:nvSpPr>
              <p:cNvPr id="3" name="2 Marcador de contenido"/>
              <p:cNvSpPr>
                <a:spLocks noGrp="1" noRot="1" noChangeAspect="1" noMove="1" noResize="1" noEditPoints="1" noAdjustHandles="1" noChangeArrowheads="1" noChangeShapeType="1" noTextEdit="1"/>
              </p:cNvSpPr>
              <p:nvPr>
                <p:ph idx="1"/>
              </p:nvPr>
            </p:nvSpPr>
            <p:spPr>
              <a:xfrm>
                <a:off x="506437" y="323556"/>
                <a:ext cx="11127545" cy="6417811"/>
              </a:xfrm>
              <a:blipFill>
                <a:blip r:embed="rId2"/>
                <a:stretch>
                  <a:fillRect l="-329" t="-475" r="-493" b="-4843"/>
                </a:stretch>
              </a:blipFill>
            </p:spPr>
            <p:txBody>
              <a:bodyPr/>
              <a:lstStyle/>
              <a:p>
                <a:r>
                  <a:rPr lang="es-ES">
                    <a:noFill/>
                  </a:rPr>
                  <a:t> </a:t>
                </a:r>
              </a:p>
            </p:txBody>
          </p:sp>
        </mc:Fallback>
      </mc:AlternateContent>
    </p:spTree>
    <p:extLst>
      <p:ext uri="{BB962C8B-B14F-4D97-AF65-F5344CB8AC3E}">
        <p14:creationId xmlns="" xmlns:p14="http://schemas.microsoft.com/office/powerpoint/2010/main" val="2027556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9546" y="0"/>
            <a:ext cx="11272908" cy="2276872"/>
          </a:xfrm>
        </p:spPr>
        <p:txBody>
          <a:bodyPr>
            <a:normAutofit fontScale="62500" lnSpcReduction="20000"/>
          </a:bodyPr>
          <a:lstStyle/>
          <a:p>
            <a:pPr algn="just">
              <a:lnSpc>
                <a:spcPct val="120000"/>
              </a:lnSpc>
            </a:pPr>
            <a:r>
              <a:rPr lang="es-AR" dirty="0">
                <a:latin typeface="Arial" panose="020B0604020202020204" pitchFamily="34" charset="0"/>
                <a:cs typeface="Arial" panose="020B0604020202020204" pitchFamily="34" charset="0"/>
              </a:rPr>
              <a:t>Para poder realizar el </a:t>
            </a:r>
            <a:r>
              <a:rPr lang="es-AR" b="1" dirty="0">
                <a:latin typeface="Arial" panose="020B0604020202020204" pitchFamily="34" charset="0"/>
                <a:cs typeface="Arial" panose="020B0604020202020204" pitchFamily="34" charset="0"/>
              </a:rPr>
              <a:t>llenado de las capas atómicas</a:t>
            </a:r>
            <a:r>
              <a:rPr lang="es-AR" dirty="0">
                <a:latin typeface="Arial" panose="020B0604020202020204" pitchFamily="34" charset="0"/>
                <a:cs typeface="Arial" panose="020B0604020202020204" pitchFamily="34" charset="0"/>
              </a:rPr>
              <a:t> de todos los elementos es necesario introducir algunas ideas más.</a:t>
            </a:r>
          </a:p>
          <a:p>
            <a:pPr algn="just">
              <a:lnSpc>
                <a:spcPct val="120000"/>
              </a:lnSpc>
            </a:pPr>
            <a:r>
              <a:rPr lang="es-AR" b="1" dirty="0">
                <a:solidFill>
                  <a:srgbClr val="FF0000"/>
                </a:solidFill>
                <a:latin typeface="Arial" panose="020B0604020202020204" pitchFamily="34" charset="0"/>
                <a:cs typeface="Arial" panose="020B0604020202020204" pitchFamily="34" charset="0"/>
              </a:rPr>
              <a:t>Principio de Pauli</a:t>
            </a:r>
            <a:r>
              <a:rPr lang="es-AR" dirty="0">
                <a:latin typeface="Arial" panose="020B0604020202020204" pitchFamily="34" charset="0"/>
                <a:cs typeface="Arial" panose="020B0604020202020204" pitchFamily="34" charset="0"/>
              </a:rPr>
              <a:t>: en un átomo no puede haber dos electrones con los cuatro números cuánticos iguales.</a:t>
            </a:r>
          </a:p>
          <a:p>
            <a:pPr algn="just">
              <a:lnSpc>
                <a:spcPct val="120000"/>
              </a:lnSpc>
            </a:pPr>
            <a:r>
              <a:rPr lang="es-AR" b="1" dirty="0">
                <a:solidFill>
                  <a:srgbClr val="FF0000"/>
                </a:solidFill>
                <a:latin typeface="Arial" panose="020B0604020202020204" pitchFamily="34" charset="0"/>
                <a:cs typeface="Arial" panose="020B0604020202020204" pitchFamily="34" charset="0"/>
              </a:rPr>
              <a:t>Regla de </a:t>
            </a:r>
            <a:r>
              <a:rPr lang="es-AR" b="1" dirty="0" err="1">
                <a:solidFill>
                  <a:srgbClr val="FF0000"/>
                </a:solidFill>
                <a:latin typeface="Arial" panose="020B0604020202020204" pitchFamily="34" charset="0"/>
                <a:cs typeface="Arial" panose="020B0604020202020204" pitchFamily="34" charset="0"/>
              </a:rPr>
              <a:t>Hund</a:t>
            </a:r>
            <a:r>
              <a:rPr lang="es-AR" dirty="0">
                <a:latin typeface="Arial" panose="020B0604020202020204" pitchFamily="34" charset="0"/>
                <a:cs typeface="Arial" panose="020B0604020202020204" pitchFamily="34" charset="0"/>
              </a:rPr>
              <a:t>: Al llenar orbitales, los tres </a:t>
            </a:r>
            <a:r>
              <a:rPr lang="es-AR" i="1" dirty="0">
                <a:latin typeface="Arial" panose="020B0604020202020204" pitchFamily="34" charset="0"/>
                <a:ea typeface="Cambria Math" panose="02040503050406030204" pitchFamily="18" charset="0"/>
                <a:cs typeface="Arial" panose="020B0604020202020204" pitchFamily="34" charset="0"/>
              </a:rPr>
              <a:t>p</a:t>
            </a:r>
            <a:r>
              <a:rPr lang="es-AR" dirty="0">
                <a:latin typeface="Arial" panose="020B0604020202020204" pitchFamily="34" charset="0"/>
                <a:cs typeface="Arial" panose="020B0604020202020204" pitchFamily="34" charset="0"/>
              </a:rPr>
              <a:t>, los cinco </a:t>
            </a:r>
            <a:r>
              <a:rPr lang="es-AR" i="1" dirty="0">
                <a:latin typeface="Arial" panose="020B0604020202020204" pitchFamily="34" charset="0"/>
                <a:ea typeface="Cambria Math" panose="02040503050406030204" pitchFamily="18" charset="0"/>
                <a:cs typeface="Arial" panose="020B0604020202020204" pitchFamily="34" charset="0"/>
              </a:rPr>
              <a:t>d</a:t>
            </a:r>
            <a:r>
              <a:rPr lang="es-AR" dirty="0">
                <a:latin typeface="Arial" panose="020B0604020202020204" pitchFamily="34" charset="0"/>
                <a:cs typeface="Arial" panose="020B0604020202020204" pitchFamily="34" charset="0"/>
              </a:rPr>
              <a:t> o los  siete </a:t>
            </a:r>
            <a:r>
              <a:rPr lang="es-AR" i="1" dirty="0">
                <a:latin typeface="Arial" panose="020B0604020202020204" pitchFamily="34" charset="0"/>
                <a:ea typeface="Cambria Math" panose="02040503050406030204" pitchFamily="18" charset="0"/>
                <a:cs typeface="Arial" panose="020B0604020202020204" pitchFamily="34" charset="0"/>
              </a:rPr>
              <a:t>f</a:t>
            </a:r>
            <a:r>
              <a:rPr lang="es-AR" dirty="0">
                <a:latin typeface="Arial" panose="020B0604020202020204" pitchFamily="34" charset="0"/>
                <a:cs typeface="Arial" panose="020B0604020202020204" pitchFamily="34" charset="0"/>
              </a:rPr>
              <a:t> , </a:t>
            </a:r>
            <a:r>
              <a:rPr lang="es-ES" dirty="0">
                <a:latin typeface="Arial" panose="020B0604020202020204" pitchFamily="34" charset="0"/>
                <a:cs typeface="Arial" panose="020B0604020202020204" pitchFamily="34" charset="0"/>
              </a:rPr>
              <a:t> de igual energía, los electrones se distribuyen, siempre que sea posible, con sus espines </a:t>
            </a:r>
            <a:r>
              <a:rPr lang="es-ES" i="1" dirty="0">
                <a:latin typeface="Arial" panose="020B0604020202020204" pitchFamily="34" charset="0"/>
                <a:cs typeface="Arial" panose="020B0604020202020204" pitchFamily="34" charset="0"/>
              </a:rPr>
              <a:t>paralelos</a:t>
            </a:r>
            <a:r>
              <a:rPr lang="es-ES" dirty="0">
                <a:latin typeface="Arial" panose="020B0604020202020204" pitchFamily="34" charset="0"/>
                <a:cs typeface="Arial" panose="020B0604020202020204" pitchFamily="34" charset="0"/>
              </a:rPr>
              <a:t> (apuntando en la misma dirección), ya que la partícula es más estable (tiene menos energía) cuando tiene electrones desapareados (spines paralelos) que cuando esos electrones están apareados (spines opuestos o antiparalelos</a:t>
            </a:r>
            <a:r>
              <a:rPr lang="es-ES" dirty="0"/>
              <a:t>)</a:t>
            </a:r>
            <a:r>
              <a:rPr lang="es-AR" dirty="0"/>
              <a:t> </a:t>
            </a:r>
          </a:p>
        </p:txBody>
      </p:sp>
      <p:pic>
        <p:nvPicPr>
          <p:cNvPr id="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51691" y="2276872"/>
            <a:ext cx="11380763" cy="475252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292824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063552" y="116632"/>
            <a:ext cx="8229600" cy="562074"/>
          </a:xfrm>
        </p:spPr>
        <p:txBody>
          <a:bodyPr>
            <a:normAutofit fontScale="90000"/>
          </a:bodyPr>
          <a:lstStyle/>
          <a:p>
            <a:pPr algn="ctr"/>
            <a:r>
              <a:rPr lang="es-AR" dirty="0">
                <a:solidFill>
                  <a:schemeClr val="accent6">
                    <a:lumMod val="50000"/>
                  </a:schemeClr>
                </a:solidFill>
                <a:latin typeface="Arial" panose="020B0604020202020204" pitchFamily="34" charset="0"/>
                <a:cs typeface="Arial" panose="020B0604020202020204" pitchFamily="34" charset="0"/>
              </a:rPr>
              <a:t>Recordando algo de Química</a:t>
            </a:r>
            <a:endParaRPr lang="es-AR" b="1" dirty="0">
              <a:solidFill>
                <a:srgbClr val="FF0000"/>
              </a:solidFill>
              <a:latin typeface="Arial" panose="020B0604020202020204" pitchFamily="34" charset="0"/>
              <a:cs typeface="Arial" panose="020B0604020202020204" pitchFamily="34" charset="0"/>
            </a:endParaRPr>
          </a:p>
        </p:txBody>
      </p:sp>
      <p:pic>
        <p:nvPicPr>
          <p:cNvPr id="4" name="Picture 7" descr="http://2.bp.blogspot.com/-yvXoKktQSeE/TuRgC76k0YI/AAAAAAAAAkI/iX-Tf_alB7U/s1600/Diatribuci%25C3%25B3n%2Bde%2Belectrones.gif"/>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144525" y="678706"/>
            <a:ext cx="7402161" cy="5890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4 CuadroTexto"/>
          <p:cNvSpPr txBox="1"/>
          <p:nvPr/>
        </p:nvSpPr>
        <p:spPr>
          <a:xfrm>
            <a:off x="7799033" y="1440094"/>
            <a:ext cx="3507690" cy="1200329"/>
          </a:xfrm>
          <a:prstGeom prst="rect">
            <a:avLst/>
          </a:prstGeom>
          <a:noFill/>
        </p:spPr>
        <p:txBody>
          <a:bodyPr wrap="square" rtlCol="0">
            <a:spAutoFit/>
          </a:bodyPr>
          <a:lstStyle/>
          <a:p>
            <a:r>
              <a:rPr lang="es-AR" sz="2400" dirty="0">
                <a:latin typeface="Arial" panose="020B0604020202020204" pitchFamily="34" charset="0"/>
                <a:cs typeface="Arial" panose="020B0604020202020204" pitchFamily="34" charset="0"/>
              </a:rPr>
              <a:t>Llenado de los orbitales, </a:t>
            </a:r>
          </a:p>
          <a:p>
            <a:r>
              <a:rPr lang="es-AR" sz="2400" dirty="0">
                <a:latin typeface="Arial" panose="020B0604020202020204" pitchFamily="34" charset="0"/>
                <a:cs typeface="Arial" panose="020B0604020202020204" pitchFamily="34" charset="0"/>
              </a:rPr>
              <a:t>observar que de 3p pasa a 4s</a:t>
            </a:r>
          </a:p>
        </p:txBody>
      </p:sp>
      <p:sp>
        <p:nvSpPr>
          <p:cNvPr id="6" name="Flecha: hacia la izquierda 5">
            <a:extLst>
              <a:ext uri="{FF2B5EF4-FFF2-40B4-BE49-F238E27FC236}">
                <a16:creationId xmlns="" xmlns:a16="http://schemas.microsoft.com/office/drawing/2014/main" id="{CF8827EF-A7FC-4EB4-8184-FBDB6B220EBB}"/>
              </a:ext>
            </a:extLst>
          </p:cNvPr>
          <p:cNvSpPr/>
          <p:nvPr/>
        </p:nvSpPr>
        <p:spPr>
          <a:xfrm rot="20603921">
            <a:off x="3211963" y="1781597"/>
            <a:ext cx="2337401" cy="5500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Elemento Potasio</a:t>
            </a:r>
          </a:p>
        </p:txBody>
      </p:sp>
      <mc:AlternateContent xmlns:mc="http://schemas.openxmlformats.org/markup-compatibility/2006">
        <mc:Choice xmlns="" xmlns:a14="http://schemas.microsoft.com/office/drawing/2010/main" Requires="a14">
          <p:sp>
            <p:nvSpPr>
              <p:cNvPr id="7" name="CuadroTexto 6">
                <a:extLst>
                  <a:ext uri="{FF2B5EF4-FFF2-40B4-BE49-F238E27FC236}">
                    <a16:creationId xmlns:a16="http://schemas.microsoft.com/office/drawing/2014/main" id="{CC87B702-1B1D-4147-AAA8-B3BD442CEB9F}"/>
                  </a:ext>
                </a:extLst>
              </p:cNvPr>
              <p:cNvSpPr txBox="1"/>
              <p:nvPr/>
            </p:nvSpPr>
            <p:spPr>
              <a:xfrm>
                <a:off x="5447948" y="1440094"/>
                <a:ext cx="1157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ES" i="1" smtClean="0">
                              <a:latin typeface="Cambria Math" panose="02040503050406030204" pitchFamily="18" charset="0"/>
                            </a:rPr>
                          </m:ctrlPr>
                        </m:dPr>
                        <m:e>
                          <m:r>
                            <a:rPr lang="es-ES" b="0" i="1" smtClean="0">
                              <a:latin typeface="Cambria Math" panose="02040503050406030204" pitchFamily="18" charset="0"/>
                            </a:rPr>
                            <m:t>𝐴𝑟</m:t>
                          </m:r>
                        </m:e>
                      </m:d>
                      <m:r>
                        <a:rPr lang="es-ES" b="0" i="1" smtClean="0">
                          <a:latin typeface="Cambria Math" panose="02040503050406030204" pitchFamily="18" charset="0"/>
                        </a:rPr>
                        <m:t>4</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1</m:t>
                          </m:r>
                        </m:sup>
                      </m:sSup>
                    </m:oMath>
                  </m:oMathPara>
                </a14:m>
                <a:endParaRPr lang="es-ES" dirty="0"/>
              </a:p>
            </p:txBody>
          </p:sp>
        </mc:Choice>
        <mc:Fallback>
          <p:sp>
            <p:nvSpPr>
              <p:cNvPr id="7" name="CuadroTexto 6">
                <a:extLst>
                  <a:ext uri="{FF2B5EF4-FFF2-40B4-BE49-F238E27FC236}">
                    <a16:creationId xmlns:a14="http://schemas.microsoft.com/office/drawing/2010/main" xmlns="" xmlns:a16="http://schemas.microsoft.com/office/drawing/2014/main" id="{CC87B702-1B1D-4147-AAA8-B3BD442CEB9F}"/>
                  </a:ext>
                </a:extLst>
              </p:cNvPr>
              <p:cNvSpPr txBox="1">
                <a:spLocks noRot="1" noChangeAspect="1" noMove="1" noResize="1" noEditPoints="1" noAdjustHandles="1" noChangeArrowheads="1" noChangeShapeType="1" noTextEdit="1"/>
              </p:cNvSpPr>
              <p:nvPr/>
            </p:nvSpPr>
            <p:spPr>
              <a:xfrm>
                <a:off x="5447948" y="1440094"/>
                <a:ext cx="1157067" cy="369332"/>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mc:Choice xmlns="" xmlns:a14="http://schemas.microsoft.com/office/drawing/2010/main" Requires="a14">
          <p:sp>
            <p:nvSpPr>
              <p:cNvPr id="8" name="CuadroTexto 7">
                <a:extLst>
                  <a:ext uri="{FF2B5EF4-FFF2-40B4-BE49-F238E27FC236}">
                    <a16:creationId xmlns:a16="http://schemas.microsoft.com/office/drawing/2014/main" id="{09D50700-5056-4D9A-8A1B-CAF38138F3B3}"/>
                  </a:ext>
                </a:extLst>
              </p:cNvPr>
              <p:cNvSpPr txBox="1"/>
              <p:nvPr/>
            </p:nvSpPr>
            <p:spPr>
              <a:xfrm>
                <a:off x="7799033" y="2829853"/>
                <a:ext cx="4248442" cy="1200329"/>
              </a:xfrm>
              <a:prstGeom prst="rect">
                <a:avLst/>
              </a:prstGeom>
              <a:noFill/>
            </p:spPr>
            <p:txBody>
              <a:bodyPr wrap="square" rtlCol="0">
                <a:spAutoFit/>
              </a:bodyPr>
              <a:lstStyle/>
              <a:p>
                <a:r>
                  <a:rPr lang="es-ES" sz="2400" dirty="0">
                    <a:latin typeface="Arial" panose="020B0604020202020204" pitchFamily="34" charset="0"/>
                    <a:cs typeface="Arial" panose="020B0604020202020204" pitchFamily="34" charset="0"/>
                  </a:rPr>
                  <a:t>El potasio comienza a llenar la </a:t>
                </a:r>
                <a14:m>
                  <m:oMath xmlns:m="http://schemas.openxmlformats.org/officeDocument/2006/math">
                    <m:r>
                      <a:rPr lang="es-ES" sz="2400" b="0" i="1" smtClean="0">
                        <a:latin typeface="Cambria Math" panose="02040503050406030204" pitchFamily="18" charset="0"/>
                      </a:rPr>
                      <m:t>4</m:t>
                    </m:r>
                    <m:r>
                      <a:rPr lang="es-ES" sz="2400" b="0" i="1" smtClean="0">
                        <a:latin typeface="Cambria Math" panose="02040503050406030204" pitchFamily="18" charset="0"/>
                      </a:rPr>
                      <m:t>𝑠</m:t>
                    </m:r>
                    <m:r>
                      <a:rPr lang="es-ES" sz="2400" b="0" i="1" smtClean="0">
                        <a:latin typeface="Cambria Math" panose="02040503050406030204" pitchFamily="18" charset="0"/>
                      </a:rPr>
                      <m:t>,</m:t>
                    </m:r>
                  </m:oMath>
                </a14:m>
                <a:endParaRPr lang="es-ES" sz="2400" dirty="0">
                  <a:latin typeface="Arial" panose="020B0604020202020204" pitchFamily="34" charset="0"/>
                  <a:cs typeface="Arial" panose="020B0604020202020204" pitchFamily="34" charset="0"/>
                </a:endParaRPr>
              </a:p>
              <a:p>
                <a:r>
                  <a:rPr lang="es-ES" sz="2400" dirty="0">
                    <a:latin typeface="Arial" panose="020B0604020202020204" pitchFamily="34" charset="0"/>
                    <a:cs typeface="Arial" panose="020B0604020202020204" pitchFamily="34" charset="0"/>
                  </a:rPr>
                  <a:t>sin haber completado </a:t>
                </a:r>
                <a14:m>
                  <m:oMath xmlns:m="http://schemas.openxmlformats.org/officeDocument/2006/math">
                    <m:r>
                      <a:rPr lang="es-ES" sz="2400" i="1" dirty="0" smtClean="0">
                        <a:latin typeface="Cambria Math" panose="02040503050406030204" pitchFamily="18" charset="0"/>
                      </a:rPr>
                      <m:t>3</m:t>
                    </m:r>
                  </m:oMath>
                </a14:m>
                <a:r>
                  <a:rPr lang="es-ES" sz="2400" dirty="0">
                    <a:latin typeface="Arial" panose="020B0604020202020204" pitchFamily="34" charset="0"/>
                    <a:cs typeface="Arial" panose="020B0604020202020204" pitchFamily="34" charset="0"/>
                  </a:rPr>
                  <a:t>d</a:t>
                </a:r>
                <a:r>
                  <a:rPr lang="es-ES" sz="2000" dirty="0">
                    <a:latin typeface="Arial" panose="020B0604020202020204" pitchFamily="34" charset="0"/>
                    <a:cs typeface="Arial" panose="020B0604020202020204" pitchFamily="34" charset="0"/>
                  </a:rPr>
                  <a:t>.</a:t>
                </a:r>
              </a:p>
            </p:txBody>
          </p:sp>
        </mc:Choice>
        <mc:Fallback>
          <p:sp>
            <p:nvSpPr>
              <p:cNvPr id="8" name="CuadroTexto 7">
                <a:extLst>
                  <a:ext uri="{FF2B5EF4-FFF2-40B4-BE49-F238E27FC236}">
                    <a16:creationId xmlns:a14="http://schemas.microsoft.com/office/drawing/2010/main" xmlns="" xmlns:a16="http://schemas.microsoft.com/office/drawing/2014/main" id="{09D50700-5056-4D9A-8A1B-CAF38138F3B3}"/>
                  </a:ext>
                </a:extLst>
              </p:cNvPr>
              <p:cNvSpPr txBox="1">
                <a:spLocks noRot="1" noChangeAspect="1" noMove="1" noResize="1" noEditPoints="1" noAdjustHandles="1" noChangeArrowheads="1" noChangeShapeType="1" noTextEdit="1"/>
              </p:cNvSpPr>
              <p:nvPr/>
            </p:nvSpPr>
            <p:spPr>
              <a:xfrm>
                <a:off x="7799033" y="2829853"/>
                <a:ext cx="4248442" cy="1200329"/>
              </a:xfrm>
              <a:prstGeom prst="rect">
                <a:avLst/>
              </a:prstGeom>
              <a:blipFill>
                <a:blip r:embed="rId4"/>
                <a:stretch>
                  <a:fillRect l="-2152" t="-3553" b="-11168"/>
                </a:stretch>
              </a:blipFill>
            </p:spPr>
            <p:txBody>
              <a:bodyPr/>
              <a:lstStyle/>
              <a:p>
                <a:r>
                  <a:rPr lang="es-ES">
                    <a:noFill/>
                  </a:rPr>
                  <a:t> </a:t>
                </a:r>
              </a:p>
            </p:txBody>
          </p:sp>
        </mc:Fallback>
      </mc:AlternateContent>
    </p:spTree>
    <p:extLst>
      <p:ext uri="{BB962C8B-B14F-4D97-AF65-F5344CB8AC3E}">
        <p14:creationId xmlns="" xmlns:p14="http://schemas.microsoft.com/office/powerpoint/2010/main" val="4046831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17316" y="107196"/>
            <a:ext cx="5002718" cy="3321804"/>
          </a:xfrm>
          <a:prstGeom prst="rect">
            <a:avLst/>
          </a:prstGeom>
          <a:solidFill>
            <a:srgbClr val="92D050"/>
          </a:solidFill>
          <a:ln w="28575">
            <a:solidFill>
              <a:srgbClr val="7030A0"/>
            </a:solidFill>
          </a:ln>
          <a:extLst/>
        </p:spPr>
      </p:pic>
      <p:pic>
        <p:nvPicPr>
          <p:cNvPr id="13315"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17316" y="3582452"/>
            <a:ext cx="7319829" cy="30149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3318" name="Picture 6" descr="Resultado de imagen para forma delos orbitales s y 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8150451" y="2026318"/>
            <a:ext cx="3113162" cy="457103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CuadroTexto 1">
            <a:extLst>
              <a:ext uri="{FF2B5EF4-FFF2-40B4-BE49-F238E27FC236}">
                <a16:creationId xmlns="" xmlns:a16="http://schemas.microsoft.com/office/drawing/2014/main" id="{712039D6-7137-4041-AAF3-D7F2A68EFBA4}"/>
              </a:ext>
            </a:extLst>
          </p:cNvPr>
          <p:cNvSpPr txBox="1"/>
          <p:nvPr/>
        </p:nvSpPr>
        <p:spPr>
          <a:xfrm>
            <a:off x="5969655" y="622554"/>
            <a:ext cx="5878794" cy="1938992"/>
          </a:xfrm>
          <a:prstGeom prst="rect">
            <a:avLst/>
          </a:prstGeom>
          <a:noFill/>
        </p:spPr>
        <p:txBody>
          <a:bodyPr wrap="square" rtlCol="0">
            <a:spAutoFit/>
          </a:bodyPr>
          <a:lstStyle/>
          <a:p>
            <a:pPr algn="just"/>
            <a:r>
              <a:rPr lang="es-ES" sz="2000" dirty="0">
                <a:latin typeface="Arial" panose="020B0604020202020204" pitchFamily="34" charset="0"/>
                <a:cs typeface="Arial" panose="020B0604020202020204" pitchFamily="34" charset="0"/>
              </a:rPr>
              <a:t>El número cuántico l determina la excentricidad </a:t>
            </a:r>
          </a:p>
          <a:p>
            <a:pPr algn="just"/>
            <a:r>
              <a:rPr lang="es-ES" sz="2000" dirty="0">
                <a:latin typeface="Arial" panose="020B0604020202020204" pitchFamily="34" charset="0"/>
                <a:cs typeface="Arial" panose="020B0604020202020204" pitchFamily="34" charset="0"/>
              </a:rPr>
              <a:t>de la orbita, cuando mayor sea, más excéntrica será.</a:t>
            </a:r>
          </a:p>
          <a:p>
            <a:pPr algn="just"/>
            <a:r>
              <a:rPr lang="es-ES" sz="2000" dirty="0">
                <a:latin typeface="Arial" panose="020B0604020202020204" pitchFamily="34" charset="0"/>
                <a:cs typeface="Arial" panose="020B0604020202020204" pitchFamily="34" charset="0"/>
              </a:rPr>
              <a:t>Así en la capa K (n=1) entonces l=0 tenemos una </a:t>
            </a:r>
          </a:p>
          <a:p>
            <a:pPr algn="just"/>
            <a:r>
              <a:rPr lang="es-ES" sz="2000" dirty="0">
                <a:latin typeface="Arial" panose="020B0604020202020204" pitchFamily="34" charset="0"/>
                <a:cs typeface="Arial" panose="020B0604020202020204" pitchFamily="34" charset="0"/>
              </a:rPr>
              <a:t>orbita circular. Si la capa es L (n=2) corresponde l=0, 1</a:t>
            </a:r>
          </a:p>
        </p:txBody>
      </p:sp>
    </p:spTree>
    <p:extLst>
      <p:ext uri="{BB962C8B-B14F-4D97-AF65-F5344CB8AC3E}">
        <p14:creationId xmlns="" xmlns:p14="http://schemas.microsoft.com/office/powerpoint/2010/main" val="3692714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597747" y="265887"/>
            <a:ext cx="5110177" cy="664840"/>
          </a:xfrm>
        </p:spPr>
        <p:txBody>
          <a:bodyPr>
            <a:normAutofit/>
          </a:bodyPr>
          <a:lstStyle/>
          <a:p>
            <a:pPr algn="r"/>
            <a:r>
              <a:rPr lang="es-AR" sz="2800" b="1" dirty="0">
                <a:solidFill>
                  <a:srgbClr val="FF0000"/>
                </a:solidFill>
                <a:latin typeface="Arial" panose="020B0604020202020204" pitchFamily="34" charset="0"/>
                <a:cs typeface="Arial" panose="020B0604020202020204" pitchFamily="34" charset="0"/>
              </a:rPr>
              <a:t>Forma de los orbitales d</a:t>
            </a:r>
          </a:p>
        </p:txBody>
      </p:sp>
      <p:pic>
        <p:nvPicPr>
          <p:cNvPr id="4" name="Picture 5" descr="http://3.bp.blogspot.com/-1_2uvCywRls/TuRfk4uhjXI/AAAAAAAAAj8/Z4eYTuN0m4Q/s1600/%25C3%2581tomo%2Bcu%25C3%25A1ntico.jpg"/>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736210" y="321428"/>
            <a:ext cx="4143429" cy="31075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Archivo:D orbitals.sv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835967" y="1550994"/>
            <a:ext cx="6871957" cy="51521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656540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0C7D709-F93E-42C9-B54E-6E60241AF2C0}"/>
              </a:ext>
            </a:extLst>
          </p:cNvPr>
          <p:cNvSpPr>
            <a:spLocks noGrp="1"/>
          </p:cNvSpPr>
          <p:nvPr>
            <p:ph type="title"/>
          </p:nvPr>
        </p:nvSpPr>
        <p:spPr>
          <a:xfrm>
            <a:off x="838200" y="140042"/>
            <a:ext cx="10515600" cy="540995"/>
          </a:xfrm>
        </p:spPr>
        <p:txBody>
          <a:bodyPr>
            <a:normAutofit/>
          </a:bodyPr>
          <a:lstStyle/>
          <a:p>
            <a:pPr algn="ctr"/>
            <a:r>
              <a:rPr lang="es-ES" sz="3200" dirty="0">
                <a:latin typeface="Arial" panose="020B0604020202020204" pitchFamily="34" charset="0"/>
                <a:cs typeface="Arial" panose="020B0604020202020204" pitchFamily="34" charset="0"/>
              </a:rPr>
              <a:t>Suma de momentos angulares o momento angular total</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0DBB8F78-B012-49BD-9C1C-E56B9E5F8373}"/>
                  </a:ext>
                </a:extLst>
              </p:cNvPr>
              <p:cNvSpPr>
                <a:spLocks noGrp="1"/>
              </p:cNvSpPr>
              <p:nvPr>
                <p:ph idx="1"/>
              </p:nvPr>
            </p:nvSpPr>
            <p:spPr>
              <a:xfrm>
                <a:off x="838200" y="681036"/>
                <a:ext cx="10515600" cy="6176963"/>
              </a:xfrm>
            </p:spPr>
            <p:txBody>
              <a:bodyPr>
                <a:normAutofit fontScale="550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Podemos suponer que los dos momento angulares, si bien son distintos, el orbital y el de espín interactúan acoplándose, dando origen al momento angular total del átomo (sin el núcleo) que llamamos </a:t>
                </a:r>
                <a14:m>
                  <m:oMath xmlns:m="http://schemas.openxmlformats.org/officeDocument/2006/math">
                    <m:acc>
                      <m:accPr>
                        <m:chr m:val="⃗"/>
                        <m:ctrlPr>
                          <a:rPr lang="es-ES" i="1">
                            <a:latin typeface="Cambria Math" panose="02040503050406030204" pitchFamily="18" charset="0"/>
                          </a:rPr>
                        </m:ctrlPr>
                      </m:accPr>
                      <m:e>
                        <m:r>
                          <a:rPr lang="es-ES" i="1">
                            <a:latin typeface="Cambria Math" panose="02040503050406030204" pitchFamily="18" charset="0"/>
                          </a:rPr>
                          <m:t>𝐽</m:t>
                        </m:r>
                      </m:e>
                    </m:acc>
                  </m:oMath>
                </a14:m>
                <a:r>
                  <a:rPr lang="es-ES" dirty="0">
                    <a:latin typeface="Arial" panose="020B0604020202020204" pitchFamily="34" charset="0"/>
                    <a:cs typeface="Arial" panose="020B0604020202020204" pitchFamily="34" charset="0"/>
                  </a:rPr>
                  <a:t> y definimos como </a:t>
                </a:r>
                <a14:m>
                  <m:oMath xmlns:m="http://schemas.openxmlformats.org/officeDocument/2006/math">
                    <m:acc>
                      <m:accPr>
                        <m:chr m:val="⃗"/>
                        <m:ctrlPr>
                          <a:rPr lang="es-ES" i="1">
                            <a:latin typeface="Cambria Math" panose="02040503050406030204" pitchFamily="18" charset="0"/>
                          </a:rPr>
                        </m:ctrlPr>
                      </m:accPr>
                      <m:e>
                        <m:r>
                          <a:rPr lang="es-ES" i="1">
                            <a:latin typeface="Cambria Math" panose="02040503050406030204" pitchFamily="18" charset="0"/>
                          </a:rPr>
                          <m:t>𝐽</m:t>
                        </m:r>
                      </m:e>
                    </m:acc>
                  </m:oMath>
                </a14:m>
                <a:r>
                  <a:rPr lang="es-ES" dirty="0">
                    <a:latin typeface="Arial" panose="020B0604020202020204" pitchFamily="34" charset="0"/>
                    <a:cs typeface="Arial" panose="020B0604020202020204" pitchFamily="34" charset="0"/>
                  </a:rPr>
                  <a:t> =</a:t>
                </a:r>
                <a:r>
                  <a:rPr lang="es-AR" dirty="0">
                    <a:latin typeface="Arial" panose="020B0604020202020204" pitchFamily="34" charset="0"/>
                    <a:cs typeface="Arial" panose="020B0604020202020204" pitchFamily="34" charset="0"/>
                  </a:rPr>
                  <a:t/>
                </a:r>
                <a14:m>
                  <m:oMath xmlns:m="http://schemas.openxmlformats.org/officeDocument/2006/math">
                    <m:acc>
                      <m:accPr>
                        <m:chr m:val="⃗"/>
                        <m:ctrlPr>
                          <a:rPr lang="es-AR" i="1" dirty="0">
                            <a:latin typeface="Cambria Math" panose="02040503050406030204" pitchFamily="18" charset="0"/>
                          </a:rPr>
                        </m:ctrlPr>
                      </m:accPr>
                      <m:e>
                        <m:r>
                          <a:rPr lang="es-AR" i="1" dirty="0">
                            <a:latin typeface="Cambria Math"/>
                          </a:rPr>
                          <m:t>𝐿</m:t>
                        </m:r>
                      </m:e>
                    </m:acc>
                  </m:oMath>
                </a14:m>
                <a:r>
                  <a:rPr lang="es-ES" dirty="0">
                    <a:latin typeface="Arial" panose="020B0604020202020204" pitchFamily="34" charset="0"/>
                    <a:cs typeface="Arial" panose="020B0604020202020204" pitchFamily="34" charset="0"/>
                  </a:rPr>
                  <a:t>+</a:t>
                </a:r>
                <a14:m>
                  <m:oMath xmlns:m="http://schemas.openxmlformats.org/officeDocument/2006/math">
                    <m:acc>
                      <m:accPr>
                        <m:chr m:val="⃗"/>
                        <m:ctrlPr>
                          <a:rPr lang="es-AR" i="1">
                            <a:latin typeface="Cambria Math" panose="02040503050406030204" pitchFamily="18" charset="0"/>
                          </a:rPr>
                        </m:ctrlPr>
                      </m:accPr>
                      <m:e>
                        <m:r>
                          <a:rPr lang="es-AR" i="1">
                            <a:latin typeface="Cambria Math"/>
                          </a:rPr>
                          <m:t>𝑆</m:t>
                        </m:r>
                      </m:e>
                    </m:acc>
                    <m:r>
                      <a:rPr lang="es-AR" i="1">
                        <a:latin typeface="Cambria Math"/>
                      </a:rPr>
                      <m:t> </m:t>
                    </m:r>
                    <m:r>
                      <a:rPr lang="es-ES" b="0" i="0" smtClean="0">
                        <a:latin typeface="Cambria Math" panose="02040503050406030204" pitchFamily="18" charset="0"/>
                      </a:rPr>
                      <m:t>,</m:t>
                    </m:r>
                  </m:oMath>
                </a14:m>
                <a:r>
                  <a:rPr lang="es-ES" dirty="0">
                    <a:latin typeface="Arial" panose="020B0604020202020204" pitchFamily="34" charset="0"/>
                    <a:cs typeface="Arial" panose="020B0604020202020204" pitchFamily="34" charset="0"/>
                  </a:rPr>
                  <a:t> que debe cumplir las mismas propiedades que los momentos angulares </a:t>
                </a:r>
                <a14:m>
                  <m:oMath xmlns:m="http://schemas.openxmlformats.org/officeDocument/2006/math">
                    <m:acc>
                      <m:accPr>
                        <m:chr m:val="⃗"/>
                        <m:ctrlPr>
                          <a:rPr lang="es-AR" i="1" dirty="0">
                            <a:latin typeface="Cambria Math" panose="02040503050406030204" pitchFamily="18" charset="0"/>
                          </a:rPr>
                        </m:ctrlPr>
                      </m:accPr>
                      <m:e>
                        <m:r>
                          <a:rPr lang="es-AR" i="1" dirty="0">
                            <a:latin typeface="Cambria Math"/>
                          </a:rPr>
                          <m:t>𝐿</m:t>
                        </m:r>
                      </m:e>
                    </m:acc>
                  </m:oMath>
                </a14:m>
                <a:r>
                  <a:rPr lang="es-ES" dirty="0">
                    <a:latin typeface="Arial" panose="020B0604020202020204" pitchFamily="34" charset="0"/>
                    <a:cs typeface="Arial" panose="020B0604020202020204" pitchFamily="34" charset="0"/>
                  </a:rPr>
                  <a:t> y </a:t>
                </a:r>
                <a14:m>
                  <m:oMath xmlns:m="http://schemas.openxmlformats.org/officeDocument/2006/math">
                    <m:acc>
                      <m:accPr>
                        <m:chr m:val="⃗"/>
                        <m:ctrlPr>
                          <a:rPr lang="es-AR" i="1">
                            <a:latin typeface="Cambria Math" panose="02040503050406030204" pitchFamily="18" charset="0"/>
                          </a:rPr>
                        </m:ctrlPr>
                      </m:accPr>
                      <m:e>
                        <m:r>
                          <a:rPr lang="es-AR" i="1">
                            <a:latin typeface="Cambria Math"/>
                          </a:rPr>
                          <m:t>𝑆</m:t>
                        </m:r>
                      </m:e>
                    </m:acc>
                    <m:r>
                      <a:rPr lang="es-ES" i="1">
                        <a:latin typeface="Cambria Math" panose="02040503050406030204" pitchFamily="18" charset="0"/>
                      </a:rPr>
                      <m:t>.</m:t>
                    </m:r>
                  </m:oMath>
                </a14:m>
                <a:r>
                  <a:rPr lang="es-ES" dirty="0">
                    <a:latin typeface="Arial" panose="020B0604020202020204" pitchFamily="34" charset="0"/>
                    <a:cs typeface="Arial" panose="020B0604020202020204" pitchFamily="34" charset="0"/>
                  </a:rPr>
                  <a:t> Es decir debe ser realizado de acuerdo a los lineamientos de la mecánica cuántica. Generalmente este tema es introducido como suma de dos vectores </a:t>
                </a: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acc>
                          <m:accPr>
                            <m:chr m:val="⃗"/>
                            <m:ctrlPr>
                              <a:rPr lang="es-ES" i="1" smtClean="0">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𝐽</m:t>
                            </m:r>
                          </m:e>
                        </m:acc>
                      </m:e>
                      <m:sub>
                        <m:r>
                          <a:rPr lang="es-ES" b="0" i="1" smtClean="0">
                            <a:latin typeface="Cambria Math" panose="02040503050406030204" pitchFamily="18" charset="0"/>
                            <a:cs typeface="Arial" panose="020B0604020202020204" pitchFamily="34" charset="0"/>
                          </a:rPr>
                          <m:t>1</m:t>
                        </m:r>
                      </m:sub>
                    </m:sSub>
                  </m:oMath>
                </a14:m>
                <a:r>
                  <a:rPr lang="es-ES" dirty="0">
                    <a:latin typeface="Arial" panose="020B0604020202020204" pitchFamily="34" charset="0"/>
                    <a:cs typeface="Arial" panose="020B0604020202020204" pitchFamily="34" charset="0"/>
                  </a:rPr>
                  <a:t> y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𝐽</m:t>
                            </m:r>
                          </m:e>
                        </m:acc>
                      </m:e>
                      <m:sub>
                        <m:r>
                          <a:rPr lang="es-ES" b="0" i="1" smtClean="0">
                            <a:latin typeface="Cambria Math" panose="02040503050406030204" pitchFamily="18" charset="0"/>
                            <a:cs typeface="Arial" panose="020B0604020202020204" pitchFamily="34" charset="0"/>
                          </a:rPr>
                          <m:t>2</m:t>
                        </m:r>
                      </m:sub>
                    </m:sSub>
                    <m:r>
                      <a:rPr lang="es-ES" b="0" i="1" smtClean="0">
                        <a:latin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De esta manera se da generalidad al método. Luego tendremos:</a:t>
                </a:r>
              </a:p>
              <a:p>
                <a:pPr marL="0" indent="0" algn="just">
                  <a:lnSpc>
                    <a:spcPct val="120000"/>
                  </a:lnSpc>
                  <a:buNone/>
                </a:pPr>
                <a:endParaRPr lang="es-ES" dirty="0">
                  <a:latin typeface="Arial" panose="020B0604020202020204" pitchFamily="34" charset="0"/>
                  <a:cs typeface="Arial" panose="020B0604020202020204" pitchFamily="34" charset="0"/>
                </a:endParaRPr>
              </a:p>
              <a:p>
                <a:pPr marL="0" indent="0" algn="ctr">
                  <a:lnSpc>
                    <a:spcPct val="120000"/>
                  </a:lnSpc>
                  <a:buNone/>
                </a:pPr>
                <a14:m>
                  <m:oMath xmlns:m="http://schemas.openxmlformats.org/officeDocument/2006/math">
                    <m:d>
                      <m:dPr>
                        <m:begChr m:val="|"/>
                        <m:endChr m:val="|"/>
                        <m:ctrlPr>
                          <a:rPr lang="es-ES" b="1" i="1" smtClean="0">
                            <a:latin typeface="Cambria Math" panose="02040503050406030204" pitchFamily="18" charset="0"/>
                            <a:cs typeface="Arial" panose="020B0604020202020204" pitchFamily="34" charset="0"/>
                          </a:rPr>
                        </m:ctrlPr>
                      </m:dPr>
                      <m:e>
                        <m:sSub>
                          <m:sSubPr>
                            <m:ctrlPr>
                              <a:rPr lang="es-ES" b="1" i="1">
                                <a:latin typeface="Cambria Math" panose="02040503050406030204" pitchFamily="18" charset="0"/>
                                <a:cs typeface="Arial" panose="020B0604020202020204" pitchFamily="34" charset="0"/>
                              </a:rPr>
                            </m:ctrlPr>
                          </m:sSubPr>
                          <m:e>
                            <m:acc>
                              <m:accPr>
                                <m:chr m:val="⃗"/>
                                <m:ctrlPr>
                                  <a:rPr lang="es-ES" b="1" i="1">
                                    <a:latin typeface="Cambria Math" panose="02040503050406030204" pitchFamily="18" charset="0"/>
                                    <a:cs typeface="Arial" panose="020B0604020202020204" pitchFamily="34" charset="0"/>
                                  </a:rPr>
                                </m:ctrlPr>
                              </m:accPr>
                              <m:e>
                                <m:r>
                                  <a:rPr lang="es-ES" b="1" i="1">
                                    <a:latin typeface="Cambria Math" panose="02040503050406030204" pitchFamily="18" charset="0"/>
                                    <a:cs typeface="Arial" panose="020B0604020202020204" pitchFamily="34" charset="0"/>
                                  </a:rPr>
                                  <m:t>𝑱</m:t>
                                </m:r>
                              </m:e>
                            </m:acc>
                          </m:e>
                          <m:sub>
                            <m:r>
                              <a:rPr lang="es-ES" b="1" i="1">
                                <a:latin typeface="Cambria Math" panose="02040503050406030204" pitchFamily="18" charset="0"/>
                                <a:cs typeface="Arial" panose="020B0604020202020204" pitchFamily="34" charset="0"/>
                              </a:rPr>
                              <m:t>𝟏</m:t>
                            </m:r>
                          </m:sub>
                        </m:sSub>
                      </m:e>
                    </m:d>
                    <m:r>
                      <a:rPr lang="es-ES" b="1" i="1" smtClean="0">
                        <a:latin typeface="Cambria Math" panose="02040503050406030204" pitchFamily="18" charset="0"/>
                        <a:cs typeface="Arial" panose="020B0604020202020204" pitchFamily="34" charset="0"/>
                      </a:rPr>
                      <m:t>=</m:t>
                    </m:r>
                    <m:rad>
                      <m:radPr>
                        <m:degHide m:val="on"/>
                        <m:ctrlPr>
                          <a:rPr lang="es-ES" b="1" i="1" smtClean="0">
                            <a:latin typeface="Cambria Math" panose="02040503050406030204" pitchFamily="18" charset="0"/>
                            <a:cs typeface="Arial" panose="020B0604020202020204" pitchFamily="34" charset="0"/>
                          </a:rPr>
                        </m:ctrlPr>
                      </m:radPr>
                      <m:deg/>
                      <m:e>
                        <m:sSub>
                          <m:sSubPr>
                            <m:ctrlPr>
                              <a:rPr lang="es-ES" b="1" i="1" smtClean="0">
                                <a:latin typeface="Cambria Math" panose="02040503050406030204" pitchFamily="18" charset="0"/>
                                <a:cs typeface="Arial" panose="020B0604020202020204" pitchFamily="34" charset="0"/>
                              </a:rPr>
                            </m:ctrlPr>
                          </m:sSubPr>
                          <m:e>
                            <m:r>
                              <a:rPr lang="es-ES" b="1" i="1" smtClean="0">
                                <a:latin typeface="Cambria Math" panose="02040503050406030204" pitchFamily="18" charset="0"/>
                                <a:cs typeface="Arial" panose="020B0604020202020204" pitchFamily="34" charset="0"/>
                              </a:rPr>
                              <m:t>𝒋</m:t>
                            </m:r>
                          </m:e>
                          <m:sub>
                            <m:r>
                              <a:rPr lang="es-ES" b="1" i="1" smtClean="0">
                                <a:latin typeface="Cambria Math" panose="02040503050406030204" pitchFamily="18" charset="0"/>
                                <a:cs typeface="Arial" panose="020B0604020202020204" pitchFamily="34" charset="0"/>
                              </a:rPr>
                              <m:t>𝟏</m:t>
                            </m:r>
                          </m:sub>
                        </m:sSub>
                        <m:d>
                          <m:dPr>
                            <m:ctrlPr>
                              <a:rPr lang="es-ES" b="1" i="1" smtClean="0">
                                <a:latin typeface="Cambria Math" panose="02040503050406030204" pitchFamily="18" charset="0"/>
                                <a:cs typeface="Arial" panose="020B0604020202020204" pitchFamily="34" charset="0"/>
                              </a:rPr>
                            </m:ctrlPr>
                          </m:dPr>
                          <m:e>
                            <m:sSub>
                              <m:sSubPr>
                                <m:ctrlPr>
                                  <a:rPr lang="es-ES" b="1" i="1">
                                    <a:latin typeface="Cambria Math" panose="02040503050406030204" pitchFamily="18" charset="0"/>
                                    <a:cs typeface="Arial" panose="020B0604020202020204" pitchFamily="34" charset="0"/>
                                  </a:rPr>
                                </m:ctrlPr>
                              </m:sSubPr>
                              <m:e>
                                <m:r>
                                  <a:rPr lang="es-ES" b="1" i="1">
                                    <a:latin typeface="Cambria Math" panose="02040503050406030204" pitchFamily="18" charset="0"/>
                                    <a:cs typeface="Arial" panose="020B0604020202020204" pitchFamily="34" charset="0"/>
                                  </a:rPr>
                                  <m:t>𝒋</m:t>
                                </m:r>
                              </m:e>
                              <m:sub>
                                <m:r>
                                  <a:rPr lang="es-ES" b="1" i="1">
                                    <a:latin typeface="Cambria Math" panose="02040503050406030204" pitchFamily="18" charset="0"/>
                                    <a:cs typeface="Arial" panose="020B0604020202020204" pitchFamily="34" charset="0"/>
                                  </a:rPr>
                                  <m:t>𝟏</m:t>
                                </m:r>
                              </m:sub>
                            </m:sSub>
                            <m:r>
                              <a:rPr lang="es-ES" b="1" i="1" smtClean="0">
                                <a:latin typeface="Cambria Math" panose="02040503050406030204" pitchFamily="18" charset="0"/>
                                <a:cs typeface="Arial" panose="020B0604020202020204" pitchFamily="34" charset="0"/>
                              </a:rPr>
                              <m:t>+</m:t>
                            </m:r>
                            <m:r>
                              <a:rPr lang="es-ES" b="1" i="1" smtClean="0">
                                <a:latin typeface="Cambria Math" panose="02040503050406030204" pitchFamily="18" charset="0"/>
                                <a:cs typeface="Arial" panose="020B0604020202020204" pitchFamily="34" charset="0"/>
                              </a:rPr>
                              <m:t>𝟏</m:t>
                            </m:r>
                          </m:e>
                        </m:d>
                      </m:e>
                    </m:rad>
                    <m:r>
                      <a:rPr lang="es-AR" b="1" i="1">
                        <a:latin typeface="Cambria Math"/>
                        <a:ea typeface="Cambria Math"/>
                      </a:rPr>
                      <m:t>ℏ</m:t>
                    </m:r>
                  </m:oMath>
                </a14:m>
                <a:r>
                  <a:rPr lang="es-ES" b="1" dirty="0">
                    <a:latin typeface="Arial" panose="020B0604020202020204" pitchFamily="34" charset="0"/>
                    <a:cs typeface="Arial" panose="020B0604020202020204" pitchFamily="34" charset="0"/>
                  </a:rPr>
                  <a:t>  con  </a:t>
                </a:r>
                <a14:m>
                  <m:oMath xmlns:m="http://schemas.openxmlformats.org/officeDocument/2006/math">
                    <m:sSub>
                      <m:sSubPr>
                        <m:ctrlPr>
                          <a:rPr lang="es-ES" b="1" i="1" smtClean="0">
                            <a:latin typeface="Cambria Math" panose="02040503050406030204" pitchFamily="18" charset="0"/>
                            <a:cs typeface="Arial" panose="020B0604020202020204" pitchFamily="34" charset="0"/>
                          </a:rPr>
                        </m:ctrlPr>
                      </m:sSubPr>
                      <m:e>
                        <m:r>
                          <a:rPr lang="es-ES" b="1" i="1" smtClean="0">
                            <a:latin typeface="Cambria Math" panose="02040503050406030204" pitchFamily="18" charset="0"/>
                            <a:cs typeface="Arial" panose="020B0604020202020204" pitchFamily="34" charset="0"/>
                          </a:rPr>
                          <m:t>𝒋</m:t>
                        </m:r>
                      </m:e>
                      <m:sub>
                        <m:r>
                          <a:rPr lang="es-ES" b="1" i="1" smtClean="0">
                            <a:latin typeface="Cambria Math" panose="02040503050406030204" pitchFamily="18" charset="0"/>
                            <a:cs typeface="Arial" panose="020B0604020202020204" pitchFamily="34" charset="0"/>
                          </a:rPr>
                          <m:t>𝟏</m:t>
                        </m:r>
                        <m:r>
                          <a:rPr lang="es-ES" b="1" i="1" smtClean="0">
                            <a:latin typeface="Cambria Math" panose="02040503050406030204" pitchFamily="18" charset="0"/>
                            <a:cs typeface="Arial" panose="020B0604020202020204" pitchFamily="34" charset="0"/>
                          </a:rPr>
                          <m:t>𝒛</m:t>
                        </m:r>
                      </m:sub>
                    </m:sSub>
                    <m:r>
                      <a:rPr lang="es-ES" b="1" i="1" smtClean="0">
                        <a:latin typeface="Cambria Math" panose="02040503050406030204" pitchFamily="18" charset="0"/>
                        <a:cs typeface="Arial" panose="020B0604020202020204" pitchFamily="34" charset="0"/>
                      </a:rPr>
                      <m:t>=</m:t>
                    </m:r>
                    <m:sSub>
                      <m:sSubPr>
                        <m:ctrlPr>
                          <a:rPr lang="es-ES" b="1" i="1" smtClean="0">
                            <a:latin typeface="Cambria Math" panose="02040503050406030204" pitchFamily="18" charset="0"/>
                            <a:cs typeface="Arial" panose="020B0604020202020204" pitchFamily="34" charset="0"/>
                          </a:rPr>
                        </m:ctrlPr>
                      </m:sSubPr>
                      <m:e>
                        <m:r>
                          <a:rPr lang="es-ES" b="1" i="1" smtClean="0">
                            <a:latin typeface="Cambria Math" panose="02040503050406030204" pitchFamily="18" charset="0"/>
                            <a:cs typeface="Arial" panose="020B0604020202020204" pitchFamily="34" charset="0"/>
                          </a:rPr>
                          <m:t>𝒎</m:t>
                        </m:r>
                      </m:e>
                      <m:sub>
                        <m:r>
                          <a:rPr lang="es-ES" b="1" i="1" smtClean="0">
                            <a:latin typeface="Cambria Math" panose="02040503050406030204" pitchFamily="18" charset="0"/>
                            <a:cs typeface="Arial" panose="020B0604020202020204" pitchFamily="34" charset="0"/>
                          </a:rPr>
                          <m:t>𝟏</m:t>
                        </m:r>
                      </m:sub>
                    </m:sSub>
                    <m:r>
                      <a:rPr lang="es-AR" b="1" i="1">
                        <a:latin typeface="Cambria Math"/>
                        <a:ea typeface="Cambria Math"/>
                      </a:rPr>
                      <m:t>ℏ</m:t>
                    </m:r>
                    <m:r>
                      <a:rPr lang="es-ES" b="1" i="1" smtClean="0">
                        <a:latin typeface="Cambria Math" panose="02040503050406030204" pitchFamily="18" charset="0"/>
                        <a:ea typeface="Cambria Math"/>
                      </a:rPr>
                      <m:t>  </m:t>
                    </m:r>
                  </m:oMath>
                </a14:m>
                <a:r>
                  <a:rPr lang="es-ES" b="1" dirty="0">
                    <a:latin typeface="Arial" panose="020B0604020202020204" pitchFamily="34" charset="0"/>
                    <a:cs typeface="Arial" panose="020B0604020202020204" pitchFamily="34" charset="0"/>
                  </a:rPr>
                  <a:t> y   </a:t>
                </a:r>
                <a14:m>
                  <m:oMath xmlns:m="http://schemas.openxmlformats.org/officeDocument/2006/math">
                    <m:sSub>
                      <m:sSubPr>
                        <m:ctrlPr>
                          <a:rPr lang="es-AR" b="1" i="1" smtClean="0">
                            <a:latin typeface="Cambria Math" panose="02040503050406030204" pitchFamily="18" charset="0"/>
                          </a:rPr>
                        </m:ctrlPr>
                      </m:sSubPr>
                      <m:e>
                        <m:r>
                          <a:rPr lang="es-ES" b="1" i="1" smtClean="0">
                            <a:latin typeface="Cambria Math" panose="02040503050406030204" pitchFamily="18" charset="0"/>
                          </a:rPr>
                          <m:t>−</m:t>
                        </m:r>
                        <m:r>
                          <a:rPr lang="es-ES" b="1" i="1" smtClean="0">
                            <a:latin typeface="Cambria Math" panose="02040503050406030204" pitchFamily="18" charset="0"/>
                          </a:rPr>
                          <m:t>𝒋</m:t>
                        </m:r>
                      </m:e>
                      <m:sub>
                        <m:r>
                          <a:rPr lang="es-ES" b="1" i="1" smtClean="0">
                            <a:latin typeface="Cambria Math" panose="02040503050406030204" pitchFamily="18" charset="0"/>
                          </a:rPr>
                          <m:t>𝟏</m:t>
                        </m:r>
                      </m:sub>
                    </m:sSub>
                    <m:r>
                      <a:rPr lang="es-ES" b="1" i="1" smtClean="0">
                        <a:latin typeface="Cambria Math" panose="02040503050406030204" pitchFamily="18" charset="0"/>
                        <a:ea typeface="Cambria Math" panose="02040503050406030204" pitchFamily="18" charset="0"/>
                      </a:rPr>
                      <m:t>≤</m:t>
                    </m:r>
                    <m:sSub>
                      <m:sSubPr>
                        <m:ctrlPr>
                          <a:rPr lang="es-ES" b="1" i="1">
                            <a:latin typeface="Cambria Math" panose="02040503050406030204" pitchFamily="18" charset="0"/>
                          </a:rPr>
                        </m:ctrlPr>
                      </m:sSubPr>
                      <m:e>
                        <m:r>
                          <a:rPr lang="es-ES" b="1" i="1">
                            <a:latin typeface="Cambria Math" panose="02040503050406030204" pitchFamily="18" charset="0"/>
                          </a:rPr>
                          <m:t>𝒎</m:t>
                        </m:r>
                      </m:e>
                      <m:sub>
                        <m:r>
                          <a:rPr lang="es-ES" b="1" i="1">
                            <a:latin typeface="Cambria Math" panose="02040503050406030204" pitchFamily="18" charset="0"/>
                          </a:rPr>
                          <m:t>𝟏</m:t>
                        </m:r>
                      </m:sub>
                    </m:sSub>
                    <m:r>
                      <a:rPr lang="es-ES" b="1" i="1" smtClean="0">
                        <a:latin typeface="Cambria Math" panose="02040503050406030204" pitchFamily="18" charset="0"/>
                        <a:ea typeface="Cambria Math" panose="02040503050406030204" pitchFamily="18" charset="0"/>
                      </a:rPr>
                      <m:t>≤</m:t>
                    </m:r>
                  </m:oMath>
                </a14:m>
                <a:r>
                  <a:rPr lang="es-AR" b="1" dirty="0">
                    <a:latin typeface="Arial" panose="020B0604020202020204" pitchFamily="34" charset="0"/>
                    <a:cs typeface="Arial" panose="020B0604020202020204" pitchFamily="34" charset="0"/>
                  </a:rPr>
                  <a:t/>
                </a:r>
                <a14:m>
                  <m:oMath xmlns:m="http://schemas.openxmlformats.org/officeDocument/2006/math">
                    <m:sSub>
                      <m:sSubPr>
                        <m:ctrlPr>
                          <a:rPr lang="es-AR" b="1" i="1">
                            <a:latin typeface="Cambria Math" panose="02040503050406030204" pitchFamily="18" charset="0"/>
                          </a:rPr>
                        </m:ctrlPr>
                      </m:sSubPr>
                      <m:e>
                        <m:r>
                          <a:rPr lang="es-ES" b="1" i="1">
                            <a:latin typeface="Cambria Math" panose="02040503050406030204" pitchFamily="18" charset="0"/>
                          </a:rPr>
                          <m:t>𝒋</m:t>
                        </m:r>
                      </m:e>
                      <m:sub>
                        <m:r>
                          <a:rPr lang="es-ES" b="1" i="1">
                            <a:latin typeface="Cambria Math" panose="02040503050406030204" pitchFamily="18" charset="0"/>
                          </a:rPr>
                          <m:t>𝟏</m:t>
                        </m:r>
                      </m:sub>
                    </m:sSub>
                  </m:oMath>
                </a14:m>
                <a:endParaRPr lang="es-ES" b="1" dirty="0">
                  <a:effectLst/>
                  <a:latin typeface="Arial" panose="020B0604020202020204" pitchFamily="34" charset="0"/>
                  <a:cs typeface="Arial" panose="020B0604020202020204" pitchFamily="34" charset="0"/>
                </a:endParaRPr>
              </a:p>
              <a:p>
                <a:pPr marL="0" indent="0" algn="ctr">
                  <a:lnSpc>
                    <a:spcPct val="120000"/>
                  </a:lnSpc>
                  <a:buNone/>
                </a:pPr>
                <a:endParaRPr lang="es-ES" b="1" dirty="0">
                  <a:latin typeface="Arial" panose="020B0604020202020204" pitchFamily="34" charset="0"/>
                  <a:cs typeface="Arial" panose="020B0604020202020204" pitchFamily="34" charset="0"/>
                </a:endParaRPr>
              </a:p>
              <a:p>
                <a:pPr marL="0" indent="0" algn="ctr">
                  <a:lnSpc>
                    <a:spcPct val="120000"/>
                  </a:lnSpc>
                  <a:buNone/>
                </a:pPr>
                <a14:m>
                  <m:oMath xmlns:m="http://schemas.openxmlformats.org/officeDocument/2006/math">
                    <m:d>
                      <m:dPr>
                        <m:begChr m:val="|"/>
                        <m:endChr m:val="|"/>
                        <m:ctrlPr>
                          <a:rPr lang="es-ES" b="1" i="1">
                            <a:latin typeface="Cambria Math" panose="02040503050406030204" pitchFamily="18" charset="0"/>
                            <a:cs typeface="Arial" panose="020B0604020202020204" pitchFamily="34" charset="0"/>
                          </a:rPr>
                        </m:ctrlPr>
                      </m:dPr>
                      <m:e>
                        <m:sSub>
                          <m:sSubPr>
                            <m:ctrlPr>
                              <a:rPr lang="es-ES" b="1" i="1">
                                <a:latin typeface="Cambria Math" panose="02040503050406030204" pitchFamily="18" charset="0"/>
                                <a:cs typeface="Arial" panose="020B0604020202020204" pitchFamily="34" charset="0"/>
                              </a:rPr>
                            </m:ctrlPr>
                          </m:sSubPr>
                          <m:e>
                            <m:acc>
                              <m:accPr>
                                <m:chr m:val="⃗"/>
                                <m:ctrlPr>
                                  <a:rPr lang="es-ES" b="1" i="1">
                                    <a:latin typeface="Cambria Math" panose="02040503050406030204" pitchFamily="18" charset="0"/>
                                    <a:cs typeface="Arial" panose="020B0604020202020204" pitchFamily="34" charset="0"/>
                                  </a:rPr>
                                </m:ctrlPr>
                              </m:accPr>
                              <m:e>
                                <m:r>
                                  <a:rPr lang="es-ES" b="1" i="1">
                                    <a:latin typeface="Cambria Math" panose="02040503050406030204" pitchFamily="18" charset="0"/>
                                    <a:cs typeface="Arial" panose="020B0604020202020204" pitchFamily="34" charset="0"/>
                                  </a:rPr>
                                  <m:t>𝑱</m:t>
                                </m:r>
                              </m:e>
                            </m:acc>
                          </m:e>
                          <m:sub>
                            <m:r>
                              <a:rPr lang="es-ES" b="1" i="1" smtClean="0">
                                <a:latin typeface="Cambria Math" panose="02040503050406030204" pitchFamily="18" charset="0"/>
                                <a:cs typeface="Arial" panose="020B0604020202020204" pitchFamily="34" charset="0"/>
                              </a:rPr>
                              <m:t>𝟐</m:t>
                            </m:r>
                          </m:sub>
                        </m:sSub>
                      </m:e>
                    </m:d>
                    <m:r>
                      <a:rPr lang="es-ES" b="1" i="1">
                        <a:latin typeface="Cambria Math" panose="02040503050406030204" pitchFamily="18" charset="0"/>
                        <a:cs typeface="Arial" panose="020B0604020202020204" pitchFamily="34" charset="0"/>
                      </a:rPr>
                      <m:t>=</m:t>
                    </m:r>
                    <m:rad>
                      <m:radPr>
                        <m:degHide m:val="on"/>
                        <m:ctrlPr>
                          <a:rPr lang="es-ES" b="1" i="1">
                            <a:latin typeface="Cambria Math" panose="02040503050406030204" pitchFamily="18" charset="0"/>
                            <a:cs typeface="Arial" panose="020B0604020202020204" pitchFamily="34" charset="0"/>
                          </a:rPr>
                        </m:ctrlPr>
                      </m:radPr>
                      <m:deg/>
                      <m:e>
                        <m:sSub>
                          <m:sSubPr>
                            <m:ctrlPr>
                              <a:rPr lang="es-ES" b="1" i="1">
                                <a:latin typeface="Cambria Math" panose="02040503050406030204" pitchFamily="18" charset="0"/>
                                <a:cs typeface="Arial" panose="020B0604020202020204" pitchFamily="34" charset="0"/>
                              </a:rPr>
                            </m:ctrlPr>
                          </m:sSubPr>
                          <m:e>
                            <m:r>
                              <a:rPr lang="es-ES" b="1" i="1">
                                <a:latin typeface="Cambria Math" panose="02040503050406030204" pitchFamily="18" charset="0"/>
                                <a:cs typeface="Arial" panose="020B0604020202020204" pitchFamily="34" charset="0"/>
                              </a:rPr>
                              <m:t>𝒋</m:t>
                            </m:r>
                          </m:e>
                          <m:sub>
                            <m:r>
                              <a:rPr lang="es-ES" b="1" i="1" smtClean="0">
                                <a:latin typeface="Cambria Math" panose="02040503050406030204" pitchFamily="18" charset="0"/>
                                <a:cs typeface="Arial" panose="020B0604020202020204" pitchFamily="34" charset="0"/>
                              </a:rPr>
                              <m:t>𝟐</m:t>
                            </m:r>
                          </m:sub>
                        </m:sSub>
                        <m:d>
                          <m:dPr>
                            <m:ctrlPr>
                              <a:rPr lang="es-ES" b="1" i="1">
                                <a:latin typeface="Cambria Math" panose="02040503050406030204" pitchFamily="18" charset="0"/>
                                <a:cs typeface="Arial" panose="020B0604020202020204" pitchFamily="34" charset="0"/>
                              </a:rPr>
                            </m:ctrlPr>
                          </m:dPr>
                          <m:e>
                            <m:sSub>
                              <m:sSubPr>
                                <m:ctrlPr>
                                  <a:rPr lang="es-ES" b="1" i="1">
                                    <a:latin typeface="Cambria Math" panose="02040503050406030204" pitchFamily="18" charset="0"/>
                                    <a:cs typeface="Arial" panose="020B0604020202020204" pitchFamily="34" charset="0"/>
                                  </a:rPr>
                                </m:ctrlPr>
                              </m:sSubPr>
                              <m:e>
                                <m:r>
                                  <a:rPr lang="es-ES" b="1" i="1">
                                    <a:latin typeface="Cambria Math" panose="02040503050406030204" pitchFamily="18" charset="0"/>
                                    <a:cs typeface="Arial" panose="020B0604020202020204" pitchFamily="34" charset="0"/>
                                  </a:rPr>
                                  <m:t>𝒋</m:t>
                                </m:r>
                              </m:e>
                              <m:sub>
                                <m:r>
                                  <a:rPr lang="es-ES" b="1" i="1" smtClean="0">
                                    <a:latin typeface="Cambria Math" panose="02040503050406030204" pitchFamily="18" charset="0"/>
                                    <a:cs typeface="Arial" panose="020B0604020202020204" pitchFamily="34" charset="0"/>
                                  </a:rPr>
                                  <m:t>𝟐</m:t>
                                </m:r>
                              </m:sub>
                            </m:sSub>
                            <m:r>
                              <a:rPr lang="es-ES" b="1" i="1">
                                <a:latin typeface="Cambria Math" panose="02040503050406030204" pitchFamily="18" charset="0"/>
                                <a:cs typeface="Arial" panose="020B0604020202020204" pitchFamily="34" charset="0"/>
                              </a:rPr>
                              <m:t>+</m:t>
                            </m:r>
                            <m:r>
                              <a:rPr lang="es-ES" b="1" i="1">
                                <a:latin typeface="Cambria Math" panose="02040503050406030204" pitchFamily="18" charset="0"/>
                                <a:cs typeface="Arial" panose="020B0604020202020204" pitchFamily="34" charset="0"/>
                              </a:rPr>
                              <m:t>𝟏</m:t>
                            </m:r>
                          </m:e>
                        </m:d>
                      </m:e>
                    </m:rad>
                    <m:r>
                      <a:rPr lang="es-AR" b="1" i="1">
                        <a:latin typeface="Cambria Math"/>
                        <a:ea typeface="Cambria Math"/>
                      </a:rPr>
                      <m:t>ℏ</m:t>
                    </m:r>
                  </m:oMath>
                </a14:m>
                <a:r>
                  <a:rPr lang="es-ES" b="1" dirty="0">
                    <a:latin typeface="Arial" panose="020B0604020202020204" pitchFamily="34" charset="0"/>
                    <a:cs typeface="Arial" panose="020B0604020202020204" pitchFamily="34" charset="0"/>
                  </a:rPr>
                  <a:t>  con  </a:t>
                </a:r>
                <a14:m>
                  <m:oMath xmlns:m="http://schemas.openxmlformats.org/officeDocument/2006/math">
                    <m:sSub>
                      <m:sSubPr>
                        <m:ctrlPr>
                          <a:rPr lang="es-ES" b="1" i="1">
                            <a:latin typeface="Cambria Math" panose="02040503050406030204" pitchFamily="18" charset="0"/>
                            <a:cs typeface="Arial" panose="020B0604020202020204" pitchFamily="34" charset="0"/>
                          </a:rPr>
                        </m:ctrlPr>
                      </m:sSubPr>
                      <m:e>
                        <m:r>
                          <a:rPr lang="es-ES" b="1" i="1">
                            <a:latin typeface="Cambria Math" panose="02040503050406030204" pitchFamily="18" charset="0"/>
                            <a:cs typeface="Arial" panose="020B0604020202020204" pitchFamily="34" charset="0"/>
                          </a:rPr>
                          <m:t>𝒋</m:t>
                        </m:r>
                      </m:e>
                      <m:sub>
                        <m:r>
                          <a:rPr lang="es-ES" b="1" i="1" smtClean="0">
                            <a:latin typeface="Cambria Math" panose="02040503050406030204" pitchFamily="18" charset="0"/>
                            <a:cs typeface="Arial" panose="020B0604020202020204" pitchFamily="34" charset="0"/>
                          </a:rPr>
                          <m:t>𝟐</m:t>
                        </m:r>
                        <m:r>
                          <a:rPr lang="es-ES" b="1" i="1">
                            <a:latin typeface="Cambria Math" panose="02040503050406030204" pitchFamily="18" charset="0"/>
                            <a:cs typeface="Arial" panose="020B0604020202020204" pitchFamily="34" charset="0"/>
                          </a:rPr>
                          <m:t>𝒛</m:t>
                        </m:r>
                      </m:sub>
                    </m:sSub>
                    <m:r>
                      <a:rPr lang="es-ES" b="1" i="1">
                        <a:latin typeface="Cambria Math" panose="02040503050406030204" pitchFamily="18" charset="0"/>
                        <a:cs typeface="Arial" panose="020B0604020202020204" pitchFamily="34" charset="0"/>
                      </a:rPr>
                      <m:t>=</m:t>
                    </m:r>
                    <m:sSub>
                      <m:sSubPr>
                        <m:ctrlPr>
                          <a:rPr lang="es-ES" b="1" i="1">
                            <a:latin typeface="Cambria Math" panose="02040503050406030204" pitchFamily="18" charset="0"/>
                            <a:cs typeface="Arial" panose="020B0604020202020204" pitchFamily="34" charset="0"/>
                          </a:rPr>
                        </m:ctrlPr>
                      </m:sSubPr>
                      <m:e>
                        <m:r>
                          <a:rPr lang="es-ES" b="1" i="1">
                            <a:latin typeface="Cambria Math" panose="02040503050406030204" pitchFamily="18" charset="0"/>
                            <a:cs typeface="Arial" panose="020B0604020202020204" pitchFamily="34" charset="0"/>
                          </a:rPr>
                          <m:t>𝒎</m:t>
                        </m:r>
                      </m:e>
                      <m:sub>
                        <m:r>
                          <a:rPr lang="es-ES" b="1" i="1" smtClean="0">
                            <a:latin typeface="Cambria Math" panose="02040503050406030204" pitchFamily="18" charset="0"/>
                            <a:cs typeface="Arial" panose="020B0604020202020204" pitchFamily="34" charset="0"/>
                          </a:rPr>
                          <m:t>𝟐</m:t>
                        </m:r>
                      </m:sub>
                    </m:sSub>
                    <m:r>
                      <a:rPr lang="es-AR" b="1" i="1">
                        <a:latin typeface="Cambria Math"/>
                        <a:ea typeface="Cambria Math"/>
                      </a:rPr>
                      <m:t>ℏ</m:t>
                    </m:r>
                    <m:r>
                      <a:rPr lang="es-ES" b="1" i="1" smtClean="0">
                        <a:latin typeface="Cambria Math" panose="02040503050406030204" pitchFamily="18" charset="0"/>
                        <a:ea typeface="Cambria Math"/>
                      </a:rPr>
                      <m:t>  </m:t>
                    </m:r>
                  </m:oMath>
                </a14:m>
                <a:r>
                  <a:rPr lang="es-ES" b="1" dirty="0">
                    <a:latin typeface="Arial" panose="020B0604020202020204" pitchFamily="34" charset="0"/>
                    <a:cs typeface="Arial" panose="020B0604020202020204" pitchFamily="34" charset="0"/>
                  </a:rPr>
                  <a:t> y       </a:t>
                </a:r>
                <a14:m>
                  <m:oMath xmlns:m="http://schemas.openxmlformats.org/officeDocument/2006/math">
                    <m:r>
                      <a:rPr lang="es-ES" b="1" i="0" smtClean="0">
                        <a:latin typeface="Cambria Math" panose="02040503050406030204" pitchFamily="18" charset="0"/>
                      </a:rPr>
                      <m:t>−</m:t>
                    </m:r>
                    <m:sSub>
                      <m:sSubPr>
                        <m:ctrlPr>
                          <a:rPr lang="es-AR" b="1" i="1">
                            <a:latin typeface="Cambria Math" panose="02040503050406030204" pitchFamily="18" charset="0"/>
                          </a:rPr>
                        </m:ctrlPr>
                      </m:sSubPr>
                      <m:e>
                        <m:r>
                          <a:rPr lang="es-ES" b="1" i="1">
                            <a:latin typeface="Cambria Math" panose="02040503050406030204" pitchFamily="18" charset="0"/>
                          </a:rPr>
                          <m:t>𝒋</m:t>
                        </m:r>
                      </m:e>
                      <m:sub>
                        <m:r>
                          <a:rPr lang="es-ES" b="1" i="1">
                            <a:latin typeface="Cambria Math" panose="02040503050406030204" pitchFamily="18" charset="0"/>
                          </a:rPr>
                          <m:t>𝟐</m:t>
                        </m:r>
                      </m:sub>
                    </m:sSub>
                    <m:r>
                      <a:rPr lang="es-ES" b="1" i="1" smtClean="0">
                        <a:latin typeface="Cambria Math" panose="02040503050406030204" pitchFamily="18" charset="0"/>
                        <a:ea typeface="Cambria Math" panose="02040503050406030204" pitchFamily="18" charset="0"/>
                      </a:rPr>
                      <m:t>≤</m:t>
                    </m:r>
                    <m:sSub>
                      <m:sSubPr>
                        <m:ctrlPr>
                          <a:rPr lang="es-ES" b="1" i="1">
                            <a:latin typeface="Cambria Math" panose="02040503050406030204" pitchFamily="18" charset="0"/>
                          </a:rPr>
                        </m:ctrlPr>
                      </m:sSubPr>
                      <m:e>
                        <m:r>
                          <a:rPr lang="es-ES" b="1" i="1">
                            <a:latin typeface="Cambria Math" panose="02040503050406030204" pitchFamily="18" charset="0"/>
                          </a:rPr>
                          <m:t>𝒎</m:t>
                        </m:r>
                      </m:e>
                      <m:sub>
                        <m:r>
                          <a:rPr lang="es-ES" b="1" i="1" smtClean="0">
                            <a:latin typeface="Cambria Math" panose="02040503050406030204" pitchFamily="18" charset="0"/>
                          </a:rPr>
                          <m:t>𝟐</m:t>
                        </m:r>
                      </m:sub>
                    </m:sSub>
                    <m:r>
                      <a:rPr lang="es-ES" b="1" i="1" smtClean="0">
                        <a:latin typeface="Cambria Math" panose="02040503050406030204" pitchFamily="18" charset="0"/>
                        <a:ea typeface="Cambria Math" panose="02040503050406030204" pitchFamily="18" charset="0"/>
                      </a:rPr>
                      <m:t>≤</m:t>
                    </m:r>
                    <m:sSub>
                      <m:sSubPr>
                        <m:ctrlPr>
                          <a:rPr lang="es-AR" b="1" i="1">
                            <a:latin typeface="Cambria Math" panose="02040503050406030204" pitchFamily="18" charset="0"/>
                          </a:rPr>
                        </m:ctrlPr>
                      </m:sSubPr>
                      <m:e>
                        <m:r>
                          <a:rPr lang="es-ES" b="1" i="1">
                            <a:latin typeface="Cambria Math" panose="02040503050406030204" pitchFamily="18" charset="0"/>
                          </a:rPr>
                          <m:t>𝒋</m:t>
                        </m:r>
                      </m:e>
                      <m:sub>
                        <m:r>
                          <a:rPr lang="es-ES" b="1" i="1" smtClean="0">
                            <a:latin typeface="Cambria Math" panose="02040503050406030204" pitchFamily="18" charset="0"/>
                          </a:rPr>
                          <m:t>𝟐</m:t>
                        </m:r>
                      </m:sub>
                    </m:sSub>
                  </m:oMath>
                </a14:m>
                <a:endParaRPr lang="es-ES" b="1" dirty="0">
                  <a:latin typeface="Arial" panose="020B0604020202020204" pitchFamily="34" charset="0"/>
                  <a:cs typeface="Arial" panose="020B0604020202020204" pitchFamily="34" charset="0"/>
                </a:endParaRPr>
              </a:p>
              <a:p>
                <a:pPr marL="0" indent="0" algn="ctr">
                  <a:lnSpc>
                    <a:spcPct val="120000"/>
                  </a:lnSpc>
                  <a:buNone/>
                </a:pPr>
                <a:endParaRPr lang="es-ES" b="1"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Donde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𝑗</m:t>
                        </m:r>
                      </m:e>
                      <m:sub>
                        <m:r>
                          <a:rPr lang="es-ES" b="0" i="1" smtClean="0">
                            <a:latin typeface="Cambria Math" panose="02040503050406030204" pitchFamily="18" charset="0"/>
                            <a:cs typeface="Arial" panose="020B0604020202020204" pitchFamily="34" charset="0"/>
                          </a:rPr>
                          <m:t>1</m:t>
                        </m:r>
                      </m:sub>
                    </m:sSub>
                    <m:r>
                      <a:rPr lang="es-ES" b="0" i="1" smtClean="0">
                        <a:latin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 y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𝑗</m:t>
                        </m:r>
                      </m:e>
                      <m:sub>
                        <m:r>
                          <a:rPr lang="es-ES" i="1">
                            <a:latin typeface="Cambria Math" panose="02040503050406030204" pitchFamily="18" charset="0"/>
                            <a:cs typeface="Arial" panose="020B0604020202020204" pitchFamily="34" charset="0"/>
                          </a:rPr>
                          <m:t>2</m:t>
                        </m:r>
                      </m:sub>
                    </m:sSub>
                  </m:oMath>
                </a14:m>
                <a:r>
                  <a:rPr lang="es-ES" dirty="0">
                    <a:latin typeface="Arial" panose="020B0604020202020204" pitchFamily="34" charset="0"/>
                    <a:cs typeface="Arial" panose="020B0604020202020204" pitchFamily="34" charset="0"/>
                  </a:rPr>
                  <a:t> son los números cuánticos correspondientes pudiendo ser enteros o semi enteros </a:t>
                </a:r>
              </a:p>
              <a:p>
                <a:pPr marL="0" indent="0" algn="ctr">
                  <a:lnSpc>
                    <a:spcPct val="120000"/>
                  </a:lnSpc>
                  <a:buNone/>
                </a:pP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𝑗</m:t>
                        </m:r>
                      </m:e>
                      <m:sub>
                        <m:r>
                          <a:rPr lang="es-ES" b="0" i="1" smtClean="0">
                            <a:latin typeface="Cambria Math" panose="02040503050406030204" pitchFamily="18" charset="0"/>
                            <a:cs typeface="Arial" panose="020B0604020202020204" pitchFamily="34" charset="0"/>
                          </a:rPr>
                          <m:t>1</m:t>
                        </m:r>
                      </m:sub>
                    </m:sSub>
                  </m:oMath>
                </a14:m>
                <a:r>
                  <a:rPr lang="es-ES" dirty="0">
                    <a:latin typeface="Arial" panose="020B0604020202020204" pitchFamily="34" charset="0"/>
                    <a:cs typeface="Arial" panose="020B0604020202020204" pitchFamily="34" charset="0"/>
                  </a:rPr>
                  <a:t> y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𝑗</m:t>
                        </m:r>
                      </m:e>
                      <m:sub>
                        <m:r>
                          <a:rPr lang="es-ES" i="1">
                            <a:latin typeface="Cambria Math" panose="02040503050406030204" pitchFamily="18" charset="0"/>
                            <a:cs typeface="Arial" panose="020B0604020202020204" pitchFamily="34" charset="0"/>
                          </a:rPr>
                          <m:t>2</m:t>
                        </m:r>
                      </m:sub>
                    </m:sSub>
                  </m:oMath>
                </a14:m>
                <a:r>
                  <a:rPr lang="es-ES" dirty="0">
                    <a:latin typeface="Arial" panose="020B0604020202020204" pitchFamily="34" charset="0"/>
                    <a:cs typeface="Arial" panose="020B0604020202020204" pitchFamily="34" charset="0"/>
                  </a:rPr>
                  <a:t/>
                </a:r>
                <a14:m>
                  <m:oMath xmlns:m="http://schemas.openxmlformats.org/officeDocument/2006/math">
                    <m:r>
                      <a:rPr lang="es-ES" i="1" dirty="0" smtClean="0">
                        <a:latin typeface="Cambria Math" panose="02040503050406030204" pitchFamily="18" charset="0"/>
                        <a:ea typeface="Cambria Math" panose="02040503050406030204" pitchFamily="18" charset="0"/>
                        <a:cs typeface="Arial" panose="020B0604020202020204" pitchFamily="34" charset="0"/>
                      </a:rPr>
                      <m:t>∈</m:t>
                    </m:r>
                    <m:r>
                      <a:rPr lang="es-ES" b="0" i="1" dirty="0" smtClean="0">
                        <a:latin typeface="Cambria Math" panose="02040503050406030204" pitchFamily="18" charset="0"/>
                        <a:ea typeface="Cambria Math" panose="02040503050406030204" pitchFamily="18" charset="0"/>
                        <a:cs typeface="Arial" panose="020B0604020202020204" pitchFamily="34" charset="0"/>
                      </a:rPr>
                      <m:t> </m:t>
                    </m:r>
                    <m:d>
                      <m:dPr>
                        <m:begChr m:val="{"/>
                        <m:endChr m:val="}"/>
                        <m:ctrlPr>
                          <a:rPr lang="es-ES" b="0" i="1" dirty="0" smtClean="0">
                            <a:latin typeface="Cambria Math" panose="02040503050406030204" pitchFamily="18" charset="0"/>
                            <a:ea typeface="Cambria Math" panose="02040503050406030204" pitchFamily="18" charset="0"/>
                            <a:cs typeface="Arial" panose="020B0604020202020204" pitchFamily="34" charset="0"/>
                          </a:rPr>
                        </m:ctrlPr>
                      </m:dPr>
                      <m:e>
                        <m:r>
                          <a:rPr lang="es-ES" b="0" i="1" dirty="0" smtClean="0">
                            <a:latin typeface="Cambria Math" panose="02040503050406030204" pitchFamily="18" charset="0"/>
                            <a:ea typeface="Cambria Math" panose="02040503050406030204" pitchFamily="18" charset="0"/>
                            <a:cs typeface="Arial" panose="020B0604020202020204" pitchFamily="34" charset="0"/>
                          </a:rPr>
                          <m:t>0,  </m:t>
                        </m:r>
                        <m:f>
                          <m:fPr>
                            <m:ctrlPr>
                              <a:rPr lang="es-ES"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s-ES" b="0" i="1" dirty="0" smtClean="0">
                                <a:latin typeface="Cambria Math" panose="02040503050406030204" pitchFamily="18" charset="0"/>
                                <a:ea typeface="Cambria Math" panose="02040503050406030204" pitchFamily="18" charset="0"/>
                                <a:cs typeface="Arial" panose="020B0604020202020204" pitchFamily="34" charset="0"/>
                              </a:rPr>
                              <m:t>1</m:t>
                            </m:r>
                          </m:num>
                          <m:den>
                            <m:r>
                              <a:rPr lang="es-ES" b="0" i="1" dirty="0" smtClean="0">
                                <a:latin typeface="Cambria Math" panose="02040503050406030204" pitchFamily="18" charset="0"/>
                                <a:ea typeface="Cambria Math" panose="02040503050406030204" pitchFamily="18" charset="0"/>
                                <a:cs typeface="Arial" panose="020B0604020202020204" pitchFamily="34" charset="0"/>
                              </a:rPr>
                              <m:t>2</m:t>
                            </m:r>
                          </m:den>
                        </m:f>
                        <m:r>
                          <a:rPr lang="es-ES" b="0" i="1" dirty="0" smtClean="0">
                            <a:latin typeface="Cambria Math" panose="02040503050406030204" pitchFamily="18" charset="0"/>
                            <a:ea typeface="Cambria Math" panose="02040503050406030204" pitchFamily="18" charset="0"/>
                            <a:cs typeface="Arial" panose="020B0604020202020204" pitchFamily="34" charset="0"/>
                          </a:rPr>
                          <m:t>,  1,  </m:t>
                        </m:r>
                        <m:f>
                          <m:fPr>
                            <m:ctrlPr>
                              <a:rPr lang="es-ES" b="0" i="1" dirty="0" smtClean="0">
                                <a:latin typeface="Cambria Math" panose="02040503050406030204" pitchFamily="18" charset="0"/>
                                <a:ea typeface="Cambria Math" panose="02040503050406030204" pitchFamily="18" charset="0"/>
                                <a:cs typeface="Arial" panose="020B0604020202020204" pitchFamily="34" charset="0"/>
                              </a:rPr>
                            </m:ctrlPr>
                          </m:fPr>
                          <m:num>
                            <m:r>
                              <a:rPr lang="es-ES" b="0" i="1" dirty="0" smtClean="0">
                                <a:latin typeface="Cambria Math" panose="02040503050406030204" pitchFamily="18" charset="0"/>
                                <a:ea typeface="Cambria Math" panose="02040503050406030204" pitchFamily="18" charset="0"/>
                                <a:cs typeface="Arial" panose="020B0604020202020204" pitchFamily="34" charset="0"/>
                              </a:rPr>
                              <m:t>3</m:t>
                            </m:r>
                          </m:num>
                          <m:den>
                            <m:r>
                              <a:rPr lang="es-ES" b="0" i="1" dirty="0" smtClean="0">
                                <a:latin typeface="Cambria Math" panose="02040503050406030204" pitchFamily="18" charset="0"/>
                                <a:ea typeface="Cambria Math" panose="02040503050406030204" pitchFamily="18" charset="0"/>
                                <a:cs typeface="Arial" panose="020B0604020202020204" pitchFamily="34" charset="0"/>
                              </a:rPr>
                              <m:t>2</m:t>
                            </m:r>
                          </m:den>
                        </m:f>
                        <m:r>
                          <a:rPr lang="es-ES" b="0" i="1" dirty="0" smtClean="0">
                            <a:latin typeface="Cambria Math" panose="02040503050406030204" pitchFamily="18" charset="0"/>
                            <a:ea typeface="Cambria Math" panose="02040503050406030204" pitchFamily="18" charset="0"/>
                            <a:cs typeface="Arial" panose="020B0604020202020204" pitchFamily="34" charset="0"/>
                          </a:rPr>
                          <m:t>,  2, …..</m:t>
                        </m:r>
                      </m:e>
                    </m:d>
                  </m:oMath>
                </a14:m>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También  </a:t>
                </a:r>
                <a14:m>
                  <m:oMath xmlns:m="http://schemas.openxmlformats.org/officeDocument/2006/math">
                    <m:acc>
                      <m:accPr>
                        <m:chr m:val="⃗"/>
                        <m:ctrlPr>
                          <a:rPr lang="es-ES" i="1" smtClean="0">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𝐽</m:t>
                        </m:r>
                        <m:r>
                          <a:rPr lang="es-ES" b="0" i="1" smtClean="0">
                            <a:latin typeface="Cambria Math" panose="02040503050406030204" pitchFamily="18" charset="0"/>
                            <a:cs typeface="Arial" panose="020B0604020202020204" pitchFamily="34" charset="0"/>
                          </a:rPr>
                          <m:t> </m:t>
                        </m:r>
                      </m:e>
                    </m:acc>
                    <m:r>
                      <a:rPr lang="es-ES" b="0" i="1" smtClean="0">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𝐽</m:t>
                            </m:r>
                          </m:e>
                        </m:acc>
                      </m:e>
                      <m:sub>
                        <m:r>
                          <a:rPr lang="es-ES" i="1">
                            <a:latin typeface="Cambria Math" panose="02040503050406030204" pitchFamily="18" charset="0"/>
                            <a:cs typeface="Arial" panose="020B0604020202020204" pitchFamily="34" charset="0"/>
                          </a:rPr>
                          <m:t>1</m:t>
                        </m:r>
                      </m:sub>
                    </m:sSub>
                    <m:r>
                      <a:rPr lang="es-ES" b="0" i="0" smtClean="0">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𝐽</m:t>
                            </m:r>
                          </m:e>
                        </m:acc>
                      </m:e>
                      <m:sub>
                        <m:r>
                          <a:rPr lang="es-ES" b="0" i="1" smtClean="0">
                            <a:latin typeface="Cambria Math" panose="02040503050406030204" pitchFamily="18" charset="0"/>
                            <a:cs typeface="Arial" panose="020B0604020202020204" pitchFamily="34" charset="0"/>
                          </a:rPr>
                          <m:t>2</m:t>
                        </m:r>
                      </m:sub>
                    </m:sSub>
                  </m:oMath>
                </a14:m>
                <a:r>
                  <a:rPr lang="es-ES" dirty="0">
                    <a:latin typeface="Arial" panose="020B0604020202020204" pitchFamily="34" charset="0"/>
                    <a:cs typeface="Arial" panose="020B0604020202020204" pitchFamily="34" charset="0"/>
                  </a:rPr>
                  <a:t> deberá  cumplir con las condiciones que impone la mecánica cuántica a los momento angulares, es decir</a:t>
                </a:r>
              </a:p>
              <a:p>
                <a:pPr marL="0" indent="0" algn="ctr">
                  <a:lnSpc>
                    <a:spcPct val="120000"/>
                  </a:lnSpc>
                  <a:buNone/>
                </a:pPr>
                <a14:m>
                  <m:oMath xmlns:m="http://schemas.openxmlformats.org/officeDocument/2006/math">
                    <m:d>
                      <m:dPr>
                        <m:begChr m:val="|"/>
                        <m:endChr m:val="|"/>
                        <m:ctrlPr>
                          <a:rPr lang="es-ES" b="1" i="1">
                            <a:latin typeface="Cambria Math" panose="02040503050406030204" pitchFamily="18" charset="0"/>
                            <a:cs typeface="Arial" panose="020B0604020202020204" pitchFamily="34" charset="0"/>
                          </a:rPr>
                        </m:ctrlPr>
                      </m:dPr>
                      <m:e>
                        <m:acc>
                          <m:accPr>
                            <m:chr m:val="⃗"/>
                            <m:ctrlPr>
                              <a:rPr lang="es-ES" b="1" i="1">
                                <a:latin typeface="Cambria Math" panose="02040503050406030204" pitchFamily="18" charset="0"/>
                                <a:cs typeface="Arial" panose="020B0604020202020204" pitchFamily="34" charset="0"/>
                              </a:rPr>
                            </m:ctrlPr>
                          </m:accPr>
                          <m:e>
                            <m:r>
                              <a:rPr lang="es-ES" b="1" i="1">
                                <a:latin typeface="Cambria Math" panose="02040503050406030204" pitchFamily="18" charset="0"/>
                                <a:cs typeface="Arial" panose="020B0604020202020204" pitchFamily="34" charset="0"/>
                              </a:rPr>
                              <m:t>𝑱</m:t>
                            </m:r>
                            <m:r>
                              <a:rPr lang="es-ES" b="1" i="1">
                                <a:latin typeface="Cambria Math" panose="02040503050406030204" pitchFamily="18" charset="0"/>
                                <a:cs typeface="Arial" panose="020B0604020202020204" pitchFamily="34" charset="0"/>
                              </a:rPr>
                              <m:t> </m:t>
                            </m:r>
                          </m:e>
                        </m:acc>
                      </m:e>
                    </m:d>
                    <m:r>
                      <a:rPr lang="es-ES" b="1" i="1">
                        <a:latin typeface="Cambria Math" panose="02040503050406030204" pitchFamily="18" charset="0"/>
                        <a:cs typeface="Arial" panose="020B0604020202020204" pitchFamily="34" charset="0"/>
                      </a:rPr>
                      <m:t>=</m:t>
                    </m:r>
                    <m:rad>
                      <m:radPr>
                        <m:degHide m:val="on"/>
                        <m:ctrlPr>
                          <a:rPr lang="es-ES" b="1" i="1">
                            <a:latin typeface="Cambria Math" panose="02040503050406030204" pitchFamily="18" charset="0"/>
                            <a:cs typeface="Arial" panose="020B0604020202020204" pitchFamily="34" charset="0"/>
                          </a:rPr>
                        </m:ctrlPr>
                      </m:radPr>
                      <m:deg/>
                      <m:e>
                        <m:r>
                          <a:rPr lang="es-ES" b="1" i="1" smtClean="0">
                            <a:latin typeface="Cambria Math" panose="02040503050406030204" pitchFamily="18" charset="0"/>
                            <a:cs typeface="Arial" panose="020B0604020202020204" pitchFamily="34" charset="0"/>
                          </a:rPr>
                          <m:t>𝒋</m:t>
                        </m:r>
                        <m:d>
                          <m:dPr>
                            <m:ctrlPr>
                              <a:rPr lang="es-ES" b="1" i="1">
                                <a:latin typeface="Cambria Math" panose="02040503050406030204" pitchFamily="18" charset="0"/>
                                <a:cs typeface="Arial" panose="020B0604020202020204" pitchFamily="34" charset="0"/>
                              </a:rPr>
                            </m:ctrlPr>
                          </m:dPr>
                          <m:e>
                            <m:r>
                              <a:rPr lang="es-ES" b="1" i="1" smtClean="0">
                                <a:latin typeface="Cambria Math" panose="02040503050406030204" pitchFamily="18" charset="0"/>
                                <a:cs typeface="Arial" panose="020B0604020202020204" pitchFamily="34" charset="0"/>
                              </a:rPr>
                              <m:t>𝒋</m:t>
                            </m:r>
                            <m:r>
                              <a:rPr lang="es-ES" b="1" i="1">
                                <a:latin typeface="Cambria Math" panose="02040503050406030204" pitchFamily="18" charset="0"/>
                                <a:cs typeface="Arial" panose="020B0604020202020204" pitchFamily="34" charset="0"/>
                              </a:rPr>
                              <m:t>+</m:t>
                            </m:r>
                            <m:r>
                              <a:rPr lang="es-ES" b="1" i="1">
                                <a:latin typeface="Cambria Math" panose="02040503050406030204" pitchFamily="18" charset="0"/>
                                <a:cs typeface="Arial" panose="020B0604020202020204" pitchFamily="34" charset="0"/>
                              </a:rPr>
                              <m:t>𝟏</m:t>
                            </m:r>
                          </m:e>
                        </m:d>
                      </m:e>
                    </m:rad>
                    <m:r>
                      <a:rPr lang="es-AR" b="1" i="1">
                        <a:latin typeface="Cambria Math"/>
                        <a:ea typeface="Cambria Math"/>
                      </a:rPr>
                      <m:t>ℏ</m:t>
                    </m:r>
                  </m:oMath>
                </a14:m>
                <a:r>
                  <a:rPr lang="es-ES" b="1" dirty="0">
                    <a:latin typeface="Arial" panose="020B0604020202020204" pitchFamily="34" charset="0"/>
                    <a:cs typeface="Arial" panose="020B0604020202020204" pitchFamily="34" charset="0"/>
                  </a:rPr>
                  <a:t>    con  </a:t>
                </a:r>
                <a14:m>
                  <m:oMath xmlns:m="http://schemas.openxmlformats.org/officeDocument/2006/math">
                    <m:sSub>
                      <m:sSubPr>
                        <m:ctrlPr>
                          <a:rPr lang="es-ES" b="1" i="1" smtClean="0">
                            <a:latin typeface="Cambria Math" panose="02040503050406030204" pitchFamily="18" charset="0"/>
                            <a:cs typeface="Arial" panose="020B0604020202020204" pitchFamily="34" charset="0"/>
                          </a:rPr>
                        </m:ctrlPr>
                      </m:sSubPr>
                      <m:e>
                        <m:r>
                          <a:rPr lang="es-ES" b="1" i="1" smtClean="0">
                            <a:latin typeface="Cambria Math" panose="02040503050406030204" pitchFamily="18" charset="0"/>
                            <a:cs typeface="Arial" panose="020B0604020202020204" pitchFamily="34" charset="0"/>
                          </a:rPr>
                          <m:t>𝒋</m:t>
                        </m:r>
                      </m:e>
                      <m:sub>
                        <m:r>
                          <a:rPr lang="es-ES" b="1" i="1" smtClean="0">
                            <a:latin typeface="Cambria Math" panose="02040503050406030204" pitchFamily="18" charset="0"/>
                            <a:cs typeface="Arial" panose="020B0604020202020204" pitchFamily="34" charset="0"/>
                          </a:rPr>
                          <m:t>𝒛</m:t>
                        </m:r>
                      </m:sub>
                    </m:sSub>
                    <m:r>
                      <a:rPr lang="es-ES" b="1" i="1">
                        <a:latin typeface="Cambria Math" panose="02040503050406030204" pitchFamily="18" charset="0"/>
                        <a:cs typeface="Arial" panose="020B0604020202020204" pitchFamily="34" charset="0"/>
                      </a:rPr>
                      <m:t>=</m:t>
                    </m:r>
                    <m:r>
                      <a:rPr lang="es-ES" b="1" i="1" smtClean="0">
                        <a:latin typeface="Cambria Math" panose="02040503050406030204" pitchFamily="18" charset="0"/>
                        <a:cs typeface="Arial" panose="020B0604020202020204" pitchFamily="34" charset="0"/>
                      </a:rPr>
                      <m:t>𝒎</m:t>
                    </m:r>
                    <m:r>
                      <a:rPr lang="es-AR" b="1" i="1">
                        <a:latin typeface="Cambria Math"/>
                        <a:ea typeface="Cambria Math"/>
                      </a:rPr>
                      <m:t>ℏ</m:t>
                    </m:r>
                  </m:oMath>
                </a14:m>
                <a:r>
                  <a:rPr lang="es-ES" b="1" dirty="0">
                    <a:latin typeface="Arial" panose="020B0604020202020204" pitchFamily="34" charset="0"/>
                    <a:cs typeface="Arial" panose="020B0604020202020204" pitchFamily="34" charset="0"/>
                  </a:rPr>
                  <a:t>  y   </a:t>
                </a:r>
                <a14:m>
                  <m:oMath xmlns:m="http://schemas.openxmlformats.org/officeDocument/2006/math">
                    <m:r>
                      <a:rPr lang="es-ES" b="1">
                        <a:latin typeface="Cambria Math" panose="02040503050406030204" pitchFamily="18" charset="0"/>
                      </a:rPr>
                      <m:t>−</m:t>
                    </m:r>
                    <m:r>
                      <a:rPr lang="es-ES" b="1" i="1" smtClean="0">
                        <a:latin typeface="Cambria Math" panose="02040503050406030204" pitchFamily="18" charset="0"/>
                      </a:rPr>
                      <m:t>𝒋</m:t>
                    </m:r>
                    <m:r>
                      <a:rPr lang="es-ES" b="1" i="1">
                        <a:latin typeface="Cambria Math" panose="02040503050406030204" pitchFamily="18" charset="0"/>
                        <a:ea typeface="Cambria Math" panose="02040503050406030204" pitchFamily="18" charset="0"/>
                      </a:rPr>
                      <m:t>≤</m:t>
                    </m:r>
                    <m:r>
                      <a:rPr lang="es-ES" b="1" i="1" smtClean="0">
                        <a:latin typeface="Cambria Math" panose="02040503050406030204" pitchFamily="18" charset="0"/>
                        <a:ea typeface="Cambria Math" panose="02040503050406030204" pitchFamily="18" charset="0"/>
                      </a:rPr>
                      <m:t>𝒎</m:t>
                    </m:r>
                    <m:r>
                      <a:rPr lang="es-ES" b="1" i="1">
                        <a:latin typeface="Cambria Math" panose="02040503050406030204" pitchFamily="18" charset="0"/>
                        <a:ea typeface="Cambria Math" panose="02040503050406030204" pitchFamily="18" charset="0"/>
                      </a:rPr>
                      <m:t>≤</m:t>
                    </m:r>
                    <m:r>
                      <a:rPr lang="es-ES" b="1" i="1" smtClean="0">
                        <a:latin typeface="Cambria Math" panose="02040503050406030204" pitchFamily="18" charset="0"/>
                        <a:ea typeface="Cambria Math" panose="02040503050406030204" pitchFamily="18" charset="0"/>
                      </a:rPr>
                      <m:t>𝒋</m:t>
                    </m:r>
                  </m:oMath>
                </a14:m>
                <a:endParaRPr lang="es-ES" b="1"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El número cuántico del momento angular total puede variar en pasos de a uno entre</a:t>
                </a:r>
              </a:p>
              <a:p>
                <a:pPr marL="0" indent="0" algn="just">
                  <a:lnSpc>
                    <a:spcPct val="120000"/>
                  </a:lnSpc>
                  <a:buNone/>
                </a:pPr>
                <a:endParaRPr lang="es-ES" dirty="0">
                  <a:latin typeface="Arial" panose="020B0604020202020204" pitchFamily="34" charset="0"/>
                  <a:cs typeface="Arial" panose="020B0604020202020204" pitchFamily="34" charset="0"/>
                </a:endParaRPr>
              </a:p>
              <a:p>
                <a:pPr marL="0" indent="0" algn="just">
                  <a:lnSpc>
                    <a:spcPct val="120000"/>
                  </a:lnSpc>
                  <a:buNone/>
                </a:pPr>
                <a14:m>
                  <m:oMathPara xmlns:m="http://schemas.openxmlformats.org/officeDocument/2006/math">
                    <m:oMathParaPr>
                      <m:jc m:val="centerGroup"/>
                    </m:oMathParaPr>
                    <m:oMath xmlns:m="http://schemas.openxmlformats.org/officeDocument/2006/math">
                      <m:d>
                        <m:dPr>
                          <m:begChr m:val="|"/>
                          <m:endChr m:val="|"/>
                          <m:ctrlPr>
                            <a:rPr lang="es-ES" b="1" i="1">
                              <a:latin typeface="Cambria Math" panose="02040503050406030204" pitchFamily="18" charset="0"/>
                              <a:cs typeface="Arial" panose="020B0604020202020204" pitchFamily="34" charset="0"/>
                            </a:rPr>
                          </m:ctrlPr>
                        </m:dPr>
                        <m:e>
                          <m:sSub>
                            <m:sSubPr>
                              <m:ctrlPr>
                                <a:rPr lang="es-ES" b="1" i="1">
                                  <a:latin typeface="Cambria Math" panose="02040503050406030204" pitchFamily="18" charset="0"/>
                                  <a:cs typeface="Arial" panose="020B0604020202020204" pitchFamily="34" charset="0"/>
                                </a:rPr>
                              </m:ctrlPr>
                            </m:sSubPr>
                            <m:e>
                              <m:r>
                                <a:rPr lang="es-ES" b="1" i="1" smtClean="0">
                                  <a:latin typeface="Cambria Math" panose="02040503050406030204" pitchFamily="18" charset="0"/>
                                  <a:cs typeface="Arial" panose="020B0604020202020204" pitchFamily="34" charset="0"/>
                                </a:rPr>
                                <m:t>𝒋</m:t>
                              </m:r>
                            </m:e>
                            <m:sub>
                              <m:r>
                                <a:rPr lang="es-ES" b="1" i="1">
                                  <a:latin typeface="Cambria Math" panose="02040503050406030204" pitchFamily="18" charset="0"/>
                                  <a:cs typeface="Arial" panose="020B0604020202020204" pitchFamily="34" charset="0"/>
                                </a:rPr>
                                <m:t>𝟏</m:t>
                              </m:r>
                            </m:sub>
                          </m:sSub>
                          <m:r>
                            <a:rPr lang="es-ES" b="1" i="1" smtClean="0">
                              <a:latin typeface="Cambria Math" panose="02040503050406030204" pitchFamily="18" charset="0"/>
                              <a:cs typeface="Arial" panose="020B0604020202020204" pitchFamily="34" charset="0"/>
                            </a:rPr>
                            <m:t>−</m:t>
                          </m:r>
                          <m:sSub>
                            <m:sSubPr>
                              <m:ctrlPr>
                                <a:rPr lang="es-AR" b="1" i="1">
                                  <a:latin typeface="Cambria Math" panose="02040503050406030204" pitchFamily="18" charset="0"/>
                                </a:rPr>
                              </m:ctrlPr>
                            </m:sSubPr>
                            <m:e>
                              <m:r>
                                <a:rPr lang="es-ES" b="1" i="1">
                                  <a:latin typeface="Cambria Math" panose="02040503050406030204" pitchFamily="18" charset="0"/>
                                </a:rPr>
                                <m:t>𝒋</m:t>
                              </m:r>
                            </m:e>
                            <m:sub>
                              <m:r>
                                <a:rPr lang="es-ES" b="1" i="1">
                                  <a:latin typeface="Cambria Math" panose="02040503050406030204" pitchFamily="18" charset="0"/>
                                </a:rPr>
                                <m:t>𝟐</m:t>
                              </m:r>
                            </m:sub>
                          </m:sSub>
                        </m:e>
                      </m:d>
                      <m:r>
                        <a:rPr lang="es-ES" b="1" i="1" smtClean="0">
                          <a:latin typeface="Cambria Math" panose="02040503050406030204" pitchFamily="18" charset="0"/>
                          <a:ea typeface="Cambria Math" panose="02040503050406030204" pitchFamily="18" charset="0"/>
                          <a:cs typeface="Arial" panose="020B0604020202020204" pitchFamily="34" charset="0"/>
                        </a:rPr>
                        <m:t>≤</m:t>
                      </m:r>
                      <m:r>
                        <a:rPr lang="es-ES" b="1" i="1" smtClean="0">
                          <a:latin typeface="Cambria Math" panose="02040503050406030204" pitchFamily="18" charset="0"/>
                          <a:ea typeface="Cambria Math" panose="02040503050406030204" pitchFamily="18" charset="0"/>
                          <a:cs typeface="Arial" panose="020B0604020202020204" pitchFamily="34" charset="0"/>
                        </a:rPr>
                        <m:t>𝒋</m:t>
                      </m:r>
                      <m:r>
                        <a:rPr lang="es-ES" b="1" i="1" smtClean="0">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s-ES" b="1" i="1">
                              <a:latin typeface="Cambria Math" panose="02040503050406030204" pitchFamily="18" charset="0"/>
                              <a:cs typeface="Arial" panose="020B0604020202020204" pitchFamily="34" charset="0"/>
                            </a:rPr>
                          </m:ctrlPr>
                        </m:dPr>
                        <m:e>
                          <m:sSub>
                            <m:sSubPr>
                              <m:ctrlPr>
                                <a:rPr lang="es-ES" b="1" i="1">
                                  <a:latin typeface="Cambria Math" panose="02040503050406030204" pitchFamily="18" charset="0"/>
                                  <a:cs typeface="Arial" panose="020B0604020202020204" pitchFamily="34" charset="0"/>
                                </a:rPr>
                              </m:ctrlPr>
                            </m:sSubPr>
                            <m:e>
                              <m:r>
                                <a:rPr lang="es-ES" b="1" i="1">
                                  <a:latin typeface="Cambria Math" panose="02040503050406030204" pitchFamily="18" charset="0"/>
                                  <a:cs typeface="Arial" panose="020B0604020202020204" pitchFamily="34" charset="0"/>
                                </a:rPr>
                                <m:t>𝒋</m:t>
                              </m:r>
                            </m:e>
                            <m:sub>
                              <m:r>
                                <a:rPr lang="es-ES" b="1" i="1">
                                  <a:latin typeface="Cambria Math" panose="02040503050406030204" pitchFamily="18" charset="0"/>
                                  <a:cs typeface="Arial" panose="020B0604020202020204" pitchFamily="34" charset="0"/>
                                </a:rPr>
                                <m:t>𝟏</m:t>
                              </m:r>
                            </m:sub>
                          </m:sSub>
                          <m:r>
                            <a:rPr lang="es-ES" b="1" i="1" smtClean="0">
                              <a:latin typeface="Cambria Math" panose="02040503050406030204" pitchFamily="18" charset="0"/>
                              <a:cs typeface="Arial" panose="020B0604020202020204" pitchFamily="34" charset="0"/>
                            </a:rPr>
                            <m:t>+</m:t>
                          </m:r>
                          <m:sSub>
                            <m:sSubPr>
                              <m:ctrlPr>
                                <a:rPr lang="es-AR" b="1" i="1">
                                  <a:latin typeface="Cambria Math" panose="02040503050406030204" pitchFamily="18" charset="0"/>
                                </a:rPr>
                              </m:ctrlPr>
                            </m:sSubPr>
                            <m:e>
                              <m:r>
                                <a:rPr lang="es-ES" b="1" i="1">
                                  <a:latin typeface="Cambria Math" panose="02040503050406030204" pitchFamily="18" charset="0"/>
                                </a:rPr>
                                <m:t>𝒋</m:t>
                              </m:r>
                            </m:e>
                            <m:sub>
                              <m:r>
                                <a:rPr lang="es-ES" b="1" i="1">
                                  <a:latin typeface="Cambria Math" panose="02040503050406030204" pitchFamily="18" charset="0"/>
                                </a:rPr>
                                <m:t>𝟐</m:t>
                              </m:r>
                            </m:sub>
                          </m:sSub>
                        </m:e>
                      </m:d>
                    </m:oMath>
                  </m:oMathPara>
                </a14:m>
                <a:endParaRPr lang="es-ES" dirty="0">
                  <a:latin typeface="Arial" panose="020B0604020202020204" pitchFamily="34" charset="0"/>
                  <a:cs typeface="Arial" panose="020B0604020202020204" pitchFamily="34" charset="0"/>
                </a:endParaRPr>
              </a:p>
              <a:p>
                <a:pPr marL="0" indent="0" algn="ctr">
                  <a:lnSpc>
                    <a:spcPct val="120000"/>
                  </a:lnSpc>
                  <a:buNone/>
                </a:pPr>
                <a:endParaRPr lang="es-ES" dirty="0">
                  <a:latin typeface="Arial" panose="020B0604020202020204" pitchFamily="34" charset="0"/>
                  <a:cs typeface="Arial" panose="020B0604020202020204" pitchFamily="34" charset="0"/>
                </a:endParaRPr>
              </a:p>
              <a:p>
                <a:endParaRPr lang="es-ES" dirty="0"/>
              </a:p>
            </p:txBody>
          </p:sp>
        </mc:Choice>
        <mc:Fallback>
          <p:sp>
            <p:nvSpPr>
              <p:cNvPr id="3" name="Marcador de contenido 2">
                <a:extLst>
                  <a:ext uri="{FF2B5EF4-FFF2-40B4-BE49-F238E27FC236}">
                    <a16:creationId xmlns:a14="http://schemas.microsoft.com/office/drawing/2010/main" xmlns="" xmlns:a16="http://schemas.microsoft.com/office/drawing/2014/main" id="{0DBB8F78-B012-49BD-9C1C-E56B9E5F8373}"/>
                  </a:ext>
                </a:extLst>
              </p:cNvPr>
              <p:cNvSpPr>
                <a:spLocks noGrp="1" noRot="1" noChangeAspect="1" noMove="1" noResize="1" noEditPoints="1" noAdjustHandles="1" noChangeArrowheads="1" noChangeShapeType="1" noTextEdit="1"/>
              </p:cNvSpPr>
              <p:nvPr>
                <p:ph idx="1"/>
              </p:nvPr>
            </p:nvSpPr>
            <p:spPr>
              <a:xfrm>
                <a:off x="838200" y="681036"/>
                <a:ext cx="10515600" cy="6176963"/>
              </a:xfrm>
              <a:blipFill>
                <a:blip r:embed="rId2"/>
                <a:stretch>
                  <a:fillRect l="-232" t="-296" r="-174"/>
                </a:stretch>
              </a:blipFill>
            </p:spPr>
            <p:txBody>
              <a:bodyPr/>
              <a:lstStyle/>
              <a:p>
                <a:r>
                  <a:rPr lang="es-ES">
                    <a:noFill/>
                  </a:rPr>
                  <a:t> </a:t>
                </a:r>
              </a:p>
            </p:txBody>
          </p:sp>
        </mc:Fallback>
      </mc:AlternateContent>
    </p:spTree>
    <p:extLst>
      <p:ext uri="{BB962C8B-B14F-4D97-AF65-F5344CB8AC3E}">
        <p14:creationId xmlns="" xmlns:p14="http://schemas.microsoft.com/office/powerpoint/2010/main" val="564025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FAA4AF2-A2A0-460A-ABBC-0B5ED8449B6F}"/>
              </a:ext>
            </a:extLst>
          </p:cNvPr>
          <p:cNvSpPr>
            <a:spLocks noGrp="1"/>
          </p:cNvSpPr>
          <p:nvPr>
            <p:ph type="title"/>
          </p:nvPr>
        </p:nvSpPr>
        <p:spPr>
          <a:xfrm>
            <a:off x="281354" y="41250"/>
            <a:ext cx="7188591" cy="647749"/>
          </a:xfrm>
        </p:spPr>
        <p:txBody>
          <a:bodyPr>
            <a:normAutofit fontScale="90000"/>
          </a:bodyPr>
          <a:lstStyle/>
          <a:p>
            <a:pPr algn="ctr"/>
            <a:r>
              <a:rPr lang="es-ES" sz="3600" dirty="0">
                <a:latin typeface="Arial" panose="020B0604020202020204" pitchFamily="34" charset="0"/>
                <a:cs typeface="Arial" panose="020B0604020202020204" pitchFamily="34" charset="0"/>
              </a:rPr>
              <a:t>Momento angular total de un átomo</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0C2620EC-28E4-46AE-86E3-8482CFFDB29D}"/>
                  </a:ext>
                </a:extLst>
              </p:cNvPr>
              <p:cNvSpPr>
                <a:spLocks noGrp="1"/>
              </p:cNvSpPr>
              <p:nvPr>
                <p:ph idx="1"/>
              </p:nvPr>
            </p:nvSpPr>
            <p:spPr>
              <a:xfrm>
                <a:off x="225083" y="872196"/>
                <a:ext cx="7512148" cy="5944553"/>
              </a:xfrm>
            </p:spPr>
            <p:txBody>
              <a:bodyPr>
                <a:normAutofit fontScale="62500" lnSpcReduction="20000"/>
              </a:bodyPr>
              <a:lstStyle/>
              <a:p>
                <a:pPr algn="just">
                  <a:lnSpc>
                    <a:spcPct val="120000"/>
                  </a:lnSpc>
                </a:pPr>
                <a:r>
                  <a:rPr lang="es-ES" b="1" dirty="0">
                    <a:latin typeface="Arial" panose="020B0604020202020204" pitchFamily="34" charset="0"/>
                    <a:cs typeface="Arial" panose="020B0604020202020204" pitchFamily="34" charset="0"/>
                  </a:rPr>
                  <a:t>Ejemplo</a:t>
                </a:r>
                <a:r>
                  <a:rPr lang="es-ES" dirty="0">
                    <a:latin typeface="Arial" panose="020B0604020202020204" pitchFamily="34" charset="0"/>
                    <a:cs typeface="Arial" panose="020B0604020202020204" pitchFamily="34" charset="0"/>
                  </a:rPr>
                  <a:t> suponemos que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acc>
                          <m:accPr>
                            <m:chr m:val="⃗"/>
                            <m:ctrlPr>
                              <a:rPr lang="es-ES" i="1">
                                <a:latin typeface="Cambria Math" panose="02040503050406030204" pitchFamily="18" charset="0"/>
                                <a:cs typeface="Arial" panose="020B0604020202020204" pitchFamily="34" charset="0"/>
                              </a:rPr>
                            </m:ctrlPr>
                          </m:accPr>
                          <m:e>
                            <m:r>
                              <a:rPr lang="es-ES" b="0" i="1">
                                <a:latin typeface="Cambria Math" panose="02040503050406030204" pitchFamily="18" charset="0"/>
                                <a:cs typeface="Arial" panose="020B0604020202020204" pitchFamily="34" charset="0"/>
                              </a:rPr>
                              <m:t>𝐽</m:t>
                            </m:r>
                          </m:e>
                        </m:acc>
                      </m:e>
                      <m:sub>
                        <m:r>
                          <a:rPr lang="es-ES" b="0" i="1">
                            <a:latin typeface="Cambria Math" panose="02040503050406030204" pitchFamily="18" charset="0"/>
                            <a:cs typeface="Arial" panose="020B0604020202020204" pitchFamily="34" charset="0"/>
                          </a:rPr>
                          <m:t>1</m:t>
                        </m:r>
                      </m:sub>
                    </m:sSub>
                    <m:r>
                      <a:rPr lang="es-ES" b="0" i="1" smtClean="0">
                        <a:latin typeface="Cambria Math" panose="02040503050406030204" pitchFamily="18" charset="0"/>
                        <a:cs typeface="Arial" panose="020B0604020202020204" pitchFamily="34" charset="0"/>
                      </a:rPr>
                      <m:t>=</m:t>
                    </m:r>
                    <m:acc>
                      <m:accPr>
                        <m:chr m:val="⃗"/>
                        <m:ctrlPr>
                          <a:rPr lang="es-ES" i="1" smtClean="0">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𝐿</m:t>
                        </m:r>
                      </m:e>
                    </m:acc>
                  </m:oMath>
                </a14:m>
                <a:r>
                  <a:rPr lang="es-ES" dirty="0">
                    <a:latin typeface="Arial" panose="020B0604020202020204" pitchFamily="34" charset="0"/>
                    <a:cs typeface="Arial" panose="020B0604020202020204" pitchFamily="34" charset="0"/>
                  </a:rPr>
                  <a:t> y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acc>
                          <m:accPr>
                            <m:chr m:val="⃗"/>
                            <m:ctrlPr>
                              <a:rPr lang="es-ES" i="1">
                                <a:latin typeface="Cambria Math" panose="02040503050406030204" pitchFamily="18" charset="0"/>
                                <a:cs typeface="Arial" panose="020B0604020202020204" pitchFamily="34" charset="0"/>
                              </a:rPr>
                            </m:ctrlPr>
                          </m:accPr>
                          <m:e>
                            <m:r>
                              <a:rPr lang="es-ES" b="0" i="1">
                                <a:latin typeface="Cambria Math" panose="02040503050406030204" pitchFamily="18" charset="0"/>
                                <a:cs typeface="Arial" panose="020B0604020202020204" pitchFamily="34" charset="0"/>
                              </a:rPr>
                              <m:t>𝐽</m:t>
                            </m:r>
                          </m:e>
                        </m:acc>
                      </m:e>
                      <m:sub>
                        <m:r>
                          <a:rPr lang="es-ES" b="0" i="1">
                            <a:latin typeface="Cambria Math" panose="02040503050406030204" pitchFamily="18" charset="0"/>
                            <a:cs typeface="Arial" panose="020B0604020202020204" pitchFamily="34" charset="0"/>
                          </a:rPr>
                          <m:t>2</m:t>
                        </m:r>
                      </m:sub>
                    </m:sSub>
                    <m:r>
                      <a:rPr lang="es-ES" b="0" i="1" smtClean="0">
                        <a:latin typeface="Cambria Math" panose="02040503050406030204" pitchFamily="18" charset="0"/>
                        <a:cs typeface="Arial" panose="020B0604020202020204" pitchFamily="34" charset="0"/>
                      </a:rPr>
                      <m:t>=</m:t>
                    </m:r>
                    <m:acc>
                      <m:accPr>
                        <m:chr m:val="⃗"/>
                        <m:ctrlPr>
                          <a:rPr lang="es-ES" i="1" smtClean="0">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𝑆</m:t>
                        </m:r>
                      </m:e>
                    </m:acc>
                  </m:oMath>
                </a14:m>
                <a:r>
                  <a:rPr lang="es-ES" dirty="0">
                    <a:latin typeface="Arial" panose="020B0604020202020204" pitchFamily="34" charset="0"/>
                    <a:cs typeface="Arial" panose="020B0604020202020204" pitchFamily="34" charset="0"/>
                  </a:rPr>
                  <a:t> , luego </a:t>
                </a:r>
                <a14:m>
                  <m:oMath xmlns:m="http://schemas.openxmlformats.org/officeDocument/2006/math">
                    <m:acc>
                      <m:accPr>
                        <m:chr m:val="⃗"/>
                        <m:ctrlPr>
                          <a:rPr lang="es-ES" i="1">
                            <a:latin typeface="Cambria Math" panose="02040503050406030204" pitchFamily="18" charset="0"/>
                          </a:rPr>
                        </m:ctrlPr>
                      </m:accPr>
                      <m:e>
                        <m:r>
                          <a:rPr lang="es-ES" i="1">
                            <a:latin typeface="Cambria Math" panose="02040503050406030204" pitchFamily="18" charset="0"/>
                          </a:rPr>
                          <m:t>𝐽</m:t>
                        </m:r>
                      </m:e>
                    </m:acc>
                  </m:oMath>
                </a14:m>
                <a:r>
                  <a:rPr lang="es-ES" dirty="0">
                    <a:latin typeface="Arial" panose="020B0604020202020204" pitchFamily="34" charset="0"/>
                    <a:cs typeface="Arial" panose="020B0604020202020204" pitchFamily="34" charset="0"/>
                  </a:rPr>
                  <a:t> =</a:t>
                </a:r>
                <a:r>
                  <a:rPr lang="es-AR" dirty="0">
                    <a:latin typeface="Arial" panose="020B0604020202020204" pitchFamily="34" charset="0"/>
                    <a:cs typeface="Arial" panose="020B0604020202020204" pitchFamily="34" charset="0"/>
                  </a:rPr>
                  <a:t/>
                </a:r>
                <a14:m>
                  <m:oMath xmlns:m="http://schemas.openxmlformats.org/officeDocument/2006/math">
                    <m:acc>
                      <m:accPr>
                        <m:chr m:val="⃗"/>
                        <m:ctrlPr>
                          <a:rPr lang="es-AR" i="1" dirty="0">
                            <a:latin typeface="Cambria Math" panose="02040503050406030204" pitchFamily="18" charset="0"/>
                          </a:rPr>
                        </m:ctrlPr>
                      </m:accPr>
                      <m:e>
                        <m:r>
                          <a:rPr lang="es-AR" i="1" dirty="0">
                            <a:latin typeface="Cambria Math"/>
                          </a:rPr>
                          <m:t>𝐿</m:t>
                        </m:r>
                      </m:e>
                    </m:acc>
                  </m:oMath>
                </a14:m>
                <a:r>
                  <a:rPr lang="es-ES" dirty="0">
                    <a:latin typeface="Arial" panose="020B0604020202020204" pitchFamily="34" charset="0"/>
                    <a:cs typeface="Arial" panose="020B0604020202020204" pitchFamily="34" charset="0"/>
                  </a:rPr>
                  <a:t>+</a:t>
                </a:r>
                <a14:m>
                  <m:oMath xmlns:m="http://schemas.openxmlformats.org/officeDocument/2006/math">
                    <m:acc>
                      <m:accPr>
                        <m:chr m:val="⃗"/>
                        <m:ctrlPr>
                          <a:rPr lang="es-AR" i="1">
                            <a:latin typeface="Cambria Math" panose="02040503050406030204" pitchFamily="18" charset="0"/>
                          </a:rPr>
                        </m:ctrlPr>
                      </m:accPr>
                      <m:e>
                        <m:r>
                          <a:rPr lang="es-AR" i="1">
                            <a:latin typeface="Cambria Math"/>
                          </a:rPr>
                          <m:t>𝑆</m:t>
                        </m:r>
                      </m:e>
                    </m:acc>
                    <m:r>
                      <a:rPr lang="es-AR" i="1">
                        <a:latin typeface="Cambria Math"/>
                      </a:rPr>
                      <m:t> </m:t>
                    </m:r>
                  </m:oMath>
                </a14:m>
                <a:r>
                  <a:rPr lang="es-ES" dirty="0">
                    <a:latin typeface="Arial" panose="020B0604020202020204" pitchFamily="34" charset="0"/>
                    <a:cs typeface="Arial" panose="020B0604020202020204" pitchFamily="34" charset="0"/>
                  </a:rPr>
                  <a:t>, como vimos j varia entre </a:t>
                </a:r>
                <a14:m>
                  <m:oMath xmlns:m="http://schemas.openxmlformats.org/officeDocument/2006/math">
                    <m:d>
                      <m:dPr>
                        <m:begChr m:val="|"/>
                        <m:endChr m:val="|"/>
                        <m:ctrlPr>
                          <a:rPr lang="es-ES" i="1">
                            <a:latin typeface="Cambria Math" panose="02040503050406030204" pitchFamily="18" charset="0"/>
                            <a:cs typeface="Arial" panose="020B0604020202020204" pitchFamily="34" charset="0"/>
                          </a:rPr>
                        </m:ctrlPr>
                      </m:dPr>
                      <m:e>
                        <m:sSub>
                          <m:sSubPr>
                            <m:ctrlPr>
                              <a:rPr lang="es-ES" i="1">
                                <a:latin typeface="Cambria Math" panose="02040503050406030204" pitchFamily="18" charset="0"/>
                                <a:cs typeface="Arial" panose="020B0604020202020204" pitchFamily="34" charset="0"/>
                              </a:rPr>
                            </m:ctrlPr>
                          </m:sSubPr>
                          <m:e>
                            <m:r>
                              <a:rPr lang="es-ES" b="0" i="1">
                                <a:latin typeface="Cambria Math" panose="02040503050406030204" pitchFamily="18" charset="0"/>
                                <a:cs typeface="Arial" panose="020B0604020202020204" pitchFamily="34" charset="0"/>
                              </a:rPr>
                              <m:t>𝑗</m:t>
                            </m:r>
                          </m:e>
                          <m:sub>
                            <m:r>
                              <a:rPr lang="es-ES" b="0" i="1">
                                <a:latin typeface="Cambria Math" panose="02040503050406030204" pitchFamily="18" charset="0"/>
                                <a:cs typeface="Arial" panose="020B0604020202020204" pitchFamily="34" charset="0"/>
                              </a:rPr>
                              <m:t>1</m:t>
                            </m:r>
                          </m:sub>
                        </m:sSub>
                        <m:r>
                          <a:rPr lang="es-ES" b="0" i="1">
                            <a:latin typeface="Cambria Math" panose="02040503050406030204" pitchFamily="18" charset="0"/>
                            <a:cs typeface="Arial" panose="020B0604020202020204" pitchFamily="34" charset="0"/>
                          </a:rPr>
                          <m:t>−</m:t>
                        </m:r>
                        <m:sSub>
                          <m:sSubPr>
                            <m:ctrlPr>
                              <a:rPr lang="es-AR" i="1">
                                <a:latin typeface="Cambria Math" panose="02040503050406030204" pitchFamily="18" charset="0"/>
                              </a:rPr>
                            </m:ctrlPr>
                          </m:sSubPr>
                          <m:e>
                            <m:r>
                              <a:rPr lang="es-ES" b="0" i="1">
                                <a:latin typeface="Cambria Math" panose="02040503050406030204" pitchFamily="18" charset="0"/>
                              </a:rPr>
                              <m:t>𝑗</m:t>
                            </m:r>
                          </m:e>
                          <m:sub>
                            <m:r>
                              <a:rPr lang="es-ES" b="0" i="1">
                                <a:latin typeface="Cambria Math" panose="02040503050406030204" pitchFamily="18" charset="0"/>
                              </a:rPr>
                              <m:t>2</m:t>
                            </m:r>
                          </m:sub>
                        </m:sSub>
                      </m:e>
                    </m:d>
                    <m:r>
                      <a:rPr lang="es-ES" b="0" i="1">
                        <a:latin typeface="Cambria Math" panose="02040503050406030204" pitchFamily="18" charset="0"/>
                        <a:ea typeface="Cambria Math" panose="02040503050406030204" pitchFamily="18" charset="0"/>
                        <a:cs typeface="Arial" panose="020B0604020202020204" pitchFamily="34" charset="0"/>
                      </a:rPr>
                      <m:t>≤</m:t>
                    </m:r>
                    <m:r>
                      <a:rPr lang="es-ES" b="0" i="1">
                        <a:latin typeface="Cambria Math" panose="02040503050406030204" pitchFamily="18" charset="0"/>
                        <a:ea typeface="Cambria Math" panose="02040503050406030204" pitchFamily="18" charset="0"/>
                        <a:cs typeface="Arial" panose="020B0604020202020204" pitchFamily="34" charset="0"/>
                      </a:rPr>
                      <m:t>𝑗</m:t>
                    </m:r>
                    <m:r>
                      <a:rPr lang="es-ES" b="0" i="1">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s-ES" i="1">
                            <a:latin typeface="Cambria Math" panose="02040503050406030204" pitchFamily="18" charset="0"/>
                            <a:cs typeface="Arial" panose="020B0604020202020204" pitchFamily="34" charset="0"/>
                          </a:rPr>
                        </m:ctrlPr>
                      </m:dPr>
                      <m:e>
                        <m:sSub>
                          <m:sSubPr>
                            <m:ctrlPr>
                              <a:rPr lang="es-ES" i="1">
                                <a:latin typeface="Cambria Math" panose="02040503050406030204" pitchFamily="18" charset="0"/>
                                <a:cs typeface="Arial" panose="020B0604020202020204" pitchFamily="34" charset="0"/>
                              </a:rPr>
                            </m:ctrlPr>
                          </m:sSubPr>
                          <m:e>
                            <m:r>
                              <a:rPr lang="es-ES" b="0" i="1">
                                <a:latin typeface="Cambria Math" panose="02040503050406030204" pitchFamily="18" charset="0"/>
                                <a:cs typeface="Arial" panose="020B0604020202020204" pitchFamily="34" charset="0"/>
                              </a:rPr>
                              <m:t>𝑗</m:t>
                            </m:r>
                          </m:e>
                          <m:sub>
                            <m:r>
                              <a:rPr lang="es-ES" b="0" i="1">
                                <a:latin typeface="Cambria Math" panose="02040503050406030204" pitchFamily="18" charset="0"/>
                                <a:cs typeface="Arial" panose="020B0604020202020204" pitchFamily="34" charset="0"/>
                              </a:rPr>
                              <m:t>1</m:t>
                            </m:r>
                          </m:sub>
                        </m:sSub>
                        <m:r>
                          <a:rPr lang="es-ES" b="0" i="1">
                            <a:latin typeface="Cambria Math" panose="02040503050406030204" pitchFamily="18" charset="0"/>
                            <a:cs typeface="Arial" panose="020B0604020202020204" pitchFamily="34" charset="0"/>
                          </a:rPr>
                          <m:t>+</m:t>
                        </m:r>
                        <m:sSub>
                          <m:sSubPr>
                            <m:ctrlPr>
                              <a:rPr lang="es-AR" i="1">
                                <a:latin typeface="Cambria Math" panose="02040503050406030204" pitchFamily="18" charset="0"/>
                              </a:rPr>
                            </m:ctrlPr>
                          </m:sSubPr>
                          <m:e>
                            <m:r>
                              <a:rPr lang="es-ES" b="0" i="1">
                                <a:latin typeface="Cambria Math" panose="02040503050406030204" pitchFamily="18" charset="0"/>
                              </a:rPr>
                              <m:t>𝑗</m:t>
                            </m:r>
                          </m:e>
                          <m:sub>
                            <m:r>
                              <a:rPr lang="es-ES" b="0" i="1">
                                <a:latin typeface="Cambria Math" panose="02040503050406030204" pitchFamily="18" charset="0"/>
                              </a:rPr>
                              <m:t>2</m:t>
                            </m:r>
                          </m:sub>
                        </m:sSub>
                      </m:e>
                    </m:d>
                  </m:oMath>
                </a14:m>
                <a:r>
                  <a:rPr lang="es-ES" dirty="0">
                    <a:latin typeface="Arial" panose="020B0604020202020204" pitchFamily="34" charset="0"/>
                    <a:cs typeface="Arial" panose="020B0604020202020204" pitchFamily="34" charset="0"/>
                  </a:rPr>
                  <a:t> o sea </a:t>
                </a:r>
                <a14:m>
                  <m:oMath xmlns:m="http://schemas.openxmlformats.org/officeDocument/2006/math">
                    <m:d>
                      <m:dPr>
                        <m:begChr m:val="|"/>
                        <m:endChr m:val="|"/>
                        <m:ctrlPr>
                          <a:rPr lang="es-ES" i="1">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𝑙</m:t>
                        </m:r>
                        <m:r>
                          <a:rPr lang="es-ES" b="0" i="1">
                            <a:latin typeface="Cambria Math" panose="02040503050406030204" pitchFamily="18" charset="0"/>
                            <a:cs typeface="Arial" panose="020B0604020202020204" pitchFamily="34" charset="0"/>
                          </a:rPr>
                          <m:t>−</m:t>
                        </m:r>
                        <m:f>
                          <m:fPr>
                            <m:ctrlPr>
                              <a:rPr lang="es-ES" b="0" i="1" smtClean="0">
                                <a:latin typeface="Cambria Math" panose="02040503050406030204" pitchFamily="18" charset="0"/>
                                <a:cs typeface="Arial" panose="020B0604020202020204" pitchFamily="34" charset="0"/>
                              </a:rPr>
                            </m:ctrlPr>
                          </m:fPr>
                          <m:num>
                            <m:r>
                              <a:rPr lang="es-ES" b="0" i="1" smtClean="0">
                                <a:latin typeface="Cambria Math" panose="02040503050406030204" pitchFamily="18" charset="0"/>
                                <a:cs typeface="Arial" panose="020B0604020202020204" pitchFamily="34" charset="0"/>
                              </a:rPr>
                              <m:t>1</m:t>
                            </m:r>
                          </m:num>
                          <m:den>
                            <m:r>
                              <a:rPr lang="es-ES" b="0" i="1" smtClean="0">
                                <a:latin typeface="Cambria Math" panose="02040503050406030204" pitchFamily="18" charset="0"/>
                                <a:cs typeface="Arial" panose="020B0604020202020204" pitchFamily="34" charset="0"/>
                              </a:rPr>
                              <m:t>2</m:t>
                            </m:r>
                          </m:den>
                        </m:f>
                      </m:e>
                    </m:d>
                    <m:r>
                      <a:rPr lang="es-ES" b="0" i="1">
                        <a:latin typeface="Cambria Math" panose="02040503050406030204" pitchFamily="18" charset="0"/>
                        <a:ea typeface="Cambria Math" panose="02040503050406030204" pitchFamily="18" charset="0"/>
                        <a:cs typeface="Arial" panose="020B0604020202020204" pitchFamily="34" charset="0"/>
                      </a:rPr>
                      <m:t>≤</m:t>
                    </m:r>
                    <m:r>
                      <a:rPr lang="es-ES" b="0" i="1">
                        <a:latin typeface="Cambria Math" panose="02040503050406030204" pitchFamily="18" charset="0"/>
                        <a:ea typeface="Cambria Math" panose="02040503050406030204" pitchFamily="18" charset="0"/>
                        <a:cs typeface="Arial" panose="020B0604020202020204" pitchFamily="34" charset="0"/>
                      </a:rPr>
                      <m:t>𝑗</m:t>
                    </m:r>
                    <m:r>
                      <a:rPr lang="es-ES" b="0" i="1">
                        <a:latin typeface="Cambria Math" panose="02040503050406030204" pitchFamily="18" charset="0"/>
                        <a:ea typeface="Cambria Math" panose="02040503050406030204" pitchFamily="18" charset="0"/>
                        <a:cs typeface="Arial" panose="020B0604020202020204" pitchFamily="34" charset="0"/>
                      </a:rPr>
                      <m:t>≤</m:t>
                    </m:r>
                    <m:d>
                      <m:dPr>
                        <m:begChr m:val="|"/>
                        <m:endChr m:val="|"/>
                        <m:ctrlPr>
                          <a:rPr lang="es-ES" i="1">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𝑙</m:t>
                        </m:r>
                        <m:r>
                          <a:rPr lang="es-ES" b="0" i="1">
                            <a:latin typeface="Cambria Math" panose="02040503050406030204" pitchFamily="18" charset="0"/>
                            <a:cs typeface="Arial" panose="020B0604020202020204" pitchFamily="34" charset="0"/>
                          </a:rPr>
                          <m:t>+</m:t>
                        </m:r>
                        <m:f>
                          <m:fPr>
                            <m:ctrlPr>
                              <a:rPr lang="es-ES" b="0" i="1" smtClean="0">
                                <a:latin typeface="Cambria Math" panose="02040503050406030204" pitchFamily="18" charset="0"/>
                                <a:cs typeface="Arial" panose="020B0604020202020204" pitchFamily="34" charset="0"/>
                              </a:rPr>
                            </m:ctrlPr>
                          </m:fPr>
                          <m:num>
                            <m:r>
                              <a:rPr lang="es-ES" b="0" i="1" smtClean="0">
                                <a:latin typeface="Cambria Math" panose="02040503050406030204" pitchFamily="18" charset="0"/>
                                <a:cs typeface="Arial" panose="020B0604020202020204" pitchFamily="34" charset="0"/>
                              </a:rPr>
                              <m:t>1</m:t>
                            </m:r>
                          </m:num>
                          <m:den>
                            <m:r>
                              <a:rPr lang="es-ES" b="0" i="1" smtClean="0">
                                <a:latin typeface="Cambria Math" panose="02040503050406030204" pitchFamily="18" charset="0"/>
                                <a:cs typeface="Arial" panose="020B0604020202020204" pitchFamily="34" charset="0"/>
                              </a:rPr>
                              <m:t>2</m:t>
                            </m:r>
                          </m:den>
                        </m:f>
                      </m:e>
                    </m:d>
                  </m:oMath>
                </a14:m>
                <a:r>
                  <a:rPr lang="es-ES" dirty="0">
                    <a:latin typeface="Arial" panose="020B0604020202020204" pitchFamily="34" charset="0"/>
                    <a:cs typeface="Arial" panose="020B0604020202020204" pitchFamily="34" charset="0"/>
                  </a:rPr>
                  <a:t>, luego </a:t>
                </a:r>
                <a14:m>
                  <m:oMath xmlns:m="http://schemas.openxmlformats.org/officeDocument/2006/math">
                    <m:r>
                      <a:rPr lang="es-ES" b="0" i="1" smtClean="0">
                        <a:latin typeface="Cambria Math" panose="02040503050406030204" pitchFamily="18" charset="0"/>
                      </a:rPr>
                      <m:t>𝑗</m:t>
                    </m:r>
                    <m:r>
                      <a:rPr lang="es-ES" b="0" i="1" smtClean="0">
                        <a:latin typeface="Cambria Math" panose="02040503050406030204" pitchFamily="18" charset="0"/>
                      </a:rPr>
                      <m:t>=</m:t>
                    </m:r>
                    <m:r>
                      <a:rPr lang="es-ES" b="0" i="1" smtClean="0">
                        <a:latin typeface="Cambria Math" panose="02040503050406030204" pitchFamily="18" charset="0"/>
                      </a:rPr>
                      <m:t>𝑙</m:t>
                    </m:r>
                    <m:r>
                      <a:rPr lang="es-ES" b="0" i="1" smtClean="0">
                        <a:latin typeface="Cambria Math" panose="02040503050406030204" pitchFamily="18" charset="0"/>
                        <a:ea typeface="Cambria Math" panose="02040503050406030204" pitchFamily="18" charset="0"/>
                      </a:rPr>
                      <m:t>±</m:t>
                    </m:r>
                    <m:f>
                      <m:fPr>
                        <m:ctrlPr>
                          <a:rPr lang="es-ES" b="0" i="1" smtClean="0">
                            <a:latin typeface="Cambria Math" panose="02040503050406030204" pitchFamily="18" charset="0"/>
                            <a:ea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1</m:t>
                        </m:r>
                      </m:num>
                      <m:den>
                        <m:r>
                          <a:rPr lang="es-ES" b="0" i="1" smtClean="0">
                            <a:latin typeface="Cambria Math" panose="02040503050406030204" pitchFamily="18" charset="0"/>
                            <a:ea typeface="Cambria Math" panose="02040503050406030204" pitchFamily="18" charset="0"/>
                          </a:rPr>
                          <m:t>2</m:t>
                        </m:r>
                      </m:den>
                    </m:f>
                    <m:r>
                      <a:rPr lang="es-ES" b="0" i="0" smtClean="0">
                        <a:latin typeface="Cambria Math" panose="02040503050406030204" pitchFamily="18" charset="0"/>
                        <a:ea typeface="Cambria Math" panose="02040503050406030204" pitchFamily="18" charset="0"/>
                      </a:rPr>
                      <m:t>. </m:t>
                    </m:r>
                  </m:oMath>
                </a14:m>
                <a:endParaRPr lang="es-ES" dirty="0">
                  <a:latin typeface="Arial" panose="020B0604020202020204" pitchFamily="34" charset="0"/>
                  <a:cs typeface="Arial" panose="020B0604020202020204" pitchFamily="34" charset="0"/>
                </a:endParaRPr>
              </a:p>
              <a:p>
                <a:pPr algn="just">
                  <a:lnSpc>
                    <a:spcPct val="120000"/>
                  </a:lnSpc>
                </a:pPr>
                <a:r>
                  <a:rPr lang="es-ES" dirty="0">
                    <a:latin typeface="Arial" panose="020B0604020202020204" pitchFamily="34" charset="0"/>
                    <a:cs typeface="Arial" panose="020B0604020202020204" pitchFamily="34" charset="0"/>
                  </a:rPr>
                  <a:t>Si </a:t>
                </a:r>
                <a14:m>
                  <m:oMath xmlns:m="http://schemas.openxmlformats.org/officeDocument/2006/math">
                    <m:r>
                      <a:rPr lang="es-ES" b="0" i="1" smtClean="0">
                        <a:latin typeface="Cambria Math" panose="02040503050406030204" pitchFamily="18" charset="0"/>
                        <a:cs typeface="Arial" panose="020B0604020202020204" pitchFamily="34" charset="0"/>
                      </a:rPr>
                      <m:t>𝑙</m:t>
                    </m:r>
                    <m:r>
                      <a:rPr lang="es-ES" b="0" i="1" smtClean="0">
                        <a:latin typeface="Cambria Math" panose="02040503050406030204" pitchFamily="18" charset="0"/>
                        <a:cs typeface="Arial" panose="020B0604020202020204" pitchFamily="34" charset="0"/>
                      </a:rPr>
                      <m:t>=0 </m:t>
                    </m:r>
                  </m:oMath>
                </a14:m>
                <a:r>
                  <a:rPr lang="es-ES" dirty="0">
                    <a:latin typeface="Arial" panose="020B0604020202020204" pitchFamily="34" charset="0"/>
                    <a:cs typeface="Arial" panose="020B0604020202020204" pitchFamily="34" charset="0"/>
                  </a:rPr>
                  <a:t>entonces </a:t>
                </a:r>
                <a14:m>
                  <m:oMath xmlns:m="http://schemas.openxmlformats.org/officeDocument/2006/math">
                    <m:r>
                      <a:rPr lang="es-ES" i="1">
                        <a:latin typeface="Cambria Math" panose="02040503050406030204" pitchFamily="18" charset="0"/>
                      </a:rPr>
                      <m:t>𝑗</m:t>
                    </m:r>
                    <m:r>
                      <a:rPr lang="es-ES" i="1">
                        <a:latin typeface="Cambria Math" panose="02040503050406030204" pitchFamily="18" charset="0"/>
                      </a:rPr>
                      <m:t>=</m:t>
                    </m:r>
                    <m:f>
                      <m:fPr>
                        <m:ctrlPr>
                          <a:rPr lang="es-ES" i="1" smtClean="0">
                            <a:latin typeface="Cambria Math" panose="02040503050406030204" pitchFamily="18" charset="0"/>
                          </a:rPr>
                        </m:ctrlPr>
                      </m:fPr>
                      <m:num>
                        <m:r>
                          <a:rPr lang="es-ES" b="0" i="1" smtClean="0">
                            <a:latin typeface="Cambria Math" panose="02040503050406030204" pitchFamily="18" charset="0"/>
                          </a:rPr>
                          <m:t>1</m:t>
                        </m:r>
                      </m:num>
                      <m:den>
                        <m:r>
                          <a:rPr lang="es-ES" b="0" i="1" smtClean="0">
                            <a:latin typeface="Cambria Math" panose="02040503050406030204" pitchFamily="18" charset="0"/>
                          </a:rPr>
                          <m:t>2</m:t>
                        </m:r>
                      </m:den>
                    </m:f>
                  </m:oMath>
                </a14:m>
                <a:r>
                  <a:rPr lang="es-ES" dirty="0">
                    <a:latin typeface="Arial" panose="020B0604020202020204" pitchFamily="34" charset="0"/>
                    <a:cs typeface="Arial" panose="020B0604020202020204" pitchFamily="34" charset="0"/>
                  </a:rPr>
                  <a:t> (estado s se designa </a:t>
                </a: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𝑠</m:t>
                        </m:r>
                      </m:e>
                      <m:sub>
                        <m:f>
                          <m:fPr>
                            <m:type m:val="skw"/>
                            <m:ctrlPr>
                              <a:rPr lang="es-ES" i="1" smtClean="0">
                                <a:latin typeface="Cambria Math" panose="02040503050406030204" pitchFamily="18" charset="0"/>
                                <a:cs typeface="Arial" panose="020B0604020202020204" pitchFamily="34" charset="0"/>
                              </a:rPr>
                            </m:ctrlPr>
                          </m:fPr>
                          <m:num>
                            <m:r>
                              <a:rPr lang="es-ES" b="0" i="1" smtClean="0">
                                <a:latin typeface="Cambria Math" panose="02040503050406030204" pitchFamily="18" charset="0"/>
                                <a:cs typeface="Arial" panose="020B0604020202020204" pitchFamily="34" charset="0"/>
                              </a:rPr>
                              <m:t>1</m:t>
                            </m:r>
                          </m:num>
                          <m:den>
                            <m:r>
                              <a:rPr lang="es-ES" b="0" i="1" smtClean="0">
                                <a:latin typeface="Cambria Math" panose="02040503050406030204" pitchFamily="18" charset="0"/>
                                <a:cs typeface="Arial" panose="020B0604020202020204" pitchFamily="34" charset="0"/>
                              </a:rPr>
                              <m:t>2</m:t>
                            </m:r>
                          </m:den>
                        </m:f>
                      </m:sub>
                    </m:sSub>
                  </m:oMath>
                </a14:m>
                <a:r>
                  <a:rPr lang="es-ES" dirty="0">
                    <a:latin typeface="Arial" panose="020B0604020202020204" pitchFamily="34" charset="0"/>
                    <a:cs typeface="Arial" panose="020B0604020202020204" pitchFamily="34" charset="0"/>
                  </a:rPr>
                  <a:t> ).</a:t>
                </a:r>
              </a:p>
              <a:p>
                <a:pPr algn="just">
                  <a:lnSpc>
                    <a:spcPct val="120000"/>
                  </a:lnSpc>
                </a:pPr>
                <a:r>
                  <a:rPr lang="es-ES" dirty="0">
                    <a:latin typeface="Arial" panose="020B0604020202020204" pitchFamily="34" charset="0"/>
                    <a:cs typeface="Arial" panose="020B0604020202020204" pitchFamily="34" charset="0"/>
                  </a:rPr>
                  <a:t>Si </a:t>
                </a:r>
                <a14:m>
                  <m:oMath xmlns:m="http://schemas.openxmlformats.org/officeDocument/2006/math">
                    <m:r>
                      <a:rPr lang="es-ES" i="1">
                        <a:latin typeface="Cambria Math" panose="02040503050406030204" pitchFamily="18" charset="0"/>
                        <a:cs typeface="Arial" panose="020B0604020202020204" pitchFamily="34" charset="0"/>
                      </a:rPr>
                      <m:t>𝑙</m:t>
                    </m:r>
                    <m:r>
                      <a:rPr lang="es-ES" i="1">
                        <a:latin typeface="Cambria Math" panose="02040503050406030204" pitchFamily="18" charset="0"/>
                        <a:cs typeface="Arial" panose="020B0604020202020204" pitchFamily="34" charset="0"/>
                      </a:rPr>
                      <m:t>=1</m:t>
                    </m:r>
                  </m:oMath>
                </a14:m>
                <a:r>
                  <a:rPr lang="es-ES" dirty="0">
                    <a:latin typeface="Arial" panose="020B0604020202020204" pitchFamily="34" charset="0"/>
                    <a:cs typeface="Arial" panose="020B0604020202020204" pitchFamily="34" charset="0"/>
                  </a:rPr>
                  <a:t> entonces </a:t>
                </a:r>
                <a14:m>
                  <m:oMath xmlns:m="http://schemas.openxmlformats.org/officeDocument/2006/math">
                    <m:r>
                      <a:rPr lang="es-ES" i="1">
                        <a:latin typeface="Cambria Math" panose="02040503050406030204" pitchFamily="18" charset="0"/>
                      </a:rPr>
                      <m:t>𝑗</m:t>
                    </m:r>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1</m:t>
                        </m:r>
                      </m:num>
                      <m:den>
                        <m:r>
                          <a:rPr lang="es-ES" i="1">
                            <a:latin typeface="Cambria Math" panose="02040503050406030204" pitchFamily="18" charset="0"/>
                          </a:rPr>
                          <m:t>2</m:t>
                        </m:r>
                      </m:den>
                    </m:f>
                  </m:oMath>
                </a14:m>
                <a:r>
                  <a:rPr lang="es-ES" dirty="0">
                    <a:latin typeface="Arial" panose="020B0604020202020204" pitchFamily="34" charset="0"/>
                    <a:cs typeface="Arial" panose="020B0604020202020204" pitchFamily="34" charset="0"/>
                  </a:rPr>
                  <a:t> ; </a:t>
                </a:r>
                <a14:m>
                  <m:oMath xmlns:m="http://schemas.openxmlformats.org/officeDocument/2006/math">
                    <m:r>
                      <a:rPr lang="es-ES" i="1">
                        <a:latin typeface="Cambria Math" panose="02040503050406030204" pitchFamily="18" charset="0"/>
                      </a:rPr>
                      <m:t>𝑗</m:t>
                    </m:r>
                    <m:r>
                      <a:rPr lang="es-ES" i="1">
                        <a:latin typeface="Cambria Math" panose="02040503050406030204" pitchFamily="18" charset="0"/>
                      </a:rPr>
                      <m:t>=</m:t>
                    </m:r>
                    <m:f>
                      <m:fPr>
                        <m:ctrlPr>
                          <a:rPr lang="es-ES" i="1">
                            <a:latin typeface="Cambria Math" panose="02040503050406030204" pitchFamily="18" charset="0"/>
                          </a:rPr>
                        </m:ctrlPr>
                      </m:fPr>
                      <m:num>
                        <m:r>
                          <a:rPr lang="es-ES" b="0" i="1" smtClean="0">
                            <a:latin typeface="Cambria Math" panose="02040503050406030204" pitchFamily="18" charset="0"/>
                          </a:rPr>
                          <m:t>3</m:t>
                        </m:r>
                      </m:num>
                      <m:den>
                        <m:r>
                          <a:rPr lang="es-ES" i="1">
                            <a:latin typeface="Cambria Math" panose="02040503050406030204" pitchFamily="18" charset="0"/>
                          </a:rPr>
                          <m:t>2</m:t>
                        </m:r>
                      </m:den>
                    </m:f>
                  </m:oMath>
                </a14:m>
                <a:r>
                  <a:rPr lang="es-ES" dirty="0">
                    <a:latin typeface="Arial" panose="020B0604020202020204" pitchFamily="34" charset="0"/>
                    <a:cs typeface="Arial" panose="020B0604020202020204" pitchFamily="34" charset="0"/>
                  </a:rPr>
                  <a:t> (estado p se designa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𝑝</m:t>
                        </m:r>
                      </m:e>
                      <m:sub>
                        <m:f>
                          <m:fPr>
                            <m:type m:val="skw"/>
                            <m:ctrlPr>
                              <a:rPr lang="es-ES" i="1">
                                <a:latin typeface="Cambria Math" panose="02040503050406030204" pitchFamily="18" charset="0"/>
                                <a:cs typeface="Arial" panose="020B0604020202020204" pitchFamily="34" charset="0"/>
                              </a:rPr>
                            </m:ctrlPr>
                          </m:fPr>
                          <m:num>
                            <m:r>
                              <a:rPr lang="es-ES" i="1">
                                <a:latin typeface="Cambria Math" panose="02040503050406030204" pitchFamily="18" charset="0"/>
                                <a:cs typeface="Arial" panose="020B0604020202020204" pitchFamily="34" charset="0"/>
                              </a:rPr>
                              <m:t>1</m:t>
                            </m:r>
                          </m:num>
                          <m:den>
                            <m:r>
                              <a:rPr lang="es-ES" i="1">
                                <a:latin typeface="Cambria Math" panose="02040503050406030204" pitchFamily="18" charset="0"/>
                                <a:cs typeface="Arial" panose="020B0604020202020204" pitchFamily="34" charset="0"/>
                              </a:rPr>
                              <m:t>2</m:t>
                            </m:r>
                          </m:den>
                        </m:f>
                      </m:sub>
                    </m:sSub>
                  </m:oMath>
                </a14:m>
                <a:r>
                  <a:rPr lang="es-ES" dirty="0">
                    <a:latin typeface="Arial" panose="020B0604020202020204" pitchFamily="34" charset="0"/>
                    <a:cs typeface="Arial" panose="020B0604020202020204" pitchFamily="34" charset="0"/>
                  </a:rPr>
                  <a:t>;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𝑝</m:t>
                        </m:r>
                      </m:e>
                      <m:sub>
                        <m:f>
                          <m:fPr>
                            <m:type m:val="skw"/>
                            <m:ctrlPr>
                              <a:rPr lang="es-ES" i="1">
                                <a:latin typeface="Cambria Math" panose="02040503050406030204" pitchFamily="18" charset="0"/>
                                <a:cs typeface="Arial" panose="020B0604020202020204" pitchFamily="34" charset="0"/>
                              </a:rPr>
                            </m:ctrlPr>
                          </m:fPr>
                          <m:num>
                            <m:r>
                              <a:rPr lang="es-ES" b="0" i="1" smtClean="0">
                                <a:latin typeface="Cambria Math" panose="02040503050406030204" pitchFamily="18" charset="0"/>
                                <a:cs typeface="Arial" panose="020B0604020202020204" pitchFamily="34" charset="0"/>
                              </a:rPr>
                              <m:t>3</m:t>
                            </m:r>
                          </m:num>
                          <m:den>
                            <m:r>
                              <a:rPr lang="es-ES" i="1">
                                <a:latin typeface="Cambria Math" panose="02040503050406030204" pitchFamily="18" charset="0"/>
                                <a:cs typeface="Arial" panose="020B0604020202020204" pitchFamily="34" charset="0"/>
                              </a:rPr>
                              <m:t>2</m:t>
                            </m:r>
                          </m:den>
                        </m:f>
                      </m:sub>
                    </m:sSub>
                  </m:oMath>
                </a14:m>
                <a:r>
                  <a:rPr lang="es-ES" dirty="0">
                    <a:latin typeface="Arial" panose="020B0604020202020204" pitchFamily="34" charset="0"/>
                    <a:cs typeface="Arial" panose="020B0604020202020204" pitchFamily="34" charset="0"/>
                  </a:rPr>
                  <a:t> ).</a:t>
                </a:r>
              </a:p>
              <a:p>
                <a:pPr algn="just">
                  <a:lnSpc>
                    <a:spcPct val="120000"/>
                  </a:lnSpc>
                </a:pPr>
                <a:r>
                  <a:rPr lang="es-ES" dirty="0">
                    <a:latin typeface="Arial" panose="020B0604020202020204" pitchFamily="34" charset="0"/>
                    <a:cs typeface="Arial" panose="020B0604020202020204" pitchFamily="34" charset="0"/>
                  </a:rPr>
                  <a:t>Podemos tener una imagen del fenómeno pensando que la suma se realiza de manera clásica, pero, no es tan así. Clásicamente para sumarlos deberíamos conocer el ángulo que forman los vectores y sus módulos, luego aplicar el teorema del coseno. </a:t>
                </a:r>
              </a:p>
              <a:p>
                <a:pPr algn="just">
                  <a:lnSpc>
                    <a:spcPct val="120000"/>
                  </a:lnSpc>
                </a:pPr>
                <a:r>
                  <a:rPr lang="es-ES" dirty="0">
                    <a:latin typeface="Arial" panose="020B0604020202020204" pitchFamily="34" charset="0"/>
                    <a:cs typeface="Arial" panose="020B0604020202020204" pitchFamily="34" charset="0"/>
                  </a:rPr>
                  <a:t>Sigamos con el ejemplo: vimos que para el caso en que </a:t>
                </a:r>
                <a14:m>
                  <m:oMath xmlns:m="http://schemas.openxmlformats.org/officeDocument/2006/math">
                    <m:r>
                      <a:rPr lang="es-ES" i="1">
                        <a:latin typeface="Cambria Math" panose="02040503050406030204" pitchFamily="18" charset="0"/>
                        <a:cs typeface="Arial" panose="020B0604020202020204" pitchFamily="34" charset="0"/>
                      </a:rPr>
                      <m:t>𝑙</m:t>
                    </m:r>
                    <m:r>
                      <a:rPr lang="es-ES" i="1" smtClean="0">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0</m:t>
                    </m:r>
                    <m:r>
                      <a:rPr lang="es-ES" b="0" i="1" smtClean="0">
                        <a:latin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el momento angular total </a:t>
                </a:r>
                <a14:m>
                  <m:oMath xmlns:m="http://schemas.openxmlformats.org/officeDocument/2006/math">
                    <m:r>
                      <a:rPr lang="es-ES" i="1">
                        <a:latin typeface="Cambria Math" panose="02040503050406030204" pitchFamily="18" charset="0"/>
                      </a:rPr>
                      <m:t>𝑗</m:t>
                    </m:r>
                    <m:r>
                      <a:rPr lang="es-ES" i="1">
                        <a:latin typeface="Cambria Math" panose="02040503050406030204" pitchFamily="18" charset="0"/>
                      </a:rPr>
                      <m:t>=</m:t>
                    </m:r>
                    <m:r>
                      <a:rPr lang="es-ES" i="1">
                        <a:latin typeface="Cambria Math" panose="02040503050406030204" pitchFamily="18" charset="0"/>
                      </a:rPr>
                      <m:t>𝑙</m:t>
                    </m:r>
                    <m:r>
                      <a:rPr lang="es-ES" i="1">
                        <a:latin typeface="Cambria Math" panose="02040503050406030204" pitchFamily="18" charset="0"/>
                        <a:ea typeface="Cambria Math" panose="02040503050406030204" pitchFamily="18" charset="0"/>
                      </a:rPr>
                      <m:t>±</m:t>
                    </m:r>
                    <m:f>
                      <m:fPr>
                        <m:ctrlPr>
                          <a:rPr lang="es-ES" i="1">
                            <a:latin typeface="Cambria Math" panose="02040503050406030204" pitchFamily="18" charset="0"/>
                            <a:ea typeface="Cambria Math" panose="02040503050406030204" pitchFamily="18" charset="0"/>
                          </a:rPr>
                        </m:ctrlPr>
                      </m:fPr>
                      <m:num>
                        <m:r>
                          <a:rPr lang="es-ES" i="1">
                            <a:latin typeface="Cambria Math" panose="02040503050406030204" pitchFamily="18" charset="0"/>
                            <a:ea typeface="Cambria Math" panose="02040503050406030204" pitchFamily="18" charset="0"/>
                          </a:rPr>
                          <m:t>1</m:t>
                        </m:r>
                      </m:num>
                      <m:den>
                        <m:r>
                          <a:rPr lang="es-ES" i="1">
                            <a:latin typeface="Cambria Math" panose="02040503050406030204" pitchFamily="18" charset="0"/>
                            <a:ea typeface="Cambria Math" panose="02040503050406030204" pitchFamily="18" charset="0"/>
                          </a:rPr>
                          <m:t>2</m:t>
                        </m:r>
                      </m:den>
                    </m:f>
                  </m:oMath>
                </a14:m>
                <a:r>
                  <a:rPr lang="es-ES" dirty="0">
                    <a:latin typeface="Arial" panose="020B0604020202020204" pitchFamily="34" charset="0"/>
                    <a:cs typeface="Arial" panose="020B0604020202020204" pitchFamily="34" charset="0"/>
                  </a:rPr>
                  <a:t> , calculemos el modulo de </a:t>
                </a:r>
                <a14:m>
                  <m:oMath xmlns:m="http://schemas.openxmlformats.org/officeDocument/2006/math">
                    <m:d>
                      <m:dPr>
                        <m:begChr m:val="|"/>
                        <m:endChr m:val="|"/>
                        <m:ctrlPr>
                          <a:rPr lang="es-ES" i="1">
                            <a:latin typeface="Cambria Math" panose="02040503050406030204" pitchFamily="18" charset="0"/>
                            <a:cs typeface="Arial" panose="020B0604020202020204" pitchFamily="34" charset="0"/>
                          </a:rPr>
                        </m:ctrlPr>
                      </m:dPr>
                      <m:e>
                        <m:acc>
                          <m:accPr>
                            <m:chr m:val="⃗"/>
                            <m:ctrlPr>
                              <a:rPr lang="es-ES" i="1">
                                <a:latin typeface="Cambria Math" panose="02040503050406030204" pitchFamily="18" charset="0"/>
                                <a:cs typeface="Arial" panose="020B0604020202020204" pitchFamily="34" charset="0"/>
                              </a:rPr>
                            </m:ctrlPr>
                          </m:accPr>
                          <m:e>
                            <m:r>
                              <a:rPr lang="es-ES" b="0" i="1">
                                <a:latin typeface="Cambria Math" panose="02040503050406030204" pitchFamily="18" charset="0"/>
                                <a:cs typeface="Arial" panose="020B0604020202020204" pitchFamily="34" charset="0"/>
                              </a:rPr>
                              <m:t>𝐽</m:t>
                            </m:r>
                            <m:r>
                              <a:rPr lang="es-ES" b="0" i="1">
                                <a:latin typeface="Cambria Math" panose="02040503050406030204" pitchFamily="18" charset="0"/>
                                <a:cs typeface="Arial" panose="020B0604020202020204" pitchFamily="34" charset="0"/>
                              </a:rPr>
                              <m:t> </m:t>
                            </m:r>
                          </m:e>
                        </m:acc>
                      </m:e>
                    </m:d>
                    <m:r>
                      <a:rPr lang="es-ES" b="0" i="1">
                        <a:latin typeface="Cambria Math" panose="02040503050406030204" pitchFamily="18" charset="0"/>
                        <a:cs typeface="Arial" panose="020B0604020202020204" pitchFamily="34" charset="0"/>
                      </a:rPr>
                      <m:t>=</m:t>
                    </m:r>
                    <m:rad>
                      <m:radPr>
                        <m:degHide m:val="on"/>
                        <m:ctrlPr>
                          <a:rPr lang="es-ES" i="1">
                            <a:latin typeface="Cambria Math" panose="02040503050406030204" pitchFamily="18" charset="0"/>
                            <a:cs typeface="Arial" panose="020B0604020202020204" pitchFamily="34" charset="0"/>
                          </a:rPr>
                        </m:ctrlPr>
                      </m:radPr>
                      <m:deg/>
                      <m:e>
                        <m:r>
                          <a:rPr lang="es-ES" b="0" i="1">
                            <a:latin typeface="Cambria Math" panose="02040503050406030204" pitchFamily="18" charset="0"/>
                            <a:cs typeface="Arial" panose="020B0604020202020204" pitchFamily="34" charset="0"/>
                          </a:rPr>
                          <m:t>𝑗</m:t>
                        </m:r>
                        <m:d>
                          <m:dPr>
                            <m:ctrlPr>
                              <a:rPr lang="es-ES" i="1">
                                <a:latin typeface="Cambria Math" panose="02040503050406030204" pitchFamily="18" charset="0"/>
                                <a:cs typeface="Arial" panose="020B0604020202020204" pitchFamily="34" charset="0"/>
                              </a:rPr>
                            </m:ctrlPr>
                          </m:dPr>
                          <m:e>
                            <m:r>
                              <a:rPr lang="es-ES" b="0" i="1">
                                <a:latin typeface="Cambria Math" panose="02040503050406030204" pitchFamily="18" charset="0"/>
                                <a:cs typeface="Arial" panose="020B0604020202020204" pitchFamily="34" charset="0"/>
                              </a:rPr>
                              <m:t>𝑗</m:t>
                            </m:r>
                            <m:r>
                              <a:rPr lang="es-ES" b="0" i="1">
                                <a:latin typeface="Cambria Math" panose="02040503050406030204" pitchFamily="18" charset="0"/>
                                <a:cs typeface="Arial" panose="020B0604020202020204" pitchFamily="34" charset="0"/>
                              </a:rPr>
                              <m:t>+1</m:t>
                            </m:r>
                          </m:e>
                        </m:d>
                      </m:e>
                    </m:rad>
                    <m:r>
                      <a:rPr lang="es-AR" b="0" i="1">
                        <a:latin typeface="Cambria Math"/>
                        <a:ea typeface="Cambria Math"/>
                      </a:rPr>
                      <m:t>ℏ</m:t>
                    </m:r>
                  </m:oMath>
                </a14:m>
                <a:r>
                  <a:rPr lang="es-ES" dirty="0">
                    <a:latin typeface="Arial" panose="020B0604020202020204" pitchFamily="34" charset="0"/>
                    <a:cs typeface="Arial" panose="020B0604020202020204" pitchFamily="34" charset="0"/>
                  </a:rPr>
                  <a:t> para los dos casos del número cuántico del momento angular total</a:t>
                </a:r>
              </a:p>
              <a:p>
                <a:pPr marL="0" indent="0" algn="ctr">
                  <a:lnSpc>
                    <a:spcPct val="120000"/>
                  </a:lnSpc>
                  <a:buNone/>
                </a:pPr>
                <a14:m>
                  <m:oMath xmlns:m="http://schemas.openxmlformats.org/officeDocument/2006/math">
                    <m:r>
                      <a:rPr lang="es-ES" i="1">
                        <a:latin typeface="Cambria Math" panose="02040503050406030204" pitchFamily="18" charset="0"/>
                      </a:rPr>
                      <m:t>𝑗</m:t>
                    </m:r>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1</m:t>
                        </m:r>
                      </m:num>
                      <m:den>
                        <m:r>
                          <a:rPr lang="es-ES" i="1">
                            <a:latin typeface="Cambria Math" panose="02040503050406030204" pitchFamily="18" charset="0"/>
                          </a:rPr>
                          <m:t>2</m:t>
                        </m:r>
                      </m:den>
                    </m:f>
                  </m:oMath>
                </a14:m>
                <a:r>
                  <a:rPr lang="es-ES" dirty="0">
                    <a:latin typeface="Arial" panose="020B0604020202020204" pitchFamily="34" charset="0"/>
                    <a:cs typeface="Arial" panose="020B0604020202020204" pitchFamily="34" charset="0"/>
                  </a:rPr>
                  <a:t>     ;    </a:t>
                </a:r>
                <a14:m>
                  <m:oMath xmlns:m="http://schemas.openxmlformats.org/officeDocument/2006/math">
                    <m:r>
                      <a:rPr lang="es-ES" i="1">
                        <a:latin typeface="Cambria Math" panose="02040503050406030204" pitchFamily="18" charset="0"/>
                      </a:rPr>
                      <m:t>𝑗</m:t>
                    </m:r>
                    <m:r>
                      <a:rPr lang="es-ES" i="1">
                        <a:latin typeface="Cambria Math" panose="02040503050406030204" pitchFamily="18" charset="0"/>
                      </a:rPr>
                      <m:t>=−</m:t>
                    </m:r>
                    <m:f>
                      <m:fPr>
                        <m:ctrlPr>
                          <a:rPr lang="es-ES" i="1">
                            <a:latin typeface="Cambria Math" panose="02040503050406030204" pitchFamily="18" charset="0"/>
                          </a:rPr>
                        </m:ctrlPr>
                      </m:fPr>
                      <m:num>
                        <m:r>
                          <a:rPr lang="es-ES" b="0" i="1" smtClean="0">
                            <a:latin typeface="Cambria Math" panose="02040503050406030204" pitchFamily="18" charset="0"/>
                          </a:rPr>
                          <m:t>1</m:t>
                        </m:r>
                      </m:num>
                      <m:den>
                        <m:r>
                          <a:rPr lang="es-ES" i="1">
                            <a:latin typeface="Cambria Math" panose="02040503050406030204" pitchFamily="18" charset="0"/>
                          </a:rPr>
                          <m:t>2</m:t>
                        </m:r>
                      </m:den>
                    </m:f>
                  </m:oMath>
                </a14:m>
                <a:endParaRPr lang="es-ES"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4="http://schemas.microsoft.com/office/drawing/2010/main" xmlns="" xmlns:a16="http://schemas.microsoft.com/office/drawing/2014/main" id="{0C2620EC-28E4-46AE-86E3-8482CFFDB29D}"/>
                  </a:ext>
                </a:extLst>
              </p:cNvPr>
              <p:cNvSpPr>
                <a:spLocks noGrp="1" noRot="1" noChangeAspect="1" noMove="1" noResize="1" noEditPoints="1" noAdjustHandles="1" noChangeArrowheads="1" noChangeShapeType="1" noTextEdit="1"/>
              </p:cNvSpPr>
              <p:nvPr>
                <p:ph idx="1"/>
              </p:nvPr>
            </p:nvSpPr>
            <p:spPr>
              <a:xfrm>
                <a:off x="225083" y="872196"/>
                <a:ext cx="7512148" cy="5944553"/>
              </a:xfrm>
              <a:blipFill>
                <a:blip r:embed="rId2"/>
                <a:stretch>
                  <a:fillRect l="-568" t="-1436" r="-649"/>
                </a:stretch>
              </a:blipFill>
            </p:spPr>
            <p:txBody>
              <a:bodyPr/>
              <a:lstStyle/>
              <a:p>
                <a:r>
                  <a:rPr lang="es-ES">
                    <a:noFill/>
                  </a:rPr>
                  <a:t> </a:t>
                </a:r>
              </a:p>
            </p:txBody>
          </p:sp>
        </mc:Fallback>
      </mc:AlternateContent>
      <p:pic>
        <p:nvPicPr>
          <p:cNvPr id="4" name="Imagen 3">
            <a:extLst>
              <a:ext uri="{FF2B5EF4-FFF2-40B4-BE49-F238E27FC236}">
                <a16:creationId xmlns="" xmlns:a16="http://schemas.microsoft.com/office/drawing/2014/main" id="{98CAF711-A07D-4A8A-B66A-0CDFE2C673B2}"/>
              </a:ext>
            </a:extLst>
          </p:cNvPr>
          <p:cNvPicPr>
            <a:picLocks noChangeAspect="1"/>
          </p:cNvPicPr>
          <p:nvPr/>
        </p:nvPicPr>
        <p:blipFill>
          <a:blip r:embed="rId3"/>
          <a:stretch>
            <a:fillRect/>
          </a:stretch>
        </p:blipFill>
        <p:spPr>
          <a:xfrm>
            <a:off x="7737231" y="365125"/>
            <a:ext cx="4322884" cy="6096000"/>
          </a:xfrm>
          <a:prstGeom prst="rect">
            <a:avLst/>
          </a:prstGeom>
        </p:spPr>
      </p:pic>
    </p:spTree>
    <p:extLst>
      <p:ext uri="{BB962C8B-B14F-4D97-AF65-F5344CB8AC3E}">
        <p14:creationId xmlns="" xmlns:p14="http://schemas.microsoft.com/office/powerpoint/2010/main" val="2437553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4D9F30D-F7F8-4008-9DDA-84AE4477DCFE}"/>
              </a:ext>
            </a:extLst>
          </p:cNvPr>
          <p:cNvSpPr>
            <a:spLocks noGrp="1"/>
          </p:cNvSpPr>
          <p:nvPr>
            <p:ph type="title"/>
          </p:nvPr>
        </p:nvSpPr>
        <p:spPr>
          <a:xfrm>
            <a:off x="838200" y="0"/>
            <a:ext cx="10515600" cy="732155"/>
          </a:xfrm>
        </p:spPr>
        <p:txBody>
          <a:bodyPr/>
          <a:lstStyle/>
          <a:p>
            <a:pPr algn="ctr"/>
            <a:r>
              <a:rPr lang="es-ES" dirty="0"/>
              <a:t>Introducción</a:t>
            </a:r>
          </a:p>
        </p:txBody>
      </p:sp>
      <p:sp>
        <p:nvSpPr>
          <p:cNvPr id="3" name="Marcador de contenido 2">
            <a:extLst>
              <a:ext uri="{FF2B5EF4-FFF2-40B4-BE49-F238E27FC236}">
                <a16:creationId xmlns="" xmlns:a16="http://schemas.microsoft.com/office/drawing/2014/main" id="{E421A799-D183-4B57-9BC3-FBB2AF7F7C3E}"/>
              </a:ext>
            </a:extLst>
          </p:cNvPr>
          <p:cNvSpPr>
            <a:spLocks noGrp="1"/>
          </p:cNvSpPr>
          <p:nvPr>
            <p:ph idx="1"/>
          </p:nvPr>
        </p:nvSpPr>
        <p:spPr>
          <a:xfrm>
            <a:off x="838200" y="732155"/>
            <a:ext cx="10515600" cy="5949999"/>
          </a:xfrm>
        </p:spPr>
        <p:txBody>
          <a:bodyPr>
            <a:normAutofit fontScale="85000" lnSpcReduction="20000"/>
          </a:bodyPr>
          <a:lstStyle/>
          <a:p>
            <a:pPr marL="0" indent="0" algn="just">
              <a:buNone/>
            </a:pPr>
            <a:r>
              <a:rPr lang="es-ES" dirty="0"/>
              <a:t>Comenzaremos estudiando el magnetismo en átomos, iones, moléculas, para luego pasar a los solido. El magnetismo es un fenómeno netamente cuántico en el sentido que debe ser explicado desde esta teoría, sin embargo unos pocos fenómenos pueden explicase con la física clásica y así lo haremos. </a:t>
            </a:r>
          </a:p>
          <a:p>
            <a:pPr marL="0" indent="0" algn="just">
              <a:buNone/>
            </a:pPr>
            <a:r>
              <a:rPr lang="es-ES" dirty="0"/>
              <a:t>Nuestro mundo macroscópico esta constituido por cuerpos y ondas, los cuerpos a su ves por partículas. Tenemos una clara noción de lo que llamamos partícula y onda, las vemos la sentimos y las tocamos. En el caso  del mundo microscópico nada de esto es factible, solo es posible interpretar algo a través del comportamiento. ¿Qué otra imagen del </a:t>
            </a:r>
            <a:r>
              <a:rPr lang="es-ES" dirty="0" err="1"/>
              <a:t>micromundo</a:t>
            </a:r>
            <a:r>
              <a:rPr lang="es-ES" dirty="0"/>
              <a:t> podemos construir si solo conocemos partículas y ondas?, pero ¿realmente que es? o sea la esencia no lo conocemos. Se trata de interaccionar con el sistema estudiado y de acuerdo a su respuesta interpretar como esta constituido.</a:t>
            </a:r>
          </a:p>
          <a:p>
            <a:pPr marL="0" indent="0" algn="just">
              <a:buNone/>
            </a:pPr>
            <a:r>
              <a:rPr lang="es-ES" dirty="0"/>
              <a:t>La Mecánica Cuántica logra describir correctamente los fenómenos atómicos, es decir, en correspondencia con el experimento. De esta manera nace y se desarrolla la mecánica cuántica.</a:t>
            </a:r>
          </a:p>
          <a:p>
            <a:pPr marL="0" indent="0" algn="just">
              <a:buNone/>
            </a:pPr>
            <a:r>
              <a:rPr lang="es-ES" dirty="0"/>
              <a:t>Sin tener nada que ver con nuestro tema y aludiendo a cuestiones filosóficas, mucho tiempo antes de que se gestara la mecánica cuántica (1612), Galileo Galilei escribe una carta a un amigo diciendo: </a:t>
            </a:r>
            <a:r>
              <a:rPr lang="es-ES" i="1" u="sng" dirty="0"/>
              <a:t>“Non </a:t>
            </a:r>
            <a:r>
              <a:rPr lang="it-IT" i="1" u="sng" dirty="0"/>
              <a:t>tentare le essenze, ma contentarsi delle affezioni quantitative</a:t>
            </a:r>
            <a:r>
              <a:rPr lang="es-ES" i="1" u="sng" dirty="0"/>
              <a:t>”</a:t>
            </a:r>
            <a:r>
              <a:rPr lang="es-ES" dirty="0"/>
              <a:t>, lo cual es aplicable, también,  a nuestro caso.</a:t>
            </a:r>
          </a:p>
        </p:txBody>
      </p:sp>
    </p:spTree>
    <p:extLst>
      <p:ext uri="{BB962C8B-B14F-4D97-AF65-F5344CB8AC3E}">
        <p14:creationId xmlns="" xmlns:p14="http://schemas.microsoft.com/office/powerpoint/2010/main" val="3342409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BEEDC4A-4441-4154-B39A-391BFCCBD02B}"/>
              </a:ext>
            </a:extLst>
          </p:cNvPr>
          <p:cNvSpPr>
            <a:spLocks noGrp="1"/>
          </p:cNvSpPr>
          <p:nvPr>
            <p:ph type="title"/>
          </p:nvPr>
        </p:nvSpPr>
        <p:spPr>
          <a:xfrm>
            <a:off x="703385" y="335767"/>
            <a:ext cx="11268159" cy="523698"/>
          </a:xfrm>
        </p:spPr>
        <p:txBody>
          <a:bodyPr>
            <a:normAutofit fontScale="90000"/>
          </a:bodyPr>
          <a:lstStyle/>
          <a:p>
            <a:pPr algn="ctr"/>
            <a:r>
              <a:rPr lang="es-ES" dirty="0">
                <a:latin typeface="Arial" panose="020B0604020202020204" pitchFamily="34" charset="0"/>
                <a:cs typeface="Arial" panose="020B0604020202020204" pitchFamily="34" charset="0"/>
              </a:rPr>
              <a:t>Momento angular total de un átomo</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BA0EFAB4-7523-49AF-A6B6-EE21ABD6E53D}"/>
                  </a:ext>
                </a:extLst>
              </p:cNvPr>
              <p:cNvSpPr>
                <a:spLocks noGrp="1"/>
              </p:cNvSpPr>
              <p:nvPr>
                <p:ph idx="1"/>
              </p:nvPr>
            </p:nvSpPr>
            <p:spPr>
              <a:xfrm>
                <a:off x="112542" y="903004"/>
                <a:ext cx="11859002" cy="5878766"/>
              </a:xfrm>
            </p:spPr>
            <p:txBody>
              <a:bodyPr>
                <a:normAutofit fontScale="62500" lnSpcReduction="20000"/>
              </a:bodyPr>
              <a:lstStyle/>
              <a:p>
                <a:pPr marL="514350" indent="-514350">
                  <a:lnSpc>
                    <a:spcPct val="120000"/>
                  </a:lnSpc>
                  <a:spcBef>
                    <a:spcPts val="600"/>
                  </a:spcBef>
                  <a:buFont typeface="+mj-lt"/>
                  <a:buAutoNum type="arabicPeriod"/>
                </a:pPr>
                <a:r>
                  <a:rPr lang="es-AR" sz="3400" b="1" dirty="0">
                    <a:solidFill>
                      <a:srgbClr val="C00000"/>
                    </a:solidFill>
                    <a:latin typeface="Arial" panose="020B0604020202020204" pitchFamily="34" charset="0"/>
                    <a:cs typeface="Arial" panose="020B0604020202020204" pitchFamily="34" charset="0"/>
                  </a:rPr>
                  <a:t>Si  </a:t>
                </a:r>
                <a14:m>
                  <m:oMath xmlns:m="http://schemas.openxmlformats.org/officeDocument/2006/math">
                    <m:r>
                      <a:rPr lang="es-ES" sz="3400" b="1" i="1" smtClean="0">
                        <a:solidFill>
                          <a:srgbClr val="C00000"/>
                        </a:solidFill>
                        <a:latin typeface="Cambria Math" panose="02040503050406030204" pitchFamily="18" charset="0"/>
                      </a:rPr>
                      <m:t>𝒋</m:t>
                    </m:r>
                    <m:r>
                      <a:rPr lang="es-ES" sz="3400" b="1" i="1" smtClean="0">
                        <a:solidFill>
                          <a:srgbClr val="C00000"/>
                        </a:solidFill>
                        <a:latin typeface="Cambria Math" panose="02040503050406030204" pitchFamily="18" charset="0"/>
                      </a:rPr>
                      <m:t>=</m:t>
                    </m:r>
                    <m:r>
                      <a:rPr lang="es-ES" sz="3400" b="1" i="1" smtClean="0">
                        <a:solidFill>
                          <a:srgbClr val="C00000"/>
                        </a:solidFill>
                        <a:latin typeface="Cambria Math" panose="02040503050406030204" pitchFamily="18" charset="0"/>
                      </a:rPr>
                      <m:t>𝒍</m:t>
                    </m:r>
                    <m:r>
                      <a:rPr lang="es-ES" sz="3400" b="1" i="1" smtClean="0">
                        <a:solidFill>
                          <a:srgbClr val="C00000"/>
                        </a:solidFill>
                        <a:latin typeface="Cambria Math" panose="02040503050406030204" pitchFamily="18" charset="0"/>
                      </a:rPr>
                      <m:t>+</m:t>
                    </m:r>
                    <m:f>
                      <m:fPr>
                        <m:ctrlPr>
                          <a:rPr lang="es-ES" sz="3400" b="1" i="1" smtClean="0">
                            <a:solidFill>
                              <a:srgbClr val="C00000"/>
                            </a:solidFill>
                            <a:latin typeface="Cambria Math" panose="02040503050406030204" pitchFamily="18" charset="0"/>
                          </a:rPr>
                        </m:ctrlPr>
                      </m:fPr>
                      <m:num>
                        <m:r>
                          <a:rPr lang="es-ES" sz="3400" b="1" i="1" smtClean="0">
                            <a:solidFill>
                              <a:srgbClr val="C00000"/>
                            </a:solidFill>
                            <a:latin typeface="Cambria Math" panose="02040503050406030204" pitchFamily="18" charset="0"/>
                          </a:rPr>
                          <m:t>𝟏</m:t>
                        </m:r>
                      </m:num>
                      <m:den>
                        <m:r>
                          <a:rPr lang="es-ES" sz="3400" b="1" i="1" smtClean="0">
                            <a:solidFill>
                              <a:srgbClr val="C00000"/>
                            </a:solidFill>
                            <a:latin typeface="Cambria Math" panose="02040503050406030204" pitchFamily="18" charset="0"/>
                          </a:rPr>
                          <m:t>𝟐</m:t>
                        </m:r>
                      </m:den>
                    </m:f>
                  </m:oMath>
                </a14:m>
                <a:r>
                  <a:rPr lang="es-ES" sz="3400" b="1" i="1" dirty="0">
                    <a:solidFill>
                      <a:srgbClr val="C00000"/>
                    </a:solidFill>
                    <a:latin typeface="Cambria Math" panose="02040503050406030204" pitchFamily="18" charset="0"/>
                  </a:rPr>
                  <a:t/>
                </a:r>
                <a14:m>
                  <m:oMath xmlns:m="http://schemas.openxmlformats.org/officeDocument/2006/math">
                    <m:r>
                      <a:rPr lang="es-ES" sz="3400" b="1" i="1" smtClean="0">
                        <a:latin typeface="Cambria Math" panose="02040503050406030204" pitchFamily="18" charset="0"/>
                      </a:rPr>
                      <m:t>  </m:t>
                    </m:r>
                    <m:r>
                      <a:rPr lang="es-ES" sz="3400" b="1" i="1" smtClean="0">
                        <a:latin typeface="Cambria Math" panose="02040503050406030204" pitchFamily="18" charset="0"/>
                        <a:ea typeface="Cambria Math" panose="02040503050406030204" pitchFamily="18" charset="0"/>
                      </a:rPr>
                      <m:t>⟹</m:t>
                    </m:r>
                    <m:r>
                      <a:rPr lang="es-ES" sz="3400" b="1" i="1" smtClean="0">
                        <a:latin typeface="Cambria Math" panose="02040503050406030204" pitchFamily="18" charset="0"/>
                      </a:rPr>
                      <m:t>               </m:t>
                    </m:r>
                    <m:d>
                      <m:dPr>
                        <m:begChr m:val="|"/>
                        <m:endChr m:val="|"/>
                        <m:ctrlPr>
                          <a:rPr lang="es-AR" sz="3400" i="1" smtClean="0">
                            <a:latin typeface="Cambria Math" panose="02040503050406030204" pitchFamily="18" charset="0"/>
                          </a:rPr>
                        </m:ctrlPr>
                      </m:dPr>
                      <m:e>
                        <m:acc>
                          <m:accPr>
                            <m:chr m:val="⃗"/>
                            <m:ctrlPr>
                              <a:rPr lang="es-AR" sz="3400" i="1" smtClean="0">
                                <a:latin typeface="Cambria Math" panose="02040503050406030204" pitchFamily="18" charset="0"/>
                              </a:rPr>
                            </m:ctrlPr>
                          </m:accPr>
                          <m:e>
                            <m:r>
                              <a:rPr lang="es-ES" sz="3400" b="0" i="1" smtClean="0">
                                <a:latin typeface="Cambria Math" panose="02040503050406030204" pitchFamily="18" charset="0"/>
                              </a:rPr>
                              <m:t>𝐽</m:t>
                            </m:r>
                          </m:e>
                        </m:acc>
                      </m:e>
                    </m:d>
                    <m:r>
                      <a:rPr lang="es-ES" sz="3400" b="0" i="1" smtClean="0">
                        <a:latin typeface="Cambria Math" panose="02040503050406030204" pitchFamily="18" charset="0"/>
                      </a:rPr>
                      <m:t>=</m:t>
                    </m:r>
                    <m:rad>
                      <m:radPr>
                        <m:degHide m:val="on"/>
                        <m:ctrlPr>
                          <a:rPr lang="es-AR" sz="3400" i="1">
                            <a:latin typeface="Cambria Math" panose="02040503050406030204" pitchFamily="18" charset="0"/>
                          </a:rPr>
                        </m:ctrlPr>
                      </m:radPr>
                      <m:deg/>
                      <m:e>
                        <m:r>
                          <a:rPr lang="es-ES" sz="3400" b="0" i="1" smtClean="0">
                            <a:latin typeface="Cambria Math" panose="02040503050406030204" pitchFamily="18" charset="0"/>
                          </a:rPr>
                          <m:t>𝑗</m:t>
                        </m:r>
                        <m:d>
                          <m:dPr>
                            <m:ctrlPr>
                              <a:rPr lang="es-AR" sz="3400" i="1" smtClean="0">
                                <a:latin typeface="Cambria Math" panose="02040503050406030204" pitchFamily="18" charset="0"/>
                              </a:rPr>
                            </m:ctrlPr>
                          </m:dPr>
                          <m:e>
                            <m:r>
                              <a:rPr lang="es-ES" sz="3400" b="0" i="1" smtClean="0">
                                <a:latin typeface="Cambria Math" panose="02040503050406030204" pitchFamily="18" charset="0"/>
                              </a:rPr>
                              <m:t>𝑗</m:t>
                            </m:r>
                            <m:r>
                              <a:rPr lang="es-AR" sz="3400" i="1">
                                <a:latin typeface="Cambria Math"/>
                              </a:rPr>
                              <m:t>+1</m:t>
                            </m:r>
                          </m:e>
                        </m:d>
                      </m:e>
                    </m:rad>
                    <m:r>
                      <a:rPr lang="es-AR" sz="3400" i="1">
                        <a:latin typeface="Cambria Math"/>
                        <a:ea typeface="Cambria Math"/>
                      </a:rPr>
                      <m:t>ℏ</m:t>
                    </m:r>
                    <m:r>
                      <a:rPr lang="es-ES" sz="3400" b="0" i="1" smtClean="0">
                        <a:latin typeface="Cambria Math" panose="02040503050406030204" pitchFamily="18" charset="0"/>
                        <a:ea typeface="Cambria Math"/>
                      </a:rPr>
                      <m:t>=</m:t>
                    </m:r>
                    <m:rad>
                      <m:radPr>
                        <m:degHide m:val="on"/>
                        <m:ctrlPr>
                          <a:rPr lang="es-ES" sz="3400" b="0" i="1" smtClean="0">
                            <a:latin typeface="Cambria Math" panose="02040503050406030204" pitchFamily="18" charset="0"/>
                            <a:ea typeface="Cambria Math"/>
                          </a:rPr>
                        </m:ctrlPr>
                      </m:radPr>
                      <m:deg/>
                      <m:e>
                        <m:d>
                          <m:dPr>
                            <m:ctrlPr>
                              <a:rPr lang="es-ES" sz="3400" b="0" i="1" smtClean="0">
                                <a:latin typeface="Cambria Math" panose="02040503050406030204" pitchFamily="18" charset="0"/>
                                <a:ea typeface="Cambria Math"/>
                              </a:rPr>
                            </m:ctrlPr>
                          </m:dPr>
                          <m:e>
                            <m:r>
                              <a:rPr lang="es-ES" sz="3400" i="1">
                                <a:latin typeface="Cambria Math" panose="02040503050406030204" pitchFamily="18" charset="0"/>
                              </a:rPr>
                              <m:t>𝑙</m:t>
                            </m:r>
                            <m:r>
                              <a:rPr lang="es-ES" sz="3400" i="1">
                                <a:latin typeface="Cambria Math" panose="02040503050406030204" pitchFamily="18" charset="0"/>
                              </a:rPr>
                              <m:t>+</m:t>
                            </m:r>
                            <m:f>
                              <m:fPr>
                                <m:ctrlPr>
                                  <a:rPr lang="es-ES" sz="3400" i="1">
                                    <a:latin typeface="Cambria Math" panose="02040503050406030204" pitchFamily="18" charset="0"/>
                                  </a:rPr>
                                </m:ctrlPr>
                              </m:fPr>
                              <m:num>
                                <m:r>
                                  <a:rPr lang="es-ES" sz="3400" i="1">
                                    <a:latin typeface="Cambria Math" panose="02040503050406030204" pitchFamily="18" charset="0"/>
                                  </a:rPr>
                                  <m:t>1</m:t>
                                </m:r>
                              </m:num>
                              <m:den>
                                <m:r>
                                  <a:rPr lang="es-ES" sz="3400" i="1">
                                    <a:latin typeface="Cambria Math" panose="02040503050406030204" pitchFamily="18" charset="0"/>
                                  </a:rPr>
                                  <m:t>2</m:t>
                                </m:r>
                              </m:den>
                            </m:f>
                          </m:e>
                        </m:d>
                        <m:d>
                          <m:dPr>
                            <m:ctrlPr>
                              <a:rPr lang="es-ES" sz="3400" b="0" i="1" smtClean="0">
                                <a:latin typeface="Cambria Math" panose="02040503050406030204" pitchFamily="18" charset="0"/>
                                <a:ea typeface="Cambria Math"/>
                              </a:rPr>
                            </m:ctrlPr>
                          </m:dPr>
                          <m:e>
                            <m:r>
                              <a:rPr lang="es-ES" sz="3400" i="1">
                                <a:latin typeface="Cambria Math" panose="02040503050406030204" pitchFamily="18" charset="0"/>
                              </a:rPr>
                              <m:t>𝑙</m:t>
                            </m:r>
                            <m:r>
                              <a:rPr lang="es-ES" sz="3400" i="1">
                                <a:latin typeface="Cambria Math" panose="02040503050406030204" pitchFamily="18" charset="0"/>
                              </a:rPr>
                              <m:t>+</m:t>
                            </m:r>
                            <m:f>
                              <m:fPr>
                                <m:ctrlPr>
                                  <a:rPr lang="es-ES" sz="3400" i="1">
                                    <a:latin typeface="Cambria Math" panose="02040503050406030204" pitchFamily="18" charset="0"/>
                                  </a:rPr>
                                </m:ctrlPr>
                              </m:fPr>
                              <m:num>
                                <m:r>
                                  <a:rPr lang="es-ES" sz="3400" b="0" i="1" smtClean="0">
                                    <a:latin typeface="Cambria Math" panose="02040503050406030204" pitchFamily="18" charset="0"/>
                                  </a:rPr>
                                  <m:t>3</m:t>
                                </m:r>
                              </m:num>
                              <m:den>
                                <m:r>
                                  <a:rPr lang="es-ES" sz="3400" i="1">
                                    <a:latin typeface="Cambria Math" panose="02040503050406030204" pitchFamily="18" charset="0"/>
                                  </a:rPr>
                                  <m:t>2</m:t>
                                </m:r>
                              </m:den>
                            </m:f>
                          </m:e>
                        </m:d>
                      </m:e>
                    </m:rad>
                    <m:r>
                      <a:rPr lang="es-AR" sz="3400" i="1">
                        <a:latin typeface="Cambria Math"/>
                        <a:ea typeface="Cambria Math"/>
                      </a:rPr>
                      <m:t>ℏ</m:t>
                    </m:r>
                  </m:oMath>
                </a14:m>
                <a:r>
                  <a:rPr lang="es-ES" sz="3400" dirty="0">
                    <a:latin typeface="Arial" panose="020B0604020202020204" pitchFamily="34" charset="0"/>
                    <a:cs typeface="Arial" panose="020B0604020202020204" pitchFamily="34" charset="0"/>
                  </a:rPr>
                  <a:t/>
                </a:r>
              </a:p>
              <a:p>
                <a:pPr marL="0" indent="0">
                  <a:lnSpc>
                    <a:spcPct val="120000"/>
                  </a:lnSpc>
                  <a:spcBef>
                    <a:spcPts val="600"/>
                  </a:spcBef>
                  <a:buNone/>
                </a:pPr>
                <a:r>
                  <a:rPr lang="es-ES" sz="3400" b="1" dirty="0">
                    <a:solidFill>
                      <a:srgbClr val="C00000"/>
                    </a:solidFill>
                    <a:latin typeface="Arial" panose="020B0604020202020204" pitchFamily="34" charset="0"/>
                    <a:cs typeface="Arial" panose="020B0604020202020204" pitchFamily="34" charset="0"/>
                  </a:rPr>
                  <a:t>2.  Si  </a:t>
                </a:r>
                <a14:m>
                  <m:oMath xmlns:m="http://schemas.openxmlformats.org/officeDocument/2006/math">
                    <m:r>
                      <a:rPr lang="es-ES" sz="3400" b="1" i="1">
                        <a:solidFill>
                          <a:srgbClr val="C00000"/>
                        </a:solidFill>
                        <a:latin typeface="Cambria Math" panose="02040503050406030204" pitchFamily="18" charset="0"/>
                      </a:rPr>
                      <m:t>𝒋</m:t>
                    </m:r>
                    <m:r>
                      <a:rPr lang="es-ES" sz="3400" b="1" i="1">
                        <a:solidFill>
                          <a:srgbClr val="C00000"/>
                        </a:solidFill>
                        <a:latin typeface="Cambria Math" panose="02040503050406030204" pitchFamily="18" charset="0"/>
                      </a:rPr>
                      <m:t>=</m:t>
                    </m:r>
                    <m:r>
                      <a:rPr lang="es-ES" sz="3400" b="1" i="1">
                        <a:solidFill>
                          <a:srgbClr val="C00000"/>
                        </a:solidFill>
                        <a:latin typeface="Cambria Math" panose="02040503050406030204" pitchFamily="18" charset="0"/>
                      </a:rPr>
                      <m:t>𝒍</m:t>
                    </m:r>
                    <m:r>
                      <a:rPr lang="es-ES" sz="3400" b="1" i="1">
                        <a:solidFill>
                          <a:srgbClr val="C00000"/>
                        </a:solidFill>
                        <a:latin typeface="Cambria Math" panose="02040503050406030204" pitchFamily="18" charset="0"/>
                      </a:rPr>
                      <m:t>−</m:t>
                    </m:r>
                    <m:f>
                      <m:fPr>
                        <m:ctrlPr>
                          <a:rPr lang="es-ES" sz="3400" b="1" i="1">
                            <a:solidFill>
                              <a:srgbClr val="C00000"/>
                            </a:solidFill>
                            <a:latin typeface="Cambria Math" panose="02040503050406030204" pitchFamily="18" charset="0"/>
                          </a:rPr>
                        </m:ctrlPr>
                      </m:fPr>
                      <m:num>
                        <m:r>
                          <a:rPr lang="es-ES" sz="3400" b="1" i="1">
                            <a:solidFill>
                              <a:srgbClr val="C00000"/>
                            </a:solidFill>
                            <a:latin typeface="Cambria Math" panose="02040503050406030204" pitchFamily="18" charset="0"/>
                          </a:rPr>
                          <m:t>𝟏</m:t>
                        </m:r>
                      </m:num>
                      <m:den>
                        <m:r>
                          <a:rPr lang="es-ES" sz="3400" b="1" i="1">
                            <a:solidFill>
                              <a:srgbClr val="C00000"/>
                            </a:solidFill>
                            <a:latin typeface="Cambria Math" panose="02040503050406030204" pitchFamily="18" charset="0"/>
                          </a:rPr>
                          <m:t>𝟐</m:t>
                        </m:r>
                      </m:den>
                    </m:f>
                  </m:oMath>
                </a14:m>
                <a:r>
                  <a:rPr lang="es-ES" sz="3400" b="1" dirty="0">
                    <a:latin typeface="Arial" panose="020B0604020202020204" pitchFamily="34" charset="0"/>
                    <a:cs typeface="Arial" panose="020B0604020202020204" pitchFamily="34" charset="0"/>
                  </a:rPr>
                  <a:t/>
                </a:r>
                <a14:m>
                  <m:oMath xmlns:m="http://schemas.openxmlformats.org/officeDocument/2006/math">
                    <m:r>
                      <a:rPr lang="es-ES" sz="3400" b="1" i="0" smtClean="0">
                        <a:latin typeface="Cambria Math" panose="02040503050406030204" pitchFamily="18" charset="0"/>
                      </a:rPr>
                      <m:t>   </m:t>
                    </m:r>
                    <m:r>
                      <a:rPr lang="es-ES" sz="3400" b="1" i="1" smtClean="0">
                        <a:latin typeface="Cambria Math" panose="02040503050406030204" pitchFamily="18" charset="0"/>
                      </a:rPr>
                      <m:t> </m:t>
                    </m:r>
                    <m:r>
                      <a:rPr lang="es-ES" sz="3400" b="1" i="1" smtClean="0">
                        <a:latin typeface="Cambria Math" panose="02040503050406030204" pitchFamily="18" charset="0"/>
                        <a:ea typeface="Cambria Math" panose="02040503050406030204" pitchFamily="18" charset="0"/>
                      </a:rPr>
                      <m:t>⟹</m:t>
                    </m:r>
                    <m:r>
                      <a:rPr lang="es-ES" sz="3400" b="1" i="0" smtClean="0">
                        <a:latin typeface="Cambria Math" panose="02040503050406030204" pitchFamily="18" charset="0"/>
                      </a:rPr>
                      <m:t>                </m:t>
                    </m:r>
                    <m:d>
                      <m:dPr>
                        <m:begChr m:val="|"/>
                        <m:endChr m:val="|"/>
                        <m:ctrlPr>
                          <a:rPr lang="es-AR" sz="3400" i="1">
                            <a:latin typeface="Cambria Math" panose="02040503050406030204" pitchFamily="18" charset="0"/>
                          </a:rPr>
                        </m:ctrlPr>
                      </m:dPr>
                      <m:e>
                        <m:acc>
                          <m:accPr>
                            <m:chr m:val="⃗"/>
                            <m:ctrlPr>
                              <a:rPr lang="es-AR" sz="3400" i="1">
                                <a:latin typeface="Cambria Math" panose="02040503050406030204" pitchFamily="18" charset="0"/>
                              </a:rPr>
                            </m:ctrlPr>
                          </m:accPr>
                          <m:e>
                            <m:r>
                              <a:rPr lang="es-ES" sz="3400" i="1">
                                <a:latin typeface="Cambria Math" panose="02040503050406030204" pitchFamily="18" charset="0"/>
                              </a:rPr>
                              <m:t>𝐽</m:t>
                            </m:r>
                          </m:e>
                        </m:acc>
                      </m:e>
                    </m:d>
                    <m:r>
                      <a:rPr lang="es-ES" sz="3400" i="1">
                        <a:latin typeface="Cambria Math" panose="02040503050406030204" pitchFamily="18" charset="0"/>
                      </a:rPr>
                      <m:t>=</m:t>
                    </m:r>
                    <m:rad>
                      <m:radPr>
                        <m:degHide m:val="on"/>
                        <m:ctrlPr>
                          <a:rPr lang="es-AR" sz="3400" i="1">
                            <a:latin typeface="Cambria Math" panose="02040503050406030204" pitchFamily="18" charset="0"/>
                          </a:rPr>
                        </m:ctrlPr>
                      </m:radPr>
                      <m:deg/>
                      <m:e>
                        <m:r>
                          <a:rPr lang="es-ES" sz="3400" i="1">
                            <a:latin typeface="Cambria Math" panose="02040503050406030204" pitchFamily="18" charset="0"/>
                          </a:rPr>
                          <m:t>𝑗</m:t>
                        </m:r>
                        <m:d>
                          <m:dPr>
                            <m:ctrlPr>
                              <a:rPr lang="es-AR" sz="3400" i="1">
                                <a:latin typeface="Cambria Math" panose="02040503050406030204" pitchFamily="18" charset="0"/>
                              </a:rPr>
                            </m:ctrlPr>
                          </m:dPr>
                          <m:e>
                            <m:r>
                              <a:rPr lang="es-ES" sz="3400" i="1">
                                <a:latin typeface="Cambria Math" panose="02040503050406030204" pitchFamily="18" charset="0"/>
                              </a:rPr>
                              <m:t>𝑗</m:t>
                            </m:r>
                            <m:r>
                              <a:rPr lang="es-AR" sz="3400" i="1">
                                <a:latin typeface="Cambria Math"/>
                              </a:rPr>
                              <m:t>+1</m:t>
                            </m:r>
                          </m:e>
                        </m:d>
                      </m:e>
                    </m:rad>
                    <m:r>
                      <a:rPr lang="es-AR" sz="3400" i="1">
                        <a:latin typeface="Cambria Math"/>
                        <a:ea typeface="Cambria Math"/>
                      </a:rPr>
                      <m:t>ℏ</m:t>
                    </m:r>
                    <m:r>
                      <a:rPr lang="es-ES" sz="3400" i="1">
                        <a:latin typeface="Cambria Math" panose="02040503050406030204" pitchFamily="18" charset="0"/>
                        <a:ea typeface="Cambria Math"/>
                      </a:rPr>
                      <m:t>=</m:t>
                    </m:r>
                    <m:rad>
                      <m:radPr>
                        <m:degHide m:val="on"/>
                        <m:ctrlPr>
                          <a:rPr lang="es-ES" sz="3400" i="1">
                            <a:latin typeface="Cambria Math" panose="02040503050406030204" pitchFamily="18" charset="0"/>
                            <a:ea typeface="Cambria Math"/>
                          </a:rPr>
                        </m:ctrlPr>
                      </m:radPr>
                      <m:deg/>
                      <m:e>
                        <m:d>
                          <m:dPr>
                            <m:ctrlPr>
                              <a:rPr lang="es-ES" sz="3400" i="1">
                                <a:latin typeface="Cambria Math" panose="02040503050406030204" pitchFamily="18" charset="0"/>
                                <a:ea typeface="Cambria Math"/>
                              </a:rPr>
                            </m:ctrlPr>
                          </m:dPr>
                          <m:e>
                            <m:r>
                              <a:rPr lang="es-ES" sz="3400" i="1">
                                <a:latin typeface="Cambria Math" panose="02040503050406030204" pitchFamily="18" charset="0"/>
                              </a:rPr>
                              <m:t>𝑙</m:t>
                            </m:r>
                            <m:r>
                              <a:rPr lang="es-ES" sz="3400" i="1">
                                <a:latin typeface="Cambria Math" panose="02040503050406030204" pitchFamily="18" charset="0"/>
                              </a:rPr>
                              <m:t>+</m:t>
                            </m:r>
                            <m:f>
                              <m:fPr>
                                <m:ctrlPr>
                                  <a:rPr lang="es-ES" sz="3400" i="1">
                                    <a:latin typeface="Cambria Math" panose="02040503050406030204" pitchFamily="18" charset="0"/>
                                  </a:rPr>
                                </m:ctrlPr>
                              </m:fPr>
                              <m:num>
                                <m:r>
                                  <a:rPr lang="es-ES" sz="3400" i="1">
                                    <a:latin typeface="Cambria Math" panose="02040503050406030204" pitchFamily="18" charset="0"/>
                                  </a:rPr>
                                  <m:t>1</m:t>
                                </m:r>
                              </m:num>
                              <m:den>
                                <m:r>
                                  <a:rPr lang="es-ES" sz="3400" i="1">
                                    <a:latin typeface="Cambria Math" panose="02040503050406030204" pitchFamily="18" charset="0"/>
                                  </a:rPr>
                                  <m:t>2</m:t>
                                </m:r>
                              </m:den>
                            </m:f>
                          </m:e>
                        </m:d>
                        <m:d>
                          <m:dPr>
                            <m:ctrlPr>
                              <a:rPr lang="es-ES" sz="3400" i="1">
                                <a:latin typeface="Cambria Math" panose="02040503050406030204" pitchFamily="18" charset="0"/>
                                <a:ea typeface="Cambria Math"/>
                              </a:rPr>
                            </m:ctrlPr>
                          </m:dPr>
                          <m:e>
                            <m:r>
                              <a:rPr lang="es-ES" sz="3400" i="1">
                                <a:latin typeface="Cambria Math" panose="02040503050406030204" pitchFamily="18" charset="0"/>
                              </a:rPr>
                              <m:t>𝑙</m:t>
                            </m:r>
                            <m:r>
                              <a:rPr lang="es-ES" sz="3400" i="1">
                                <a:latin typeface="Cambria Math" panose="02040503050406030204" pitchFamily="18" charset="0"/>
                              </a:rPr>
                              <m:t>−</m:t>
                            </m:r>
                            <m:f>
                              <m:fPr>
                                <m:ctrlPr>
                                  <a:rPr lang="es-ES" sz="3400" i="1">
                                    <a:latin typeface="Cambria Math" panose="02040503050406030204" pitchFamily="18" charset="0"/>
                                  </a:rPr>
                                </m:ctrlPr>
                              </m:fPr>
                              <m:num>
                                <m:r>
                                  <a:rPr lang="es-ES" sz="3400" i="1">
                                    <a:latin typeface="Cambria Math" panose="02040503050406030204" pitchFamily="18" charset="0"/>
                                  </a:rPr>
                                  <m:t>1</m:t>
                                </m:r>
                              </m:num>
                              <m:den>
                                <m:r>
                                  <a:rPr lang="es-ES" sz="3400" i="1">
                                    <a:latin typeface="Cambria Math" panose="02040503050406030204" pitchFamily="18" charset="0"/>
                                  </a:rPr>
                                  <m:t>2</m:t>
                                </m:r>
                              </m:den>
                            </m:f>
                          </m:e>
                        </m:d>
                      </m:e>
                    </m:rad>
                    <m:r>
                      <a:rPr lang="es-AR" sz="3400" i="1">
                        <a:latin typeface="Cambria Math"/>
                        <a:ea typeface="Cambria Math"/>
                      </a:rPr>
                      <m:t>ℏ</m:t>
                    </m:r>
                  </m:oMath>
                </a14:m>
                <a:endParaRPr lang="es-AR" sz="3400" dirty="0">
                  <a:latin typeface="Arial" panose="020B0604020202020204" pitchFamily="34" charset="0"/>
                  <a:cs typeface="Arial" panose="020B0604020202020204" pitchFamily="34" charset="0"/>
                </a:endParaRPr>
              </a:p>
              <a:p>
                <a:pPr marL="0" indent="0" algn="just">
                  <a:lnSpc>
                    <a:spcPct val="120000"/>
                  </a:lnSpc>
                  <a:spcBef>
                    <a:spcPts val="600"/>
                  </a:spcBef>
                  <a:buNone/>
                </a:pPr>
                <a:r>
                  <a:rPr lang="es-ES" sz="3400" dirty="0">
                    <a:latin typeface="Arial" panose="020B0604020202020204" pitchFamily="34" charset="0"/>
                    <a:cs typeface="Arial" panose="020B0604020202020204" pitchFamily="34" charset="0"/>
                  </a:rPr>
                  <a:t>La magnitud del momento angular de spin será</a:t>
                </a:r>
              </a:p>
              <a:p>
                <a:pPr marL="0" indent="0" algn="ctr">
                  <a:lnSpc>
                    <a:spcPct val="120000"/>
                  </a:lnSpc>
                  <a:spcBef>
                    <a:spcPts val="600"/>
                  </a:spcBef>
                  <a:buNone/>
                </a:pPr>
                <a14:m>
                  <m:oMath xmlns:m="http://schemas.openxmlformats.org/officeDocument/2006/math">
                    <m:r>
                      <a:rPr lang="es-AR" sz="3400" i="1">
                        <a:latin typeface="Cambria Math"/>
                      </a:rPr>
                      <m:t> </m:t>
                    </m:r>
                    <m:d>
                      <m:dPr>
                        <m:begChr m:val="|"/>
                        <m:endChr m:val="|"/>
                        <m:ctrlPr>
                          <a:rPr lang="es-AR" sz="3400" i="1">
                            <a:latin typeface="Cambria Math" panose="02040503050406030204" pitchFamily="18" charset="0"/>
                          </a:rPr>
                        </m:ctrlPr>
                      </m:dPr>
                      <m:e>
                        <m:acc>
                          <m:accPr>
                            <m:chr m:val="⃗"/>
                            <m:ctrlPr>
                              <a:rPr lang="es-AR" sz="3400" i="1">
                                <a:latin typeface="Cambria Math" panose="02040503050406030204" pitchFamily="18" charset="0"/>
                              </a:rPr>
                            </m:ctrlPr>
                          </m:accPr>
                          <m:e>
                            <m:r>
                              <a:rPr lang="es-AR" sz="3400" i="1">
                                <a:latin typeface="Cambria Math"/>
                              </a:rPr>
                              <m:t>𝑆</m:t>
                            </m:r>
                          </m:e>
                        </m:acc>
                      </m:e>
                    </m:d>
                    <m:r>
                      <a:rPr lang="es-AR" sz="3400" i="1">
                        <a:latin typeface="Cambria Math"/>
                      </a:rPr>
                      <m:t>=</m:t>
                    </m:r>
                    <m:rad>
                      <m:radPr>
                        <m:degHide m:val="on"/>
                        <m:ctrlPr>
                          <a:rPr lang="es-AR" sz="3400" i="1">
                            <a:latin typeface="Cambria Math" panose="02040503050406030204" pitchFamily="18" charset="0"/>
                          </a:rPr>
                        </m:ctrlPr>
                      </m:radPr>
                      <m:deg/>
                      <m:e>
                        <m:r>
                          <a:rPr lang="es-AR" sz="3400" i="1">
                            <a:latin typeface="Cambria Math"/>
                          </a:rPr>
                          <m:t>𝑠</m:t>
                        </m:r>
                        <m:d>
                          <m:dPr>
                            <m:ctrlPr>
                              <a:rPr lang="es-AR" sz="3400" i="1">
                                <a:latin typeface="Cambria Math" panose="02040503050406030204" pitchFamily="18" charset="0"/>
                              </a:rPr>
                            </m:ctrlPr>
                          </m:dPr>
                          <m:e>
                            <m:r>
                              <a:rPr lang="es-AR" sz="3400" i="1">
                                <a:latin typeface="Cambria Math"/>
                              </a:rPr>
                              <m:t>𝑠</m:t>
                            </m:r>
                            <m:r>
                              <a:rPr lang="es-AR" sz="3400" i="1">
                                <a:latin typeface="Cambria Math"/>
                              </a:rPr>
                              <m:t>+1</m:t>
                            </m:r>
                          </m:e>
                        </m:d>
                      </m:e>
                    </m:rad>
                    <m:r>
                      <a:rPr lang="es-AR" sz="3400" i="1">
                        <a:latin typeface="Cambria Math"/>
                        <a:ea typeface="Cambria Math"/>
                      </a:rPr>
                      <m:t>ℏ=</m:t>
                    </m:r>
                    <m:f>
                      <m:fPr>
                        <m:ctrlPr>
                          <a:rPr lang="es-AR" sz="3400" i="1">
                            <a:latin typeface="Cambria Math" panose="02040503050406030204" pitchFamily="18" charset="0"/>
                            <a:ea typeface="Cambria Math"/>
                          </a:rPr>
                        </m:ctrlPr>
                      </m:fPr>
                      <m:num>
                        <m:rad>
                          <m:radPr>
                            <m:degHide m:val="on"/>
                            <m:ctrlPr>
                              <a:rPr lang="es-AR" sz="3400" i="1">
                                <a:latin typeface="Cambria Math" panose="02040503050406030204" pitchFamily="18" charset="0"/>
                                <a:ea typeface="Cambria Math"/>
                              </a:rPr>
                            </m:ctrlPr>
                          </m:radPr>
                          <m:deg/>
                          <m:e>
                            <m:r>
                              <a:rPr lang="es-AR" sz="3400" i="1">
                                <a:latin typeface="Cambria Math"/>
                                <a:ea typeface="Cambria Math"/>
                              </a:rPr>
                              <m:t>3</m:t>
                            </m:r>
                          </m:e>
                        </m:rad>
                      </m:num>
                      <m:den>
                        <m:r>
                          <a:rPr lang="es-AR" sz="3400" i="1">
                            <a:latin typeface="Cambria Math"/>
                            <a:ea typeface="Cambria Math"/>
                          </a:rPr>
                          <m:t>2</m:t>
                        </m:r>
                      </m:den>
                    </m:f>
                  </m:oMath>
                </a14:m>
                <a:r>
                  <a:rPr lang="es-AR" sz="3400" dirty="0">
                    <a:latin typeface="Arial" panose="020B0604020202020204" pitchFamily="34" charset="0"/>
                    <a:ea typeface="Cambria Math"/>
                    <a:cs typeface="Arial" panose="020B0604020202020204" pitchFamily="34" charset="0"/>
                  </a:rPr>
                  <a:t/>
                </a:r>
                <a14:m>
                  <m:oMath xmlns:m="http://schemas.openxmlformats.org/officeDocument/2006/math">
                    <m:r>
                      <a:rPr lang="es-AR" sz="3400" i="1">
                        <a:latin typeface="Cambria Math"/>
                        <a:ea typeface="Cambria Math"/>
                      </a:rPr>
                      <m:t>ℏ</m:t>
                    </m:r>
                  </m:oMath>
                </a14:m>
                <a:r>
                  <a:rPr lang="es-AR" sz="3400" dirty="0">
                    <a:latin typeface="Arial" panose="020B0604020202020204" pitchFamily="34" charset="0"/>
                    <a:cs typeface="Arial" panose="020B0604020202020204" pitchFamily="34" charset="0"/>
                  </a:rPr>
                  <a:t> para </a:t>
                </a:r>
                <a14:m>
                  <m:oMath xmlns:m="http://schemas.openxmlformats.org/officeDocument/2006/math">
                    <m:r>
                      <a:rPr lang="es-AR" sz="3400" i="1">
                        <a:latin typeface="Cambria Math" panose="02040503050406030204" pitchFamily="18" charset="0"/>
                      </a:rPr>
                      <m:t>𝑠</m:t>
                    </m:r>
                    <m:r>
                      <a:rPr lang="es-ES" sz="3400" b="1" i="1">
                        <a:latin typeface="Cambria Math" panose="02040503050406030204" pitchFamily="18" charset="0"/>
                      </a:rPr>
                      <m:t>=</m:t>
                    </m:r>
                    <m:f>
                      <m:fPr>
                        <m:ctrlPr>
                          <a:rPr lang="es-ES" sz="3400" b="1" i="1">
                            <a:latin typeface="Cambria Math" panose="02040503050406030204" pitchFamily="18" charset="0"/>
                          </a:rPr>
                        </m:ctrlPr>
                      </m:fPr>
                      <m:num>
                        <m:r>
                          <a:rPr lang="es-ES" sz="3400" b="1" i="1">
                            <a:latin typeface="Cambria Math" panose="02040503050406030204" pitchFamily="18" charset="0"/>
                          </a:rPr>
                          <m:t>𝟏</m:t>
                        </m:r>
                      </m:num>
                      <m:den>
                        <m:r>
                          <a:rPr lang="es-ES" sz="3400" b="1" i="1">
                            <a:latin typeface="Cambria Math" panose="02040503050406030204" pitchFamily="18" charset="0"/>
                          </a:rPr>
                          <m:t>𝟐</m:t>
                        </m:r>
                      </m:den>
                    </m:f>
                  </m:oMath>
                </a14:m>
                <a:endParaRPr lang="es-AR" sz="3400" i="1" dirty="0">
                  <a:latin typeface="Arial" panose="020B0604020202020204" pitchFamily="34" charset="0"/>
                  <a:cs typeface="Arial" panose="020B0604020202020204" pitchFamily="34" charset="0"/>
                </a:endParaRPr>
              </a:p>
              <a:p>
                <a:pPr marL="0" indent="0" algn="just">
                  <a:lnSpc>
                    <a:spcPct val="120000"/>
                  </a:lnSpc>
                  <a:spcBef>
                    <a:spcPts val="600"/>
                  </a:spcBef>
                  <a:buNone/>
                </a:pPr>
                <a:r>
                  <a:rPr lang="es-AR" sz="3400" dirty="0">
                    <a:latin typeface="Arial" panose="020B0604020202020204" pitchFamily="34" charset="0"/>
                    <a:cs typeface="Arial" panose="020B0604020202020204" pitchFamily="34" charset="0"/>
                  </a:rPr>
                  <a:t>De la misma manera se puede obtener los momentos magnético</a:t>
                </a:r>
              </a:p>
              <a:p>
                <a:pPr marL="0" indent="0" algn="just">
                  <a:lnSpc>
                    <a:spcPct val="120000"/>
                  </a:lnSpc>
                  <a:spcBef>
                    <a:spcPts val="600"/>
                  </a:spcBef>
                  <a:buNone/>
                </a:pPr>
                <a14:m>
                  <m:oMathPara xmlns:m="http://schemas.openxmlformats.org/officeDocument/2006/math">
                    <m:oMathParaPr>
                      <m:jc m:val="centerGroup"/>
                    </m:oMathParaPr>
                    <m:oMath xmlns:m="http://schemas.openxmlformats.org/officeDocument/2006/math">
                      <m:acc>
                        <m:accPr>
                          <m:chr m:val="⃗"/>
                          <m:ctrlPr>
                            <a:rPr lang="es-AR" sz="3400" i="1" smtClean="0">
                              <a:latin typeface="Cambria Math" panose="02040503050406030204" pitchFamily="18" charset="0"/>
                              <a:cs typeface="Arial" panose="020B0604020202020204" pitchFamily="34" charset="0"/>
                            </a:rPr>
                          </m:ctrlPr>
                        </m:accPr>
                        <m:e>
                          <m:r>
                            <a:rPr lang="es-AR" sz="3400" i="1" smtClean="0">
                              <a:latin typeface="Cambria Math" panose="02040503050406030204" pitchFamily="18" charset="0"/>
                              <a:ea typeface="Cambria Math" panose="02040503050406030204" pitchFamily="18" charset="0"/>
                              <a:cs typeface="Arial" panose="020B0604020202020204" pitchFamily="34" charset="0"/>
                            </a:rPr>
                            <m:t>𝜇</m:t>
                          </m:r>
                        </m:e>
                      </m:acc>
                      <m:r>
                        <a:rPr lang="es-ES" sz="3400" b="0" i="1" smtClean="0">
                          <a:latin typeface="Cambria Math" panose="02040503050406030204" pitchFamily="18" charset="0"/>
                          <a:cs typeface="Arial" panose="020B0604020202020204" pitchFamily="34" charset="0"/>
                        </a:rPr>
                        <m:t>=</m:t>
                      </m:r>
                      <m:sSub>
                        <m:sSubPr>
                          <m:ctrlPr>
                            <a:rPr lang="es-ES" sz="3400" b="0" i="1" smtClean="0">
                              <a:latin typeface="Cambria Math" panose="02040503050406030204" pitchFamily="18" charset="0"/>
                              <a:cs typeface="Arial" panose="020B0604020202020204" pitchFamily="34" charset="0"/>
                            </a:rPr>
                          </m:ctrlPr>
                        </m:sSubPr>
                        <m:e>
                          <m:acc>
                            <m:accPr>
                              <m:chr m:val="⃗"/>
                              <m:ctrlPr>
                                <a:rPr lang="es-AR" sz="3400" i="1">
                                  <a:latin typeface="Cambria Math" panose="02040503050406030204" pitchFamily="18" charset="0"/>
                                  <a:cs typeface="Arial" panose="020B0604020202020204" pitchFamily="34" charset="0"/>
                                </a:rPr>
                              </m:ctrlPr>
                            </m:accPr>
                            <m:e>
                              <m:r>
                                <a:rPr lang="es-AR" sz="3400" i="1">
                                  <a:latin typeface="Cambria Math" panose="02040503050406030204" pitchFamily="18" charset="0"/>
                                  <a:ea typeface="Cambria Math" panose="02040503050406030204" pitchFamily="18" charset="0"/>
                                  <a:cs typeface="Arial" panose="020B0604020202020204" pitchFamily="34" charset="0"/>
                                </a:rPr>
                                <m:t>𝜇</m:t>
                              </m:r>
                            </m:e>
                          </m:acc>
                        </m:e>
                        <m:sub>
                          <m:r>
                            <a:rPr lang="es-ES" sz="3400" b="0" i="1" smtClean="0">
                              <a:latin typeface="Cambria Math" panose="02040503050406030204" pitchFamily="18" charset="0"/>
                              <a:cs typeface="Arial" panose="020B0604020202020204" pitchFamily="34" charset="0"/>
                            </a:rPr>
                            <m:t>𝐿</m:t>
                          </m:r>
                        </m:sub>
                      </m:sSub>
                      <m:r>
                        <a:rPr lang="es-ES" sz="3400" b="0" i="1" smtClean="0">
                          <a:latin typeface="Cambria Math" panose="02040503050406030204" pitchFamily="18" charset="0"/>
                          <a:cs typeface="Arial" panose="020B0604020202020204" pitchFamily="34" charset="0"/>
                        </a:rPr>
                        <m:t>+</m:t>
                      </m:r>
                      <m:sSub>
                        <m:sSubPr>
                          <m:ctrlPr>
                            <a:rPr lang="es-ES" sz="3400" b="0" i="1" smtClean="0">
                              <a:latin typeface="Cambria Math" panose="02040503050406030204" pitchFamily="18" charset="0"/>
                              <a:cs typeface="Arial" panose="020B0604020202020204" pitchFamily="34" charset="0"/>
                            </a:rPr>
                          </m:ctrlPr>
                        </m:sSubPr>
                        <m:e>
                          <m:acc>
                            <m:accPr>
                              <m:chr m:val="⃗"/>
                              <m:ctrlPr>
                                <a:rPr lang="es-AR" sz="3400" i="1">
                                  <a:latin typeface="Cambria Math" panose="02040503050406030204" pitchFamily="18" charset="0"/>
                                  <a:cs typeface="Arial" panose="020B0604020202020204" pitchFamily="34" charset="0"/>
                                </a:rPr>
                              </m:ctrlPr>
                            </m:accPr>
                            <m:e>
                              <m:r>
                                <a:rPr lang="es-AR" sz="3400" i="1">
                                  <a:latin typeface="Cambria Math" panose="02040503050406030204" pitchFamily="18" charset="0"/>
                                  <a:ea typeface="Cambria Math" panose="02040503050406030204" pitchFamily="18" charset="0"/>
                                  <a:cs typeface="Arial" panose="020B0604020202020204" pitchFamily="34" charset="0"/>
                                </a:rPr>
                                <m:t>𝜇</m:t>
                              </m:r>
                            </m:e>
                          </m:acc>
                        </m:e>
                        <m:sub>
                          <m:r>
                            <a:rPr lang="es-ES" sz="3400" b="0" i="1" smtClean="0">
                              <a:latin typeface="Cambria Math" panose="02040503050406030204" pitchFamily="18" charset="0"/>
                              <a:cs typeface="Arial" panose="020B0604020202020204" pitchFamily="34" charset="0"/>
                            </a:rPr>
                            <m:t>𝑆</m:t>
                          </m:r>
                        </m:sub>
                      </m:sSub>
                      <m:r>
                        <a:rPr lang="es-ES" sz="3400" b="0" i="1" smtClean="0">
                          <a:latin typeface="Cambria Math" panose="02040503050406030204" pitchFamily="18" charset="0"/>
                          <a:cs typeface="Arial" panose="020B0604020202020204" pitchFamily="34" charset="0"/>
                        </a:rPr>
                        <m:t>=−</m:t>
                      </m:r>
                      <m:f>
                        <m:fPr>
                          <m:ctrlPr>
                            <a:rPr lang="es-ES" sz="3400" b="0" i="1" smtClean="0">
                              <a:latin typeface="Cambria Math" panose="02040503050406030204" pitchFamily="18" charset="0"/>
                              <a:cs typeface="Arial" panose="020B0604020202020204" pitchFamily="34" charset="0"/>
                            </a:rPr>
                          </m:ctrlPr>
                        </m:fPr>
                        <m:num>
                          <m:r>
                            <a:rPr lang="es-ES" sz="3400" b="0" i="1" smtClean="0">
                              <a:latin typeface="Cambria Math" panose="02040503050406030204" pitchFamily="18" charset="0"/>
                              <a:cs typeface="Arial" panose="020B0604020202020204" pitchFamily="34" charset="0"/>
                            </a:rPr>
                            <m:t>𝑒</m:t>
                          </m:r>
                        </m:num>
                        <m:den>
                          <m:r>
                            <a:rPr lang="es-ES" sz="3400" b="0" i="1" smtClean="0">
                              <a:latin typeface="Cambria Math" panose="02040503050406030204" pitchFamily="18" charset="0"/>
                              <a:cs typeface="Arial" panose="020B0604020202020204" pitchFamily="34" charset="0"/>
                            </a:rPr>
                            <m:t>2</m:t>
                          </m:r>
                          <m:r>
                            <a:rPr lang="es-ES" sz="3400" b="0" i="1" smtClean="0">
                              <a:latin typeface="Cambria Math" panose="02040503050406030204" pitchFamily="18" charset="0"/>
                              <a:cs typeface="Arial" panose="020B0604020202020204" pitchFamily="34" charset="0"/>
                            </a:rPr>
                            <m:t>𝑚</m:t>
                          </m:r>
                        </m:den>
                      </m:f>
                      <m:d>
                        <m:dPr>
                          <m:ctrlPr>
                            <a:rPr lang="es-ES" sz="3400" b="0" i="1" smtClean="0">
                              <a:latin typeface="Cambria Math" panose="02040503050406030204" pitchFamily="18" charset="0"/>
                              <a:cs typeface="Arial" panose="020B0604020202020204" pitchFamily="34" charset="0"/>
                            </a:rPr>
                          </m:ctrlPr>
                        </m:dPr>
                        <m:e>
                          <m:acc>
                            <m:accPr>
                              <m:chr m:val="⃗"/>
                              <m:ctrlPr>
                                <a:rPr lang="es-ES" sz="3400" b="0" i="1" smtClean="0">
                                  <a:latin typeface="Cambria Math" panose="02040503050406030204" pitchFamily="18" charset="0"/>
                                  <a:cs typeface="Arial" panose="020B0604020202020204" pitchFamily="34" charset="0"/>
                                </a:rPr>
                              </m:ctrlPr>
                            </m:accPr>
                            <m:e>
                              <m:r>
                                <a:rPr lang="es-ES" sz="3400" b="0" i="1" smtClean="0">
                                  <a:latin typeface="Cambria Math" panose="02040503050406030204" pitchFamily="18" charset="0"/>
                                  <a:cs typeface="Arial" panose="020B0604020202020204" pitchFamily="34" charset="0"/>
                                </a:rPr>
                                <m:t>𝐿</m:t>
                              </m:r>
                            </m:e>
                          </m:acc>
                          <m:r>
                            <a:rPr lang="es-ES" sz="3400" b="0" i="1" smtClean="0">
                              <a:latin typeface="Cambria Math" panose="02040503050406030204" pitchFamily="18" charset="0"/>
                              <a:cs typeface="Arial" panose="020B0604020202020204" pitchFamily="34" charset="0"/>
                            </a:rPr>
                            <m:t>+</m:t>
                          </m:r>
                          <m:r>
                            <a:rPr lang="es-ES" sz="3400" b="0" i="1" smtClean="0">
                              <a:latin typeface="Cambria Math" panose="02040503050406030204" pitchFamily="18" charset="0"/>
                              <a:cs typeface="Arial" panose="020B0604020202020204" pitchFamily="34" charset="0"/>
                            </a:rPr>
                            <m:t>𝑔</m:t>
                          </m:r>
                          <m:acc>
                            <m:accPr>
                              <m:chr m:val="⃗"/>
                              <m:ctrlPr>
                                <a:rPr lang="es-ES" sz="3400" i="1">
                                  <a:latin typeface="Cambria Math" panose="02040503050406030204" pitchFamily="18" charset="0"/>
                                  <a:cs typeface="Arial" panose="020B0604020202020204" pitchFamily="34" charset="0"/>
                                </a:rPr>
                              </m:ctrlPr>
                            </m:accPr>
                            <m:e>
                              <m:r>
                                <a:rPr lang="es-ES" sz="3400" b="0" i="1" smtClean="0">
                                  <a:latin typeface="Cambria Math" panose="02040503050406030204" pitchFamily="18" charset="0"/>
                                  <a:cs typeface="Arial" panose="020B0604020202020204" pitchFamily="34" charset="0"/>
                                </a:rPr>
                                <m:t>𝑆</m:t>
                              </m:r>
                            </m:e>
                          </m:acc>
                        </m:e>
                      </m:d>
                      <m:r>
                        <a:rPr lang="es-ES" sz="3400" i="1">
                          <a:latin typeface="Cambria Math" panose="02040503050406030204" pitchFamily="18" charset="0"/>
                          <a:cs typeface="Arial" panose="020B0604020202020204" pitchFamily="34" charset="0"/>
                        </a:rPr>
                        <m:t>=−</m:t>
                      </m:r>
                      <m:f>
                        <m:fPr>
                          <m:ctrlPr>
                            <a:rPr lang="es-ES" sz="3400" i="1">
                              <a:latin typeface="Cambria Math" panose="02040503050406030204" pitchFamily="18" charset="0"/>
                              <a:cs typeface="Arial" panose="020B0604020202020204" pitchFamily="34" charset="0"/>
                            </a:rPr>
                          </m:ctrlPr>
                        </m:fPr>
                        <m:num>
                          <m:r>
                            <a:rPr lang="es-ES" sz="3400" i="1">
                              <a:latin typeface="Cambria Math" panose="02040503050406030204" pitchFamily="18" charset="0"/>
                              <a:cs typeface="Arial" panose="020B0604020202020204" pitchFamily="34" charset="0"/>
                            </a:rPr>
                            <m:t>𝑒</m:t>
                          </m:r>
                        </m:num>
                        <m:den>
                          <m:r>
                            <a:rPr lang="es-ES" sz="3400" i="1">
                              <a:latin typeface="Cambria Math" panose="02040503050406030204" pitchFamily="18" charset="0"/>
                              <a:cs typeface="Arial" panose="020B0604020202020204" pitchFamily="34" charset="0"/>
                            </a:rPr>
                            <m:t>2</m:t>
                          </m:r>
                          <m:r>
                            <a:rPr lang="es-ES" sz="3400" i="1">
                              <a:latin typeface="Cambria Math" panose="02040503050406030204" pitchFamily="18" charset="0"/>
                              <a:cs typeface="Arial" panose="020B0604020202020204" pitchFamily="34" charset="0"/>
                            </a:rPr>
                            <m:t>𝑚</m:t>
                          </m:r>
                        </m:den>
                      </m:f>
                      <m:d>
                        <m:dPr>
                          <m:ctrlPr>
                            <a:rPr lang="es-ES" sz="3400" i="1" smtClean="0">
                              <a:latin typeface="Cambria Math" panose="02040503050406030204" pitchFamily="18" charset="0"/>
                              <a:cs typeface="Arial" panose="020B0604020202020204" pitchFamily="34" charset="0"/>
                            </a:rPr>
                          </m:ctrlPr>
                        </m:dPr>
                        <m:e>
                          <m:acc>
                            <m:accPr>
                              <m:chr m:val="⃗"/>
                              <m:ctrlPr>
                                <a:rPr lang="es-ES" sz="3400" i="1">
                                  <a:latin typeface="Cambria Math" panose="02040503050406030204" pitchFamily="18" charset="0"/>
                                  <a:cs typeface="Arial" panose="020B0604020202020204" pitchFamily="34" charset="0"/>
                                </a:rPr>
                              </m:ctrlPr>
                            </m:accPr>
                            <m:e>
                              <m:r>
                                <a:rPr lang="es-ES" sz="3400" i="1">
                                  <a:latin typeface="Cambria Math" panose="02040503050406030204" pitchFamily="18" charset="0"/>
                                  <a:cs typeface="Arial" panose="020B0604020202020204" pitchFamily="34" charset="0"/>
                                </a:rPr>
                                <m:t>𝐿</m:t>
                              </m:r>
                            </m:e>
                          </m:acc>
                          <m:r>
                            <a:rPr lang="es-ES" sz="3400" b="0" i="1" smtClean="0">
                              <a:latin typeface="Cambria Math" panose="02040503050406030204" pitchFamily="18" charset="0"/>
                              <a:cs typeface="Arial" panose="020B0604020202020204" pitchFamily="34" charset="0"/>
                            </a:rPr>
                            <m:t>+2</m:t>
                          </m:r>
                          <m:acc>
                            <m:accPr>
                              <m:chr m:val="⃗"/>
                              <m:ctrlPr>
                                <a:rPr lang="es-ES" sz="3400" i="1">
                                  <a:latin typeface="Cambria Math" panose="02040503050406030204" pitchFamily="18" charset="0"/>
                                  <a:cs typeface="Arial" panose="020B0604020202020204" pitchFamily="34" charset="0"/>
                                </a:rPr>
                              </m:ctrlPr>
                            </m:accPr>
                            <m:e>
                              <m:r>
                                <a:rPr lang="es-ES" sz="3400" i="1">
                                  <a:latin typeface="Cambria Math" panose="02040503050406030204" pitchFamily="18" charset="0"/>
                                  <a:cs typeface="Arial" panose="020B0604020202020204" pitchFamily="34" charset="0"/>
                                </a:rPr>
                                <m:t>𝑆</m:t>
                              </m:r>
                            </m:e>
                          </m:acc>
                        </m:e>
                      </m:d>
                      <m:r>
                        <a:rPr lang="es-ES" sz="3400" b="0" i="1" smtClean="0">
                          <a:latin typeface="Cambria Math" panose="02040503050406030204" pitchFamily="18" charset="0"/>
                          <a:cs typeface="Arial" panose="020B0604020202020204" pitchFamily="34" charset="0"/>
                        </a:rPr>
                        <m:t>=</m:t>
                      </m:r>
                      <m:r>
                        <a:rPr lang="es-ES" sz="3400" i="1">
                          <a:latin typeface="Cambria Math" panose="02040503050406030204" pitchFamily="18" charset="0"/>
                          <a:cs typeface="Arial" panose="020B0604020202020204" pitchFamily="34" charset="0"/>
                        </a:rPr>
                        <m:t>−</m:t>
                      </m:r>
                      <m:f>
                        <m:fPr>
                          <m:ctrlPr>
                            <a:rPr lang="es-ES" sz="3400" i="1">
                              <a:latin typeface="Cambria Math" panose="02040503050406030204" pitchFamily="18" charset="0"/>
                              <a:cs typeface="Arial" panose="020B0604020202020204" pitchFamily="34" charset="0"/>
                            </a:rPr>
                          </m:ctrlPr>
                        </m:fPr>
                        <m:num>
                          <m:r>
                            <a:rPr lang="es-ES" sz="3400" i="1">
                              <a:latin typeface="Cambria Math" panose="02040503050406030204" pitchFamily="18" charset="0"/>
                              <a:cs typeface="Arial" panose="020B0604020202020204" pitchFamily="34" charset="0"/>
                            </a:rPr>
                            <m:t>𝑒</m:t>
                          </m:r>
                        </m:num>
                        <m:den>
                          <m:r>
                            <a:rPr lang="es-ES" sz="3400" i="1">
                              <a:latin typeface="Cambria Math" panose="02040503050406030204" pitchFamily="18" charset="0"/>
                              <a:cs typeface="Arial" panose="020B0604020202020204" pitchFamily="34" charset="0"/>
                            </a:rPr>
                            <m:t>2</m:t>
                          </m:r>
                          <m:r>
                            <a:rPr lang="es-ES" sz="3400" i="1">
                              <a:latin typeface="Cambria Math" panose="02040503050406030204" pitchFamily="18" charset="0"/>
                              <a:cs typeface="Arial" panose="020B0604020202020204" pitchFamily="34" charset="0"/>
                            </a:rPr>
                            <m:t>𝑚</m:t>
                          </m:r>
                        </m:den>
                      </m:f>
                      <m:d>
                        <m:dPr>
                          <m:ctrlPr>
                            <a:rPr lang="es-ES" sz="3400" i="1">
                              <a:latin typeface="Cambria Math" panose="02040503050406030204" pitchFamily="18" charset="0"/>
                              <a:cs typeface="Arial" panose="020B0604020202020204" pitchFamily="34" charset="0"/>
                            </a:rPr>
                          </m:ctrlPr>
                        </m:dPr>
                        <m:e>
                          <m:acc>
                            <m:accPr>
                              <m:chr m:val="⃗"/>
                              <m:ctrlPr>
                                <a:rPr lang="es-ES" sz="3400" i="1">
                                  <a:latin typeface="Cambria Math" panose="02040503050406030204" pitchFamily="18" charset="0"/>
                                  <a:cs typeface="Arial" panose="020B0604020202020204" pitchFamily="34" charset="0"/>
                                </a:rPr>
                              </m:ctrlPr>
                            </m:accPr>
                            <m:e>
                              <m:r>
                                <a:rPr lang="es-ES" sz="3400" b="0" i="1" smtClean="0">
                                  <a:latin typeface="Cambria Math" panose="02040503050406030204" pitchFamily="18" charset="0"/>
                                  <a:cs typeface="Arial" panose="020B0604020202020204" pitchFamily="34" charset="0"/>
                                </a:rPr>
                                <m:t>𝐽</m:t>
                              </m:r>
                            </m:e>
                          </m:acc>
                          <m:r>
                            <a:rPr lang="es-ES" sz="3400" i="1">
                              <a:latin typeface="Cambria Math" panose="02040503050406030204" pitchFamily="18" charset="0"/>
                              <a:cs typeface="Arial" panose="020B0604020202020204" pitchFamily="34" charset="0"/>
                            </a:rPr>
                            <m:t>+</m:t>
                          </m:r>
                          <m:acc>
                            <m:accPr>
                              <m:chr m:val="⃗"/>
                              <m:ctrlPr>
                                <a:rPr lang="es-ES" sz="3400" i="1">
                                  <a:latin typeface="Cambria Math" panose="02040503050406030204" pitchFamily="18" charset="0"/>
                                  <a:cs typeface="Arial" panose="020B0604020202020204" pitchFamily="34" charset="0"/>
                                </a:rPr>
                              </m:ctrlPr>
                            </m:accPr>
                            <m:e>
                              <m:r>
                                <a:rPr lang="es-ES" sz="3400" i="1">
                                  <a:latin typeface="Cambria Math" panose="02040503050406030204" pitchFamily="18" charset="0"/>
                                  <a:cs typeface="Arial" panose="020B0604020202020204" pitchFamily="34" charset="0"/>
                                </a:rPr>
                                <m:t>𝑆</m:t>
                              </m:r>
                            </m:e>
                          </m:acc>
                        </m:e>
                      </m:d>
                    </m:oMath>
                  </m:oMathPara>
                </a14:m>
                <a:endParaRPr lang="es-AR" sz="3400" dirty="0">
                  <a:latin typeface="Arial" panose="020B0604020202020204" pitchFamily="34" charset="0"/>
                  <a:cs typeface="Arial" panose="020B0604020202020204" pitchFamily="34" charset="0"/>
                </a:endParaRPr>
              </a:p>
              <a:p>
                <a:pPr marL="0" indent="0" algn="just">
                  <a:lnSpc>
                    <a:spcPct val="120000"/>
                  </a:lnSpc>
                  <a:spcBef>
                    <a:spcPts val="600"/>
                  </a:spcBef>
                  <a:buNone/>
                </a:pPr>
                <a:r>
                  <a:rPr lang="es-AR" sz="3400" dirty="0">
                    <a:latin typeface="Arial" panose="020B0604020202020204" pitchFamily="34" charset="0"/>
                    <a:cs typeface="Arial" panose="020B0604020202020204" pitchFamily="34" charset="0"/>
                  </a:rPr>
                  <a:t>Esta expresión nos indica que </a:t>
                </a:r>
                <a14:m>
                  <m:oMath xmlns:m="http://schemas.openxmlformats.org/officeDocument/2006/math">
                    <m:acc>
                      <m:accPr>
                        <m:chr m:val="⃗"/>
                        <m:ctrlPr>
                          <a:rPr lang="es-AR" sz="3400" i="1">
                            <a:latin typeface="Cambria Math" panose="02040503050406030204" pitchFamily="18" charset="0"/>
                            <a:cs typeface="Arial" panose="020B0604020202020204" pitchFamily="34" charset="0"/>
                          </a:rPr>
                        </m:ctrlPr>
                      </m:accPr>
                      <m:e>
                        <m:r>
                          <a:rPr lang="es-AR" sz="3400" i="1">
                            <a:latin typeface="Cambria Math" panose="02040503050406030204" pitchFamily="18" charset="0"/>
                            <a:ea typeface="Cambria Math" panose="02040503050406030204" pitchFamily="18" charset="0"/>
                            <a:cs typeface="Arial" panose="020B0604020202020204" pitchFamily="34" charset="0"/>
                          </a:rPr>
                          <m:t>𝜇</m:t>
                        </m:r>
                      </m:e>
                    </m:acc>
                  </m:oMath>
                </a14:m>
                <a:r>
                  <a:rPr lang="es-AR" sz="3400" dirty="0">
                    <a:latin typeface="Arial" panose="020B0604020202020204" pitchFamily="34" charset="0"/>
                    <a:cs typeface="Arial" panose="020B0604020202020204" pitchFamily="34" charset="0"/>
                  </a:rPr>
                  <a:t> no es directamente opuesto a </a:t>
                </a:r>
                <a14:m>
                  <m:oMath xmlns:m="http://schemas.openxmlformats.org/officeDocument/2006/math">
                    <m:acc>
                      <m:accPr>
                        <m:chr m:val="⃗"/>
                        <m:ctrlPr>
                          <a:rPr lang="es-AR" sz="3400" i="1" smtClean="0">
                            <a:latin typeface="Cambria Math" panose="02040503050406030204" pitchFamily="18" charset="0"/>
                            <a:cs typeface="Arial" panose="020B0604020202020204" pitchFamily="34" charset="0"/>
                          </a:rPr>
                        </m:ctrlPr>
                      </m:accPr>
                      <m:e>
                        <m:r>
                          <a:rPr lang="es-ES" sz="3400" b="0" i="1" smtClean="0">
                            <a:latin typeface="Cambria Math" panose="02040503050406030204" pitchFamily="18" charset="0"/>
                            <a:cs typeface="Arial" panose="020B0604020202020204" pitchFamily="34" charset="0"/>
                          </a:rPr>
                          <m:t>𝐽</m:t>
                        </m:r>
                      </m:e>
                    </m:acc>
                    <m:r>
                      <a:rPr lang="es-ES" sz="3400" b="0" i="0" smtClean="0">
                        <a:latin typeface="Cambria Math" panose="02040503050406030204" pitchFamily="18" charset="0"/>
                        <a:cs typeface="Arial" panose="020B0604020202020204" pitchFamily="34" charset="0"/>
                      </a:rPr>
                      <m:t>,   </m:t>
                    </m:r>
                  </m:oMath>
                </a14:m>
                <a:r>
                  <a:rPr lang="es-AR" sz="3400" dirty="0">
                    <a:latin typeface="Arial" panose="020B0604020202020204" pitchFamily="34" charset="0"/>
                    <a:cs typeface="Arial" panose="020B0604020202020204" pitchFamily="34" charset="0"/>
                  </a:rPr>
                  <a:t>salvo que </a:t>
                </a:r>
                <a14:m>
                  <m:oMath xmlns:m="http://schemas.openxmlformats.org/officeDocument/2006/math">
                    <m:acc>
                      <m:accPr>
                        <m:chr m:val="⃗"/>
                        <m:ctrlPr>
                          <a:rPr lang="es-ES" sz="3400" i="1">
                            <a:latin typeface="Cambria Math" panose="02040503050406030204" pitchFamily="18" charset="0"/>
                            <a:cs typeface="Arial" panose="020B0604020202020204" pitchFamily="34" charset="0"/>
                          </a:rPr>
                        </m:ctrlPr>
                      </m:accPr>
                      <m:e>
                        <m:r>
                          <a:rPr lang="es-ES" sz="3400" i="1">
                            <a:latin typeface="Cambria Math" panose="02040503050406030204" pitchFamily="18" charset="0"/>
                            <a:cs typeface="Arial" panose="020B0604020202020204" pitchFamily="34" charset="0"/>
                          </a:rPr>
                          <m:t>𝑆</m:t>
                        </m:r>
                      </m:e>
                    </m:acc>
                    <m:r>
                      <a:rPr lang="es-ES" sz="3400" b="0" i="1" smtClean="0">
                        <a:latin typeface="Cambria Math" panose="02040503050406030204" pitchFamily="18" charset="0"/>
                        <a:cs typeface="Arial" panose="020B0604020202020204" pitchFamily="34" charset="0"/>
                      </a:rPr>
                      <m:t>=0</m:t>
                    </m:r>
                  </m:oMath>
                </a14:m>
                <a:endParaRPr lang="es-AR" sz="3400" dirty="0">
                  <a:latin typeface="Arial" panose="020B0604020202020204" pitchFamily="34" charset="0"/>
                  <a:cs typeface="Arial" panose="020B0604020202020204" pitchFamily="34" charset="0"/>
                </a:endParaRPr>
              </a:p>
              <a:p>
                <a:pPr marL="0" indent="0" algn="just">
                  <a:lnSpc>
                    <a:spcPct val="120000"/>
                  </a:lnSpc>
                  <a:spcBef>
                    <a:spcPts val="600"/>
                  </a:spcBef>
                  <a:buNone/>
                </a:pPr>
                <a:r>
                  <a:rPr lang="es-AR" sz="3400" dirty="0">
                    <a:latin typeface="Arial" panose="020B0604020202020204" pitchFamily="34" charset="0"/>
                    <a:cs typeface="Arial" panose="020B0604020202020204" pitchFamily="34" charset="0"/>
                  </a:rPr>
                  <a:t>Podemos sumar a los vectores </a:t>
                </a:r>
                <a14:m>
                  <m:oMath xmlns:m="http://schemas.openxmlformats.org/officeDocument/2006/math">
                    <m:acc>
                      <m:accPr>
                        <m:chr m:val="⃗"/>
                        <m:ctrlPr>
                          <a:rPr lang="es-ES" sz="3400" i="1">
                            <a:latin typeface="Cambria Math" panose="02040503050406030204" pitchFamily="18" charset="0"/>
                            <a:cs typeface="Arial" panose="020B0604020202020204" pitchFamily="34" charset="0"/>
                          </a:rPr>
                        </m:ctrlPr>
                      </m:accPr>
                      <m:e>
                        <m:r>
                          <a:rPr lang="es-ES" sz="3400" i="1">
                            <a:latin typeface="Cambria Math" panose="02040503050406030204" pitchFamily="18" charset="0"/>
                            <a:cs typeface="Arial" panose="020B0604020202020204" pitchFamily="34" charset="0"/>
                          </a:rPr>
                          <m:t>𝐿</m:t>
                        </m:r>
                      </m:e>
                    </m:acc>
                  </m:oMath>
                </a14:m>
                <a:r>
                  <a:rPr lang="es-AR" sz="3400" dirty="0">
                    <a:latin typeface="Arial" panose="020B0604020202020204" pitchFamily="34" charset="0"/>
                    <a:cs typeface="Arial" panose="020B0604020202020204" pitchFamily="34" charset="0"/>
                  </a:rPr>
                  <a:t> y </a:t>
                </a:r>
                <a14:m>
                  <m:oMath xmlns:m="http://schemas.openxmlformats.org/officeDocument/2006/math">
                    <m:acc>
                      <m:accPr>
                        <m:chr m:val="⃗"/>
                        <m:ctrlPr>
                          <a:rPr lang="es-ES" sz="3400" i="1">
                            <a:latin typeface="Cambria Math" panose="02040503050406030204" pitchFamily="18" charset="0"/>
                            <a:cs typeface="Arial" panose="020B0604020202020204" pitchFamily="34" charset="0"/>
                          </a:rPr>
                        </m:ctrlPr>
                      </m:accPr>
                      <m:e>
                        <m:r>
                          <a:rPr lang="es-ES" sz="3400" i="1">
                            <a:latin typeface="Cambria Math" panose="02040503050406030204" pitchFamily="18" charset="0"/>
                            <a:cs typeface="Arial" panose="020B0604020202020204" pitchFamily="34" charset="0"/>
                          </a:rPr>
                          <m:t>𝑆</m:t>
                        </m:r>
                      </m:e>
                    </m:acc>
                  </m:oMath>
                </a14:m>
                <a:r>
                  <a:rPr lang="es-AR" sz="3400" dirty="0">
                    <a:latin typeface="Arial" panose="020B0604020202020204" pitchFamily="34" charset="0"/>
                    <a:cs typeface="Arial" panose="020B0604020202020204" pitchFamily="34" charset="0"/>
                  </a:rPr>
                  <a:t> por que interactúan, si bien mantienen sus orientaciones relativas experimentan una precesión alrededor de </a:t>
                </a:r>
                <a14:m>
                  <m:oMath xmlns:m="http://schemas.openxmlformats.org/officeDocument/2006/math">
                    <m:acc>
                      <m:accPr>
                        <m:chr m:val="⃗"/>
                        <m:ctrlPr>
                          <a:rPr lang="es-AR" sz="3400" i="1">
                            <a:latin typeface="Cambria Math" panose="02040503050406030204" pitchFamily="18" charset="0"/>
                            <a:cs typeface="Arial" panose="020B0604020202020204" pitchFamily="34" charset="0"/>
                          </a:rPr>
                        </m:ctrlPr>
                      </m:accPr>
                      <m:e>
                        <m:r>
                          <a:rPr lang="es-ES" sz="3400" i="1">
                            <a:latin typeface="Cambria Math" panose="02040503050406030204" pitchFamily="18" charset="0"/>
                            <a:cs typeface="Arial" panose="020B0604020202020204" pitchFamily="34" charset="0"/>
                          </a:rPr>
                          <m:t>𝐽</m:t>
                        </m:r>
                      </m:e>
                    </m:acc>
                    <m:r>
                      <a:rPr lang="es-ES" sz="3400" b="0" i="0" smtClean="0">
                        <a:latin typeface="Cambria Math" panose="02040503050406030204" pitchFamily="18" charset="0"/>
                        <a:cs typeface="Arial" panose="020B0604020202020204" pitchFamily="34" charset="0"/>
                      </a:rPr>
                      <m:t>, </m:t>
                    </m:r>
                  </m:oMath>
                </a14:m>
                <a:r>
                  <a:rPr lang="es-AR" sz="3400" dirty="0">
                    <a:latin typeface="Arial" panose="020B0604020202020204" pitchFamily="34" charset="0"/>
                    <a:cs typeface="Arial" panose="020B0604020202020204" pitchFamily="34" charset="0"/>
                  </a:rPr>
                  <a:t>también precesiona </a:t>
                </a:r>
                <a14:m>
                  <m:oMath xmlns:m="http://schemas.openxmlformats.org/officeDocument/2006/math">
                    <m:acc>
                      <m:accPr>
                        <m:chr m:val="⃗"/>
                        <m:ctrlPr>
                          <a:rPr lang="es-AR" sz="3400" i="1">
                            <a:latin typeface="Cambria Math" panose="02040503050406030204" pitchFamily="18" charset="0"/>
                            <a:cs typeface="Arial" panose="020B0604020202020204" pitchFamily="34" charset="0"/>
                          </a:rPr>
                        </m:ctrlPr>
                      </m:accPr>
                      <m:e>
                        <m:r>
                          <a:rPr lang="es-AR" sz="3400" i="1">
                            <a:latin typeface="Cambria Math" panose="02040503050406030204" pitchFamily="18" charset="0"/>
                            <a:ea typeface="Cambria Math" panose="02040503050406030204" pitchFamily="18" charset="0"/>
                            <a:cs typeface="Arial" panose="020B0604020202020204" pitchFamily="34" charset="0"/>
                          </a:rPr>
                          <m:t>𝜇</m:t>
                        </m:r>
                      </m:e>
                    </m:acc>
                  </m:oMath>
                </a14:m>
                <a:r>
                  <a:rPr lang="es-AR" sz="3400" dirty="0">
                    <a:latin typeface="Arial" panose="020B0604020202020204" pitchFamily="34" charset="0"/>
                    <a:cs typeface="Arial" panose="020B0604020202020204" pitchFamily="34" charset="0"/>
                  </a:rPr>
                  <a:t> alrededor de </a:t>
                </a:r>
                <a14:m>
                  <m:oMath xmlns:m="http://schemas.openxmlformats.org/officeDocument/2006/math">
                    <m:acc>
                      <m:accPr>
                        <m:chr m:val="⃗"/>
                        <m:ctrlPr>
                          <a:rPr lang="es-AR" sz="3400" i="1">
                            <a:latin typeface="Cambria Math" panose="02040503050406030204" pitchFamily="18" charset="0"/>
                            <a:cs typeface="Arial" panose="020B0604020202020204" pitchFamily="34" charset="0"/>
                          </a:rPr>
                        </m:ctrlPr>
                      </m:accPr>
                      <m:e>
                        <m:r>
                          <a:rPr lang="es-ES" sz="3400" i="1">
                            <a:latin typeface="Cambria Math" panose="02040503050406030204" pitchFamily="18" charset="0"/>
                            <a:cs typeface="Arial" panose="020B0604020202020204" pitchFamily="34" charset="0"/>
                          </a:rPr>
                          <m:t>𝐽</m:t>
                        </m:r>
                      </m:e>
                    </m:acc>
                  </m:oMath>
                </a14:m>
                <a:r>
                  <a:rPr lang="es-AR" sz="3400" dirty="0">
                    <a:latin typeface="Arial" panose="020B0604020202020204" pitchFamily="34" charset="0"/>
                    <a:cs typeface="Arial" panose="020B0604020202020204" pitchFamily="34" charset="0"/>
                  </a:rPr>
                  <a:t> .La componente de </a:t>
                </a:r>
                <a14:m>
                  <m:oMath xmlns:m="http://schemas.openxmlformats.org/officeDocument/2006/math">
                    <m:acc>
                      <m:accPr>
                        <m:chr m:val="⃗"/>
                        <m:ctrlPr>
                          <a:rPr lang="es-AR" sz="3400" i="1">
                            <a:latin typeface="Cambria Math" panose="02040503050406030204" pitchFamily="18" charset="0"/>
                            <a:cs typeface="Arial" panose="020B0604020202020204" pitchFamily="34" charset="0"/>
                          </a:rPr>
                        </m:ctrlPr>
                      </m:accPr>
                      <m:e>
                        <m:r>
                          <a:rPr lang="es-AR" sz="3400" i="1">
                            <a:latin typeface="Cambria Math" panose="02040503050406030204" pitchFamily="18" charset="0"/>
                            <a:ea typeface="Cambria Math" panose="02040503050406030204" pitchFamily="18" charset="0"/>
                            <a:cs typeface="Arial" panose="020B0604020202020204" pitchFamily="34" charset="0"/>
                          </a:rPr>
                          <m:t>𝜇</m:t>
                        </m:r>
                      </m:e>
                    </m:acc>
                  </m:oMath>
                </a14:m>
                <a:r>
                  <a:rPr lang="es-AR" sz="3400" dirty="0">
                    <a:latin typeface="Arial" panose="020B0604020202020204" pitchFamily="34" charset="0"/>
                    <a:cs typeface="Arial" panose="020B0604020202020204" pitchFamily="34" charset="0"/>
                  </a:rPr>
                  <a:t> en la dirección de </a:t>
                </a:r>
                <a14:m>
                  <m:oMath xmlns:m="http://schemas.openxmlformats.org/officeDocument/2006/math">
                    <m:acc>
                      <m:accPr>
                        <m:chr m:val="⃗"/>
                        <m:ctrlPr>
                          <a:rPr lang="es-AR" sz="3400" i="1">
                            <a:latin typeface="Cambria Math" panose="02040503050406030204" pitchFamily="18" charset="0"/>
                            <a:cs typeface="Arial" panose="020B0604020202020204" pitchFamily="34" charset="0"/>
                          </a:rPr>
                        </m:ctrlPr>
                      </m:accPr>
                      <m:e>
                        <m:r>
                          <a:rPr lang="es-ES" sz="3400" i="1">
                            <a:latin typeface="Cambria Math" panose="02040503050406030204" pitchFamily="18" charset="0"/>
                            <a:cs typeface="Arial" panose="020B0604020202020204" pitchFamily="34" charset="0"/>
                          </a:rPr>
                          <m:t>𝐽</m:t>
                        </m:r>
                      </m:e>
                    </m:acc>
                  </m:oMath>
                </a14:m>
                <a:r>
                  <a:rPr lang="es-AR" sz="3400" dirty="0">
                    <a:latin typeface="Arial" panose="020B0604020202020204" pitchFamily="34" charset="0"/>
                    <a:cs typeface="Arial" panose="020B0604020202020204" pitchFamily="34" charset="0"/>
                  </a:rPr>
                  <a:t> es </a:t>
                </a:r>
                <a14:m>
                  <m:oMath xmlns:m="http://schemas.openxmlformats.org/officeDocument/2006/math">
                    <m:sSub>
                      <m:sSubPr>
                        <m:ctrlPr>
                          <a:rPr lang="es-AR" sz="3400" i="1" smtClean="0">
                            <a:latin typeface="Cambria Math" panose="02040503050406030204" pitchFamily="18" charset="0"/>
                            <a:cs typeface="Arial" panose="020B0604020202020204" pitchFamily="34" charset="0"/>
                          </a:rPr>
                        </m:ctrlPr>
                      </m:sSubPr>
                      <m:e>
                        <m:acc>
                          <m:accPr>
                            <m:chr m:val="⃗"/>
                            <m:ctrlPr>
                              <a:rPr lang="es-AR" sz="3400" i="1">
                                <a:latin typeface="Cambria Math" panose="02040503050406030204" pitchFamily="18" charset="0"/>
                                <a:cs typeface="Arial" panose="020B0604020202020204" pitchFamily="34" charset="0"/>
                              </a:rPr>
                            </m:ctrlPr>
                          </m:accPr>
                          <m:e>
                            <m:r>
                              <a:rPr lang="es-AR" sz="3400" i="1">
                                <a:latin typeface="Cambria Math" panose="02040503050406030204" pitchFamily="18" charset="0"/>
                                <a:ea typeface="Cambria Math" panose="02040503050406030204" pitchFamily="18" charset="0"/>
                                <a:cs typeface="Arial" panose="020B0604020202020204" pitchFamily="34" charset="0"/>
                              </a:rPr>
                              <m:t>𝜇</m:t>
                            </m:r>
                          </m:e>
                        </m:acc>
                      </m:e>
                      <m:sub>
                        <m:r>
                          <a:rPr lang="es-ES" sz="3400" b="0" i="1" smtClean="0">
                            <a:latin typeface="Cambria Math" panose="02040503050406030204" pitchFamily="18" charset="0"/>
                            <a:cs typeface="Arial" panose="020B0604020202020204" pitchFamily="34" charset="0"/>
                          </a:rPr>
                          <m:t>𝑗</m:t>
                        </m:r>
                      </m:sub>
                    </m:sSub>
                  </m:oMath>
                </a14:m>
                <a:r>
                  <a:rPr lang="es-AR" sz="3400" dirty="0">
                    <a:latin typeface="Arial" panose="020B0604020202020204" pitchFamily="34" charset="0"/>
                    <a:cs typeface="Arial" panose="020B0604020202020204" pitchFamily="34" charset="0"/>
                  </a:rPr>
                  <a:t>  .  Observamos que  hay precesión pese a la ausencia de campo externo al átomo, este fenómeno se llama interacción espín-orbita. </a:t>
                </a:r>
              </a:p>
            </p:txBody>
          </p:sp>
        </mc:Choice>
        <mc:Fallback>
          <p:sp>
            <p:nvSpPr>
              <p:cNvPr id="3" name="Marcador de contenido 2">
                <a:extLst>
                  <a:ext uri="{FF2B5EF4-FFF2-40B4-BE49-F238E27FC236}">
                    <a16:creationId xmlns:a14="http://schemas.microsoft.com/office/drawing/2010/main" xmlns="" xmlns:a16="http://schemas.microsoft.com/office/drawing/2014/main" id="{BA0EFAB4-7523-49AF-A6B6-EE21ABD6E53D}"/>
                  </a:ext>
                </a:extLst>
              </p:cNvPr>
              <p:cNvSpPr>
                <a:spLocks noGrp="1" noRot="1" noChangeAspect="1" noMove="1" noResize="1" noEditPoints="1" noAdjustHandles="1" noChangeArrowheads="1" noChangeShapeType="1" noTextEdit="1"/>
              </p:cNvSpPr>
              <p:nvPr>
                <p:ph idx="1"/>
              </p:nvPr>
            </p:nvSpPr>
            <p:spPr>
              <a:xfrm>
                <a:off x="112542" y="903004"/>
                <a:ext cx="11859002" cy="5878766"/>
              </a:xfrm>
              <a:blipFill>
                <a:blip r:embed="rId2"/>
                <a:stretch>
                  <a:fillRect l="-617" r="-565"/>
                </a:stretch>
              </a:blipFill>
            </p:spPr>
            <p:txBody>
              <a:bodyPr/>
              <a:lstStyle/>
              <a:p>
                <a:r>
                  <a:rPr lang="es-ES">
                    <a:noFill/>
                  </a:rPr>
                  <a:t> </a:t>
                </a:r>
              </a:p>
            </p:txBody>
          </p:sp>
        </mc:Fallback>
      </mc:AlternateContent>
    </p:spTree>
    <p:extLst>
      <p:ext uri="{BB962C8B-B14F-4D97-AF65-F5344CB8AC3E}">
        <p14:creationId xmlns="" xmlns:p14="http://schemas.microsoft.com/office/powerpoint/2010/main" val="1632622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7969B9C-E211-4921-80FB-C8A33D79C2B5}"/>
              </a:ext>
            </a:extLst>
          </p:cNvPr>
          <p:cNvSpPr>
            <a:spLocks noGrp="1"/>
          </p:cNvSpPr>
          <p:nvPr>
            <p:ph type="title"/>
          </p:nvPr>
        </p:nvSpPr>
        <p:spPr>
          <a:xfrm>
            <a:off x="838200" y="1"/>
            <a:ext cx="10515600" cy="882672"/>
          </a:xfrm>
        </p:spPr>
        <p:txBody>
          <a:bodyPr>
            <a:normAutofit fontScale="90000"/>
          </a:bodyPr>
          <a:lstStyle/>
          <a:p>
            <a:pPr algn="ctr"/>
            <a:r>
              <a:rPr lang="es-ES" sz="2800" dirty="0">
                <a:latin typeface="Arial" panose="020B0604020202020204" pitchFamily="34" charset="0"/>
                <a:cs typeface="Arial" panose="020B0604020202020204" pitchFamily="34" charset="0"/>
              </a:rPr>
              <a:t>Aquí observamos los gráficos de los dos casos particulares, comentados anteriormente, más adelante se ampliara con la interacción S-L</a:t>
            </a:r>
          </a:p>
        </p:txBody>
      </p:sp>
      <mc:AlternateContent xmlns:mc="http://schemas.openxmlformats.org/markup-compatibility/2006">
        <mc:Choice xmlns="" xmlns:a14="http://schemas.microsoft.com/office/drawing/2010/main" Requires="a14">
          <p:sp>
            <p:nvSpPr>
              <p:cNvPr id="4" name="CuadroTexto 3">
                <a:extLst>
                  <a:ext uri="{FF2B5EF4-FFF2-40B4-BE49-F238E27FC236}">
                    <a16:creationId xmlns:a16="http://schemas.microsoft.com/office/drawing/2014/main" id="{5FC913BC-6382-43A7-B02C-F1CB9C1AB323}"/>
                  </a:ext>
                </a:extLst>
              </p:cNvPr>
              <p:cNvSpPr txBox="1"/>
              <p:nvPr/>
            </p:nvSpPr>
            <p:spPr>
              <a:xfrm>
                <a:off x="1780736" y="877825"/>
                <a:ext cx="1256201" cy="6109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1" i="1">
                          <a:solidFill>
                            <a:srgbClr val="C00000"/>
                          </a:solidFill>
                          <a:latin typeface="Cambria Math" panose="02040503050406030204" pitchFamily="18" charset="0"/>
                        </a:rPr>
                        <m:t>𝒋</m:t>
                      </m:r>
                      <m:r>
                        <a:rPr lang="es-ES" b="1" i="1">
                          <a:solidFill>
                            <a:srgbClr val="C00000"/>
                          </a:solidFill>
                          <a:latin typeface="Cambria Math" panose="02040503050406030204" pitchFamily="18" charset="0"/>
                        </a:rPr>
                        <m:t>=</m:t>
                      </m:r>
                      <m:r>
                        <a:rPr lang="es-ES" b="1" i="1">
                          <a:solidFill>
                            <a:srgbClr val="C00000"/>
                          </a:solidFill>
                          <a:latin typeface="Cambria Math" panose="02040503050406030204" pitchFamily="18" charset="0"/>
                        </a:rPr>
                        <m:t>𝒍</m:t>
                      </m:r>
                      <m:r>
                        <a:rPr lang="es-ES" b="1" i="1">
                          <a:solidFill>
                            <a:srgbClr val="C00000"/>
                          </a:solidFill>
                          <a:latin typeface="Cambria Math" panose="02040503050406030204" pitchFamily="18" charset="0"/>
                        </a:rPr>
                        <m:t>+</m:t>
                      </m:r>
                      <m:f>
                        <m:fPr>
                          <m:ctrlPr>
                            <a:rPr lang="es-ES" b="1" i="1">
                              <a:solidFill>
                                <a:srgbClr val="C00000"/>
                              </a:solidFill>
                              <a:latin typeface="Cambria Math" panose="02040503050406030204" pitchFamily="18" charset="0"/>
                            </a:rPr>
                          </m:ctrlPr>
                        </m:fPr>
                        <m:num>
                          <m:r>
                            <a:rPr lang="es-ES" b="1" i="1">
                              <a:solidFill>
                                <a:srgbClr val="C00000"/>
                              </a:solidFill>
                              <a:latin typeface="Cambria Math" panose="02040503050406030204" pitchFamily="18" charset="0"/>
                            </a:rPr>
                            <m:t>𝟏</m:t>
                          </m:r>
                        </m:num>
                        <m:den>
                          <m:r>
                            <a:rPr lang="es-ES" b="1" i="1">
                              <a:solidFill>
                                <a:srgbClr val="C00000"/>
                              </a:solidFill>
                              <a:latin typeface="Cambria Math" panose="02040503050406030204" pitchFamily="18" charset="0"/>
                            </a:rPr>
                            <m:t>𝟐</m:t>
                          </m:r>
                        </m:den>
                      </m:f>
                    </m:oMath>
                  </m:oMathPara>
                </a14:m>
                <a:endParaRPr lang="es-ES" b="1" dirty="0"/>
              </a:p>
            </p:txBody>
          </p:sp>
        </mc:Choice>
        <mc:Fallback>
          <p:sp>
            <p:nvSpPr>
              <p:cNvPr id="4" name="CuadroTexto 3">
                <a:extLst>
                  <a:ext uri="{FF2B5EF4-FFF2-40B4-BE49-F238E27FC236}">
                    <a16:creationId xmlns:a14="http://schemas.microsoft.com/office/drawing/2010/main" xmlns="" xmlns:a16="http://schemas.microsoft.com/office/drawing/2014/main" id="{5FC913BC-6382-43A7-B02C-F1CB9C1AB323}"/>
                  </a:ext>
                </a:extLst>
              </p:cNvPr>
              <p:cNvSpPr txBox="1">
                <a:spLocks noRot="1" noChangeAspect="1" noMove="1" noResize="1" noEditPoints="1" noAdjustHandles="1" noChangeArrowheads="1" noChangeShapeType="1" noTextEdit="1"/>
              </p:cNvSpPr>
              <p:nvPr/>
            </p:nvSpPr>
            <p:spPr>
              <a:xfrm>
                <a:off x="1780736" y="877825"/>
                <a:ext cx="1256201" cy="610936"/>
              </a:xfrm>
              <a:prstGeom prst="rect">
                <a:avLst/>
              </a:prstGeom>
              <a:blipFill>
                <a:blip r:embed="rId2"/>
                <a:stretch>
                  <a:fillRect/>
                </a:stretch>
              </a:blipFill>
            </p:spPr>
            <p:txBody>
              <a:bodyPr/>
              <a:lstStyle/>
              <a:p>
                <a:r>
                  <a:rPr lang="es-ES">
                    <a:noFill/>
                  </a:rPr>
                  <a:t> </a:t>
                </a:r>
              </a:p>
            </p:txBody>
          </p:sp>
        </mc:Fallback>
      </mc:AlternateContent>
      <mc:AlternateContent xmlns:mc="http://schemas.openxmlformats.org/markup-compatibility/2006">
        <mc:Choice xmlns="" xmlns:a14="http://schemas.microsoft.com/office/drawing/2010/main" Requires="a14">
          <p:sp>
            <p:nvSpPr>
              <p:cNvPr id="6" name="CuadroTexto 5">
                <a:extLst>
                  <a:ext uri="{FF2B5EF4-FFF2-40B4-BE49-F238E27FC236}">
                    <a16:creationId xmlns:a16="http://schemas.microsoft.com/office/drawing/2014/main" id="{8E7ECE63-FD10-4AFA-BAF8-3727DD3CF16B}"/>
                  </a:ext>
                </a:extLst>
              </p:cNvPr>
              <p:cNvSpPr txBox="1"/>
              <p:nvPr/>
            </p:nvSpPr>
            <p:spPr>
              <a:xfrm>
                <a:off x="7876293" y="843703"/>
                <a:ext cx="1549059" cy="6109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1" i="1">
                          <a:solidFill>
                            <a:srgbClr val="C00000"/>
                          </a:solidFill>
                          <a:latin typeface="Cambria Math" panose="02040503050406030204" pitchFamily="18" charset="0"/>
                        </a:rPr>
                        <m:t>𝒋</m:t>
                      </m:r>
                      <m:r>
                        <a:rPr lang="es-ES" b="1" i="1">
                          <a:solidFill>
                            <a:srgbClr val="C00000"/>
                          </a:solidFill>
                          <a:latin typeface="Cambria Math" panose="02040503050406030204" pitchFamily="18" charset="0"/>
                        </a:rPr>
                        <m:t>=</m:t>
                      </m:r>
                      <m:r>
                        <a:rPr lang="es-ES" b="1" i="1">
                          <a:solidFill>
                            <a:srgbClr val="C00000"/>
                          </a:solidFill>
                          <a:latin typeface="Cambria Math" panose="02040503050406030204" pitchFamily="18" charset="0"/>
                        </a:rPr>
                        <m:t>𝒍</m:t>
                      </m:r>
                      <m:r>
                        <a:rPr lang="es-ES" b="1" i="1">
                          <a:solidFill>
                            <a:srgbClr val="C00000"/>
                          </a:solidFill>
                          <a:latin typeface="Cambria Math" panose="02040503050406030204" pitchFamily="18" charset="0"/>
                        </a:rPr>
                        <m:t>−</m:t>
                      </m:r>
                      <m:f>
                        <m:fPr>
                          <m:ctrlPr>
                            <a:rPr lang="es-ES" b="1" i="1">
                              <a:solidFill>
                                <a:srgbClr val="C00000"/>
                              </a:solidFill>
                              <a:latin typeface="Cambria Math" panose="02040503050406030204" pitchFamily="18" charset="0"/>
                            </a:rPr>
                          </m:ctrlPr>
                        </m:fPr>
                        <m:num>
                          <m:r>
                            <a:rPr lang="es-ES" b="1" i="1">
                              <a:solidFill>
                                <a:srgbClr val="C00000"/>
                              </a:solidFill>
                              <a:latin typeface="Cambria Math" panose="02040503050406030204" pitchFamily="18" charset="0"/>
                            </a:rPr>
                            <m:t>𝟏</m:t>
                          </m:r>
                        </m:num>
                        <m:den>
                          <m:r>
                            <a:rPr lang="es-ES" b="1" i="1">
                              <a:solidFill>
                                <a:srgbClr val="C00000"/>
                              </a:solidFill>
                              <a:latin typeface="Cambria Math" panose="02040503050406030204" pitchFamily="18" charset="0"/>
                            </a:rPr>
                            <m:t>𝟐</m:t>
                          </m:r>
                        </m:den>
                      </m:f>
                    </m:oMath>
                  </m:oMathPara>
                </a14:m>
                <a:endParaRPr lang="es-ES" b="1" dirty="0"/>
              </a:p>
            </p:txBody>
          </p:sp>
        </mc:Choice>
        <mc:Fallback>
          <p:sp>
            <p:nvSpPr>
              <p:cNvPr id="6" name="CuadroTexto 5">
                <a:extLst>
                  <a:ext uri="{FF2B5EF4-FFF2-40B4-BE49-F238E27FC236}">
                    <a16:creationId xmlns:a14="http://schemas.microsoft.com/office/drawing/2010/main" xmlns="" xmlns:a16="http://schemas.microsoft.com/office/drawing/2014/main" id="{8E7ECE63-FD10-4AFA-BAF8-3727DD3CF16B}"/>
                  </a:ext>
                </a:extLst>
              </p:cNvPr>
              <p:cNvSpPr txBox="1">
                <a:spLocks noRot="1" noChangeAspect="1" noMove="1" noResize="1" noEditPoints="1" noAdjustHandles="1" noChangeArrowheads="1" noChangeShapeType="1" noTextEdit="1"/>
              </p:cNvSpPr>
              <p:nvPr/>
            </p:nvSpPr>
            <p:spPr>
              <a:xfrm>
                <a:off x="7876293" y="843703"/>
                <a:ext cx="1549059" cy="610936"/>
              </a:xfrm>
              <a:prstGeom prst="rect">
                <a:avLst/>
              </a:prstGeom>
              <a:blipFill>
                <a:blip r:embed="rId3"/>
                <a:stretch>
                  <a:fillRect/>
                </a:stretch>
              </a:blipFill>
            </p:spPr>
            <p:txBody>
              <a:bodyPr/>
              <a:lstStyle/>
              <a:p>
                <a:r>
                  <a:rPr lang="es-ES">
                    <a:noFill/>
                  </a:rPr>
                  <a:t> </a:t>
                </a:r>
              </a:p>
            </p:txBody>
          </p:sp>
        </mc:Fallback>
      </mc:AlternateContent>
      <p:pic>
        <p:nvPicPr>
          <p:cNvPr id="8" name="Imagen 7">
            <a:extLst>
              <a:ext uri="{FF2B5EF4-FFF2-40B4-BE49-F238E27FC236}">
                <a16:creationId xmlns="" xmlns:a16="http://schemas.microsoft.com/office/drawing/2014/main" id="{C5586880-29ED-4249-98FF-559A2C416892}"/>
              </a:ext>
            </a:extLst>
          </p:cNvPr>
          <p:cNvPicPr>
            <a:picLocks noChangeAspect="1"/>
          </p:cNvPicPr>
          <p:nvPr/>
        </p:nvPicPr>
        <p:blipFill>
          <a:blip r:embed="rId4"/>
          <a:stretch>
            <a:fillRect/>
          </a:stretch>
        </p:blipFill>
        <p:spPr>
          <a:xfrm>
            <a:off x="6178173" y="1483912"/>
            <a:ext cx="6013827" cy="4358760"/>
          </a:xfrm>
          <a:prstGeom prst="rect">
            <a:avLst/>
          </a:prstGeom>
        </p:spPr>
      </p:pic>
      <p:pic>
        <p:nvPicPr>
          <p:cNvPr id="9" name="Imagen 8">
            <a:extLst>
              <a:ext uri="{FF2B5EF4-FFF2-40B4-BE49-F238E27FC236}">
                <a16:creationId xmlns="" xmlns:a16="http://schemas.microsoft.com/office/drawing/2014/main" id="{6E6F7DA2-7F0F-43E9-9E5D-0B938F039DC7}"/>
              </a:ext>
            </a:extLst>
          </p:cNvPr>
          <p:cNvPicPr>
            <a:picLocks noChangeAspect="1"/>
          </p:cNvPicPr>
          <p:nvPr/>
        </p:nvPicPr>
        <p:blipFill>
          <a:blip r:embed="rId5"/>
          <a:stretch>
            <a:fillRect/>
          </a:stretch>
        </p:blipFill>
        <p:spPr>
          <a:xfrm>
            <a:off x="193871" y="1965900"/>
            <a:ext cx="6141961" cy="4269252"/>
          </a:xfrm>
          <a:prstGeom prst="rect">
            <a:avLst/>
          </a:prstGeom>
        </p:spPr>
      </p:pic>
    </p:spTree>
    <p:extLst>
      <p:ext uri="{BB962C8B-B14F-4D97-AF65-F5344CB8AC3E}">
        <p14:creationId xmlns="" xmlns:p14="http://schemas.microsoft.com/office/powerpoint/2010/main" val="3679986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ABFEA97-6333-44A4-A108-F4323F60247D}"/>
              </a:ext>
            </a:extLst>
          </p:cNvPr>
          <p:cNvSpPr>
            <a:spLocks noGrp="1"/>
          </p:cNvSpPr>
          <p:nvPr>
            <p:ph type="title"/>
          </p:nvPr>
        </p:nvSpPr>
        <p:spPr>
          <a:xfrm>
            <a:off x="7258929" y="822008"/>
            <a:ext cx="4038600" cy="408598"/>
          </a:xfrm>
        </p:spPr>
        <p:txBody>
          <a:bodyPr>
            <a:noAutofit/>
          </a:bodyPr>
          <a:lstStyle/>
          <a:p>
            <a:r>
              <a:rPr lang="es-ES" sz="3200" dirty="0">
                <a:latin typeface="Arial" panose="020B0604020202020204" pitchFamily="34" charset="0"/>
                <a:cs typeface="Arial" panose="020B0604020202020204" pitchFamily="34" charset="0"/>
              </a:rPr>
              <a:t>Momento magnético total de un átomo</a:t>
            </a:r>
          </a:p>
        </p:txBody>
      </p:sp>
      <p:pic>
        <p:nvPicPr>
          <p:cNvPr id="5" name="Marcador de contenido 4">
            <a:extLst>
              <a:ext uri="{FF2B5EF4-FFF2-40B4-BE49-F238E27FC236}">
                <a16:creationId xmlns="" xmlns:a16="http://schemas.microsoft.com/office/drawing/2014/main" id="{E083A0FA-03F3-4CAA-A896-2CAF7D83A7CA}"/>
              </a:ext>
            </a:extLst>
          </p:cNvPr>
          <p:cNvPicPr>
            <a:picLocks noGrp="1" noChangeAspect="1"/>
          </p:cNvPicPr>
          <p:nvPr>
            <p:ph idx="1"/>
          </p:nvPr>
        </p:nvPicPr>
        <p:blipFill>
          <a:blip r:embed="rId2"/>
          <a:stretch>
            <a:fillRect/>
          </a:stretch>
        </p:blipFill>
        <p:spPr>
          <a:xfrm>
            <a:off x="379826" y="142089"/>
            <a:ext cx="6544423" cy="5330539"/>
          </a:xfrm>
          <a:prstGeom prst="rect">
            <a:avLst/>
          </a:prstGeom>
        </p:spPr>
      </p:pic>
      <mc:AlternateContent xmlns:mc="http://schemas.openxmlformats.org/markup-compatibility/2006">
        <mc:Choice xmlns="" xmlns:a14="http://schemas.microsoft.com/office/drawing/2010/main" Requires="a14">
          <p:sp>
            <p:nvSpPr>
              <p:cNvPr id="3" name="CuadroTexto 2">
                <a:extLst>
                  <a:ext uri="{FF2B5EF4-FFF2-40B4-BE49-F238E27FC236}">
                    <a16:creationId xmlns:a16="http://schemas.microsoft.com/office/drawing/2014/main" id="{01EDDE00-9B87-41B8-8C41-4CD32164BF8F}"/>
                  </a:ext>
                </a:extLst>
              </p:cNvPr>
              <p:cNvSpPr txBox="1"/>
              <p:nvPr/>
            </p:nvSpPr>
            <p:spPr>
              <a:xfrm>
                <a:off x="6078154" y="2115876"/>
                <a:ext cx="5988149" cy="2037224"/>
              </a:xfrm>
              <a:prstGeom prst="rect">
                <a:avLst/>
              </a:prstGeom>
              <a:noFill/>
            </p:spPr>
            <p:txBody>
              <a:bodyPr wrap="square" rtlCol="0">
                <a:spAutoFit/>
              </a:bodyPr>
              <a:lstStyle/>
              <a:p>
                <a:pPr algn="just"/>
                <a:r>
                  <a:rPr lang="es-ES" sz="2000" dirty="0">
                    <a:latin typeface="Arial" panose="020B0604020202020204" pitchFamily="34" charset="0"/>
                    <a:cs typeface="Arial" panose="020B0604020202020204" pitchFamily="34" charset="0"/>
                  </a:rPr>
                  <a:t>El momento magnético efectivo del átomo es</a:t>
                </a:r>
              </a:p>
              <a:p>
                <a:pPr algn="just"/>
                <a14:m>
                  <m:oMath xmlns:m="http://schemas.openxmlformats.org/officeDocument/2006/math">
                    <m:sSub>
                      <m:sSubPr>
                        <m:ctrlPr>
                          <a:rPr lang="es-ES" sz="2000" i="1" smtClean="0">
                            <a:latin typeface="Cambria Math" panose="02040503050406030204" pitchFamily="18" charset="0"/>
                          </a:rPr>
                        </m:ctrlPr>
                      </m:sSubPr>
                      <m:e>
                        <m:acc>
                          <m:accPr>
                            <m:chr m:val="⃗"/>
                            <m:ctrlPr>
                              <a:rPr lang="es-ES" sz="2000" i="1" smtClean="0">
                                <a:latin typeface="Cambria Math" panose="02040503050406030204" pitchFamily="18" charset="0"/>
                              </a:rPr>
                            </m:ctrlPr>
                          </m:accPr>
                          <m:e>
                            <m:r>
                              <a:rPr lang="es-ES" sz="2000" i="1" smtClean="0">
                                <a:latin typeface="Cambria Math" panose="02040503050406030204" pitchFamily="18" charset="0"/>
                                <a:ea typeface="Cambria Math" panose="02040503050406030204" pitchFamily="18" charset="0"/>
                              </a:rPr>
                              <m:t>𝜇</m:t>
                            </m:r>
                          </m:e>
                        </m:acc>
                      </m:e>
                      <m:sub>
                        <m:r>
                          <a:rPr lang="es-ES" sz="2000" b="0" i="1" smtClean="0">
                            <a:latin typeface="Cambria Math" panose="02040503050406030204" pitchFamily="18" charset="0"/>
                          </a:rPr>
                          <m:t>𝐽</m:t>
                        </m:r>
                      </m:sub>
                    </m:sSub>
                  </m:oMath>
                </a14:m>
                <a:r>
                  <a:rPr lang="es-ES" sz="2000" dirty="0">
                    <a:latin typeface="Arial" panose="020B0604020202020204" pitchFamily="34" charset="0"/>
                    <a:cs typeface="Arial" panose="020B0604020202020204" pitchFamily="34" charset="0"/>
                  </a:rPr>
                  <a:t> suma de las componentes </a:t>
                </a:r>
                <a14:m>
                  <m:oMath xmlns:m="http://schemas.openxmlformats.org/officeDocument/2006/math">
                    <m:sSub>
                      <m:sSubPr>
                        <m:ctrlPr>
                          <a:rPr lang="es-ES" sz="2000" i="1">
                            <a:latin typeface="Cambria Math" panose="02040503050406030204" pitchFamily="18" charset="0"/>
                            <a:cs typeface="Arial" panose="020B0604020202020204" pitchFamily="34" charset="0"/>
                          </a:rPr>
                        </m:ctrlPr>
                      </m:sSubPr>
                      <m:e>
                        <m:acc>
                          <m:accPr>
                            <m:chr m:val="⃗"/>
                            <m:ctrlPr>
                              <a:rPr lang="es-AR" sz="2000" i="1">
                                <a:latin typeface="Cambria Math" panose="02040503050406030204" pitchFamily="18" charset="0"/>
                                <a:cs typeface="Arial" panose="020B0604020202020204" pitchFamily="34" charset="0"/>
                              </a:rPr>
                            </m:ctrlPr>
                          </m:accPr>
                          <m:e>
                            <m:r>
                              <a:rPr lang="es-AR" sz="2000" i="1">
                                <a:latin typeface="Cambria Math" panose="02040503050406030204" pitchFamily="18" charset="0"/>
                                <a:ea typeface="Cambria Math" panose="02040503050406030204" pitchFamily="18" charset="0"/>
                                <a:cs typeface="Arial" panose="020B0604020202020204" pitchFamily="34" charset="0"/>
                              </a:rPr>
                              <m:t>𝜇</m:t>
                            </m:r>
                          </m:e>
                        </m:acc>
                      </m:e>
                      <m:sub>
                        <m:r>
                          <a:rPr lang="es-ES" sz="2000" i="1">
                            <a:latin typeface="Cambria Math" panose="02040503050406030204" pitchFamily="18" charset="0"/>
                            <a:cs typeface="Arial" panose="020B0604020202020204" pitchFamily="34" charset="0"/>
                          </a:rPr>
                          <m:t>𝐿</m:t>
                        </m:r>
                      </m:sub>
                    </m:sSub>
                  </m:oMath>
                </a14:m>
                <a:r>
                  <a:rPr lang="es-ES" sz="2000" dirty="0">
                    <a:latin typeface="Arial" panose="020B0604020202020204" pitchFamily="34" charset="0"/>
                    <a:cs typeface="Arial" panose="020B0604020202020204" pitchFamily="34" charset="0"/>
                  </a:rPr>
                  <a:t> y </a:t>
                </a:r>
                <a14:m>
                  <m:oMath xmlns:m="http://schemas.openxmlformats.org/officeDocument/2006/math">
                    <m:sSub>
                      <m:sSubPr>
                        <m:ctrlPr>
                          <a:rPr lang="es-ES" sz="2000" i="1">
                            <a:latin typeface="Cambria Math" panose="02040503050406030204" pitchFamily="18" charset="0"/>
                            <a:cs typeface="Arial" panose="020B0604020202020204" pitchFamily="34" charset="0"/>
                          </a:rPr>
                        </m:ctrlPr>
                      </m:sSubPr>
                      <m:e>
                        <m:acc>
                          <m:accPr>
                            <m:chr m:val="⃗"/>
                            <m:ctrlPr>
                              <a:rPr lang="es-AR" sz="2000" i="1">
                                <a:latin typeface="Cambria Math" panose="02040503050406030204" pitchFamily="18" charset="0"/>
                                <a:cs typeface="Arial" panose="020B0604020202020204" pitchFamily="34" charset="0"/>
                              </a:rPr>
                            </m:ctrlPr>
                          </m:accPr>
                          <m:e>
                            <m:r>
                              <a:rPr lang="es-AR" sz="2000" i="1">
                                <a:latin typeface="Cambria Math" panose="02040503050406030204" pitchFamily="18" charset="0"/>
                                <a:ea typeface="Cambria Math" panose="02040503050406030204" pitchFamily="18" charset="0"/>
                                <a:cs typeface="Arial" panose="020B0604020202020204" pitchFamily="34" charset="0"/>
                              </a:rPr>
                              <m:t>𝜇</m:t>
                            </m:r>
                          </m:e>
                        </m:acc>
                      </m:e>
                      <m:sub>
                        <m:r>
                          <a:rPr lang="es-ES" sz="2000" i="1">
                            <a:latin typeface="Cambria Math" panose="02040503050406030204" pitchFamily="18" charset="0"/>
                            <a:cs typeface="Arial" panose="020B0604020202020204" pitchFamily="34" charset="0"/>
                          </a:rPr>
                          <m:t>𝑆</m:t>
                        </m:r>
                      </m:sub>
                    </m:sSub>
                  </m:oMath>
                </a14:m>
                <a:r>
                  <a:rPr lang="es-ES" sz="2000" dirty="0">
                    <a:latin typeface="Arial" panose="020B0604020202020204" pitchFamily="34" charset="0"/>
                    <a:cs typeface="Arial" panose="020B0604020202020204" pitchFamily="34" charset="0"/>
                  </a:rPr>
                  <a:t> Si el átomo esta en un campo magnético débil, de tal manera, que no rompa el acoplamiento entre </a:t>
                </a:r>
                <a14:m>
                  <m:oMath xmlns:m="http://schemas.openxmlformats.org/officeDocument/2006/math">
                    <m:acc>
                      <m:accPr>
                        <m:chr m:val="⃗"/>
                        <m:ctrlPr>
                          <a:rPr lang="es-ES" sz="2000" i="1">
                            <a:latin typeface="Cambria Math" panose="02040503050406030204" pitchFamily="18" charset="0"/>
                            <a:cs typeface="Arial" panose="020B0604020202020204" pitchFamily="34" charset="0"/>
                          </a:rPr>
                        </m:ctrlPr>
                      </m:accPr>
                      <m:e>
                        <m:r>
                          <a:rPr lang="es-ES" sz="2000" i="1">
                            <a:latin typeface="Cambria Math" panose="02040503050406030204" pitchFamily="18" charset="0"/>
                            <a:cs typeface="Arial" panose="020B0604020202020204" pitchFamily="34" charset="0"/>
                          </a:rPr>
                          <m:t>𝐿</m:t>
                        </m:r>
                      </m:e>
                    </m:acc>
                  </m:oMath>
                </a14:m>
                <a:r>
                  <a:rPr lang="es-ES" sz="2000" dirty="0">
                    <a:latin typeface="Arial" panose="020B0604020202020204" pitchFamily="34" charset="0"/>
                    <a:cs typeface="Arial" panose="020B0604020202020204" pitchFamily="34" charset="0"/>
                  </a:rPr>
                  <a:t> y </a:t>
                </a:r>
                <a14:m>
                  <m:oMath xmlns:m="http://schemas.openxmlformats.org/officeDocument/2006/math">
                    <m:acc>
                      <m:accPr>
                        <m:chr m:val="⃗"/>
                        <m:ctrlPr>
                          <a:rPr lang="es-ES" sz="2000" i="1">
                            <a:latin typeface="Cambria Math" panose="02040503050406030204" pitchFamily="18" charset="0"/>
                            <a:cs typeface="Arial" panose="020B0604020202020204" pitchFamily="34" charset="0"/>
                          </a:rPr>
                        </m:ctrlPr>
                      </m:accPr>
                      <m:e>
                        <m:r>
                          <a:rPr lang="es-ES" sz="2000" i="1">
                            <a:latin typeface="Cambria Math" panose="02040503050406030204" pitchFamily="18" charset="0"/>
                            <a:cs typeface="Arial" panose="020B0604020202020204" pitchFamily="34" charset="0"/>
                          </a:rPr>
                          <m:t>𝑆</m:t>
                        </m:r>
                      </m:e>
                    </m:acc>
                  </m:oMath>
                </a14:m>
                <a:r>
                  <a:rPr lang="es-ES" sz="2000" dirty="0">
                    <a:latin typeface="Arial" panose="020B0604020202020204" pitchFamily="34" charset="0"/>
                    <a:cs typeface="Arial" panose="020B0604020202020204" pitchFamily="34" charset="0"/>
                  </a:rPr>
                  <a:t> , en este caso </a:t>
                </a:r>
                <a14:m>
                  <m:oMath xmlns:m="http://schemas.openxmlformats.org/officeDocument/2006/math">
                    <m:acc>
                      <m:accPr>
                        <m:chr m:val="⃗"/>
                        <m:ctrlPr>
                          <a:rPr lang="es-AR" sz="2000" i="1">
                            <a:latin typeface="Cambria Math" panose="02040503050406030204" pitchFamily="18" charset="0"/>
                            <a:cs typeface="Arial" panose="020B0604020202020204" pitchFamily="34" charset="0"/>
                          </a:rPr>
                        </m:ctrlPr>
                      </m:accPr>
                      <m:e>
                        <m:r>
                          <a:rPr lang="es-ES" sz="2000" i="1">
                            <a:latin typeface="Cambria Math" panose="02040503050406030204" pitchFamily="18" charset="0"/>
                            <a:cs typeface="Arial" panose="020B0604020202020204" pitchFamily="34" charset="0"/>
                          </a:rPr>
                          <m:t>𝐽</m:t>
                        </m:r>
                      </m:e>
                    </m:acc>
                  </m:oMath>
                </a14:m>
                <a:r>
                  <a:rPr lang="es-ES" sz="2000" dirty="0">
                    <a:latin typeface="Arial" panose="020B0604020202020204" pitchFamily="34" charset="0"/>
                    <a:cs typeface="Arial" panose="020B0604020202020204" pitchFamily="34" charset="0"/>
                  </a:rPr>
                  <a:t> experimenta una precesión alrededor de </a:t>
                </a:r>
                <a:r>
                  <a:rPr lang="es-ES" sz="2000" i="1" dirty="0">
                    <a:latin typeface="Arial" panose="020B0604020202020204" pitchFamily="34" charset="0"/>
                    <a:cs typeface="Arial" panose="020B0604020202020204" pitchFamily="34" charset="0"/>
                  </a:rPr>
                  <a:t>H ,</a:t>
                </a:r>
                <a:r>
                  <a:rPr lang="es-ES" sz="2000" dirty="0">
                    <a:latin typeface="Arial" panose="020B0604020202020204" pitchFamily="34" charset="0"/>
                    <a:cs typeface="Arial" panose="020B0604020202020204" pitchFamily="34" charset="0"/>
                  </a:rPr>
                  <a:t>campo exterior.</a:t>
                </a:r>
              </a:p>
            </p:txBody>
          </p:sp>
        </mc:Choice>
        <mc:Fallback>
          <p:sp>
            <p:nvSpPr>
              <p:cNvPr id="3" name="CuadroTexto 2">
                <a:extLst>
                  <a:ext uri="{FF2B5EF4-FFF2-40B4-BE49-F238E27FC236}">
                    <a16:creationId xmlns:a14="http://schemas.microsoft.com/office/drawing/2010/main" xmlns="" xmlns:a16="http://schemas.microsoft.com/office/drawing/2014/main" id="{01EDDE00-9B87-41B8-8C41-4CD32164BF8F}"/>
                  </a:ext>
                </a:extLst>
              </p:cNvPr>
              <p:cNvSpPr txBox="1">
                <a:spLocks noRot="1" noChangeAspect="1" noMove="1" noResize="1" noEditPoints="1" noAdjustHandles="1" noChangeArrowheads="1" noChangeShapeType="1" noTextEdit="1"/>
              </p:cNvSpPr>
              <p:nvPr/>
            </p:nvSpPr>
            <p:spPr>
              <a:xfrm>
                <a:off x="6078154" y="2115876"/>
                <a:ext cx="5988149" cy="2037224"/>
              </a:xfrm>
              <a:prstGeom prst="rect">
                <a:avLst/>
              </a:prstGeom>
              <a:blipFill>
                <a:blip r:embed="rId3"/>
                <a:stretch>
                  <a:fillRect l="-1018" t="-1198" r="-1120" b="-4491"/>
                </a:stretch>
              </a:blipFill>
            </p:spPr>
            <p:txBody>
              <a:bodyPr/>
              <a:lstStyle/>
              <a:p>
                <a:r>
                  <a:rPr lang="es-ES">
                    <a:noFill/>
                  </a:rPr>
                  <a:t> </a:t>
                </a:r>
              </a:p>
            </p:txBody>
          </p:sp>
        </mc:Fallback>
      </mc:AlternateContent>
      <p:sp>
        <p:nvSpPr>
          <p:cNvPr id="4" name="CuadroTexto 3">
            <a:extLst>
              <a:ext uri="{FF2B5EF4-FFF2-40B4-BE49-F238E27FC236}">
                <a16:creationId xmlns="" xmlns:a16="http://schemas.microsoft.com/office/drawing/2014/main" id="{2B13B543-ED56-4471-A144-B8809DC04C6E}"/>
              </a:ext>
            </a:extLst>
          </p:cNvPr>
          <p:cNvSpPr txBox="1"/>
          <p:nvPr/>
        </p:nvSpPr>
        <p:spPr>
          <a:xfrm>
            <a:off x="3291006" y="4826675"/>
            <a:ext cx="7266486" cy="2031325"/>
          </a:xfrm>
          <a:prstGeom prst="rect">
            <a:avLst/>
          </a:prstGeom>
          <a:noFill/>
        </p:spPr>
        <p:txBody>
          <a:bodyPr wrap="square" rtlCol="0">
            <a:spAutoFit/>
          </a:bodyPr>
          <a:lstStyle/>
          <a:p>
            <a:pPr algn="just"/>
            <a:r>
              <a:rPr lang="es-ES" dirty="0">
                <a:solidFill>
                  <a:srgbClr val="C00000"/>
                </a:solidFill>
                <a:latin typeface="Arial" panose="020B0604020202020204" pitchFamily="34" charset="0"/>
                <a:cs typeface="Arial" panose="020B0604020202020204" pitchFamily="34" charset="0"/>
              </a:rPr>
              <a:t>Posiblemente esta formulación, que se expone, sea vista  como arbitraria y antojadiza, realmente cobra  sentido cuando se ve como logra explicar fenómenos experimentales tales como el efecto Zeeman o el experimento de Stern-</a:t>
            </a:r>
            <a:r>
              <a:rPr lang="es-ES" dirty="0" err="1">
                <a:solidFill>
                  <a:srgbClr val="C00000"/>
                </a:solidFill>
                <a:latin typeface="Arial" panose="020B0604020202020204" pitchFamily="34" charset="0"/>
                <a:cs typeface="Arial" panose="020B0604020202020204" pitchFamily="34" charset="0"/>
              </a:rPr>
              <a:t>Gerlach</a:t>
            </a:r>
            <a:r>
              <a:rPr lang="es-ES" dirty="0">
                <a:solidFill>
                  <a:srgbClr val="C00000"/>
                </a:solidFill>
                <a:latin typeface="Arial" panose="020B0604020202020204" pitchFamily="34" charset="0"/>
                <a:cs typeface="Arial" panose="020B0604020202020204" pitchFamily="34" charset="0"/>
              </a:rPr>
              <a:t>. La realidad es que se crea para explicar estos fenómenos. Nuestro interés es solo comprender el origen del magnetismo.</a:t>
            </a:r>
            <a:endParaRPr lang="es-ES" dirty="0">
              <a:latin typeface="Arial" panose="020B0604020202020204" pitchFamily="34" charset="0"/>
              <a:cs typeface="Arial" panose="020B0604020202020204" pitchFamily="34" charset="0"/>
            </a:endParaRPr>
          </a:p>
          <a:p>
            <a:endParaRPr lang="es-ES" dirty="0"/>
          </a:p>
        </p:txBody>
      </p:sp>
    </p:spTree>
    <p:extLst>
      <p:ext uri="{BB962C8B-B14F-4D97-AF65-F5344CB8AC3E}">
        <p14:creationId xmlns="" xmlns:p14="http://schemas.microsoft.com/office/powerpoint/2010/main" val="606835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102A410-6172-4A98-BD7F-B4B8F3CBBBF5}"/>
              </a:ext>
            </a:extLst>
          </p:cNvPr>
          <p:cNvSpPr>
            <a:spLocks noGrp="1"/>
          </p:cNvSpPr>
          <p:nvPr>
            <p:ph type="title"/>
          </p:nvPr>
        </p:nvSpPr>
        <p:spPr>
          <a:xfrm>
            <a:off x="407963" y="0"/>
            <a:ext cx="11035696" cy="393895"/>
          </a:xfrm>
        </p:spPr>
        <p:txBody>
          <a:bodyPr>
            <a:normAutofit fontScale="90000"/>
          </a:bodyPr>
          <a:lstStyle/>
          <a:p>
            <a:pPr algn="ctr"/>
            <a:r>
              <a:rPr lang="es-ES" sz="2800" b="1" dirty="0">
                <a:latin typeface="Arial" panose="020B0604020202020204" pitchFamily="34" charset="0"/>
                <a:cs typeface="Arial" panose="020B0604020202020204" pitchFamily="34" charset="0"/>
              </a:rPr>
              <a:t>Momento magnético total de un átomo libre</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42F0801F-7F20-4071-ABC7-E4DC99726329}"/>
                  </a:ext>
                </a:extLst>
              </p:cNvPr>
              <p:cNvSpPr>
                <a:spLocks noGrp="1"/>
              </p:cNvSpPr>
              <p:nvPr>
                <p:ph idx="1"/>
              </p:nvPr>
            </p:nvSpPr>
            <p:spPr>
              <a:xfrm>
                <a:off x="261424" y="393895"/>
                <a:ext cx="11696113" cy="6464105"/>
              </a:xfrm>
            </p:spPr>
            <p:txBody>
              <a:bodyPr>
                <a:normAutofit fontScale="70000" lnSpcReduction="20000"/>
              </a:bodyPr>
              <a:lstStyle/>
              <a:p>
                <a:pPr algn="just">
                  <a:lnSpc>
                    <a:spcPct val="120000"/>
                  </a:lnSpc>
                </a:pPr>
                <a:r>
                  <a:rPr lang="es-ES" sz="2600" dirty="0">
                    <a:latin typeface="Arial" panose="020B0604020202020204" pitchFamily="34" charset="0"/>
                    <a:cs typeface="Arial" panose="020B0604020202020204" pitchFamily="34" charset="0"/>
                  </a:rPr>
                  <a:t>Anteriormente se vio que el momento angular orbital y de espín se sumaban formando el momento atómico total. El momento magnético total de un átomo libre tiene tres contribuciones: el momento magnético del núcleo, el momento magnético orbital más el momento magnético del electrón.</a:t>
                </a:r>
              </a:p>
              <a:p>
                <a:pPr algn="just">
                  <a:lnSpc>
                    <a:spcPct val="120000"/>
                  </a:lnSpc>
                </a:pPr>
                <a:r>
                  <a:rPr lang="es-AR" sz="2600" dirty="0">
                    <a:latin typeface="Arial" panose="020B0604020202020204" pitchFamily="34" charset="0"/>
                    <a:cs typeface="Arial" panose="020B0604020202020204" pitchFamily="34" charset="0"/>
                  </a:rPr>
                  <a:t> El núcleo atómico tiene carga y presenta momento magnético, este es </a:t>
                </a:r>
                <a14:m>
                  <m:oMath xmlns:m="http://schemas.openxmlformats.org/officeDocument/2006/math">
                    <m:sSup>
                      <m:sSupPr>
                        <m:ctrlPr>
                          <a:rPr lang="es-AR" sz="2600" i="1">
                            <a:latin typeface="Cambria Math" panose="02040503050406030204" pitchFamily="18" charset="0"/>
                            <a:cs typeface="Arial" panose="020B0604020202020204" pitchFamily="34" charset="0"/>
                          </a:rPr>
                        </m:ctrlPr>
                      </m:sSupPr>
                      <m:e>
                        <m:r>
                          <a:rPr lang="es-AR" sz="2600" i="1">
                            <a:latin typeface="Cambria Math"/>
                            <a:cs typeface="Arial" panose="020B0604020202020204" pitchFamily="34" charset="0"/>
                          </a:rPr>
                          <m:t>10</m:t>
                        </m:r>
                      </m:e>
                      <m:sup>
                        <m:r>
                          <a:rPr lang="es-AR" sz="2600" i="1">
                            <a:latin typeface="Cambria Math"/>
                            <a:cs typeface="Arial" panose="020B0604020202020204" pitchFamily="34" charset="0"/>
                          </a:rPr>
                          <m:t>3 </m:t>
                        </m:r>
                      </m:sup>
                    </m:sSup>
                  </m:oMath>
                </a14:m>
                <a:r>
                  <a:rPr lang="es-AR" sz="2600" dirty="0">
                    <a:latin typeface="Arial" panose="020B0604020202020204" pitchFamily="34" charset="0"/>
                    <a:cs typeface="Arial" panose="020B0604020202020204" pitchFamily="34" charset="0"/>
                  </a:rPr>
                  <a:t>veces inferior a los generados por los electrones, luego, no los consideramos en este caso.</a:t>
                </a:r>
              </a:p>
              <a:p>
                <a:pPr algn="just">
                  <a:lnSpc>
                    <a:spcPct val="120000"/>
                  </a:lnSpc>
                </a:pPr>
                <a:r>
                  <a:rPr lang="es-ES" sz="2600" dirty="0">
                    <a:latin typeface="Arial" panose="020B0604020202020204" pitchFamily="34" charset="0"/>
                    <a:cs typeface="Arial" panose="020B0604020202020204" pitchFamily="34" charset="0"/>
                  </a:rPr>
                  <a:t>Luego en un átomo, el campo magnético observado es debido al acoplamiento de estos dos momentos: </a:t>
                </a:r>
                <a:r>
                  <a:rPr lang="es-AR" sz="2600" b="1" dirty="0">
                    <a:solidFill>
                      <a:srgbClr val="FF0000"/>
                    </a:solidFill>
                    <a:latin typeface="Arial" panose="020B0604020202020204" pitchFamily="34" charset="0"/>
                    <a:cs typeface="Arial" panose="020B0604020202020204" pitchFamily="34" charset="0"/>
                  </a:rPr>
                  <a:t>Orbital y De spin, </a:t>
                </a:r>
                <a:r>
                  <a:rPr lang="es-AR" sz="2600" dirty="0">
                    <a:latin typeface="Arial" panose="020B0604020202020204" pitchFamily="34" charset="0"/>
                    <a:cs typeface="Arial" panose="020B0604020202020204" pitchFamily="34" charset="0"/>
                  </a:rPr>
                  <a:t>las cuales generan campos magnéticos y reaccionan ante la presencia de los mismos.</a:t>
                </a:r>
              </a:p>
              <a:p>
                <a:pPr marL="0" indent="0" algn="just">
                  <a:buNone/>
                </a:pPr>
                <a:r>
                  <a:rPr lang="es-AR" sz="2600" dirty="0">
                    <a:latin typeface="Arial" panose="020B0604020202020204" pitchFamily="34" charset="0"/>
                    <a:cs typeface="Arial" panose="020B0604020202020204" pitchFamily="34" charset="0"/>
                  </a:rPr>
                  <a:t>Como  sabemos el momento angular total </a:t>
                </a:r>
                <a14:m>
                  <m:oMath xmlns:m="http://schemas.openxmlformats.org/officeDocument/2006/math">
                    <m:acc>
                      <m:accPr>
                        <m:chr m:val="⃗"/>
                        <m:ctrlPr>
                          <a:rPr lang="es-AR" sz="2600" i="1">
                            <a:latin typeface="Cambria Math" panose="02040503050406030204" pitchFamily="18" charset="0"/>
                            <a:cs typeface="Arial" panose="020B0604020202020204" pitchFamily="34" charset="0"/>
                          </a:rPr>
                        </m:ctrlPr>
                      </m:accPr>
                      <m:e>
                        <m:r>
                          <a:rPr lang="es-ES" sz="2600" i="1">
                            <a:latin typeface="Cambria Math" panose="02040503050406030204" pitchFamily="18" charset="0"/>
                            <a:cs typeface="Arial" panose="020B0604020202020204" pitchFamily="34" charset="0"/>
                          </a:rPr>
                          <m:t>𝐽</m:t>
                        </m:r>
                      </m:e>
                    </m:acc>
                  </m:oMath>
                </a14:m>
                <a:r>
                  <a:rPr lang="es-AR" sz="2600" dirty="0">
                    <a:latin typeface="Arial" panose="020B0604020202020204" pitchFamily="34" charset="0"/>
                    <a:cs typeface="Arial" panose="020B0604020202020204" pitchFamily="34" charset="0"/>
                  </a:rPr>
                  <a:t> es </a:t>
                </a:r>
              </a:p>
              <a:p>
                <a:pPr marL="0" indent="0" algn="just">
                  <a:buNone/>
                </a:pPr>
                <a:r>
                  <a:rPr lang="es-AR" sz="2600" dirty="0">
                    <a:latin typeface="Arial" panose="020B0604020202020204" pitchFamily="34" charset="0"/>
                    <a:cs typeface="Arial" panose="020B0604020202020204" pitchFamily="34" charset="0"/>
                  </a:rPr>
                  <a:t>la suma del momento del spin </a:t>
                </a:r>
                <a14:m>
                  <m:oMath xmlns:m="http://schemas.openxmlformats.org/officeDocument/2006/math">
                    <m:acc>
                      <m:accPr>
                        <m:chr m:val="⃗"/>
                        <m:ctrlPr>
                          <a:rPr lang="es-ES" sz="2600" i="1">
                            <a:latin typeface="Cambria Math" panose="02040503050406030204" pitchFamily="18" charset="0"/>
                            <a:cs typeface="Arial" panose="020B0604020202020204" pitchFamily="34" charset="0"/>
                          </a:rPr>
                        </m:ctrlPr>
                      </m:accPr>
                      <m:e>
                        <m:r>
                          <a:rPr lang="es-ES" sz="2600" i="1">
                            <a:latin typeface="Cambria Math" panose="02040503050406030204" pitchFamily="18" charset="0"/>
                            <a:cs typeface="Arial" panose="020B0604020202020204" pitchFamily="34" charset="0"/>
                          </a:rPr>
                          <m:t>𝑆</m:t>
                        </m:r>
                      </m:e>
                    </m:acc>
                  </m:oMath>
                </a14:m>
                <a:r>
                  <a:rPr lang="es-AR" sz="2600" dirty="0">
                    <a:latin typeface="Arial" panose="020B0604020202020204" pitchFamily="34" charset="0"/>
                    <a:cs typeface="Arial" panose="020B0604020202020204" pitchFamily="34" charset="0"/>
                  </a:rPr>
                  <a:t> y el orbital </a:t>
                </a:r>
                <a14:m>
                  <m:oMath xmlns:m="http://schemas.openxmlformats.org/officeDocument/2006/math">
                    <m:acc>
                      <m:accPr>
                        <m:chr m:val="⃗"/>
                        <m:ctrlPr>
                          <a:rPr lang="es-ES" sz="2600" i="1">
                            <a:latin typeface="Cambria Math" panose="02040503050406030204" pitchFamily="18" charset="0"/>
                            <a:cs typeface="Arial" panose="020B0604020202020204" pitchFamily="34" charset="0"/>
                          </a:rPr>
                        </m:ctrlPr>
                      </m:accPr>
                      <m:e>
                        <m:r>
                          <a:rPr lang="es-ES" sz="2600" i="1">
                            <a:latin typeface="Cambria Math" panose="02040503050406030204" pitchFamily="18" charset="0"/>
                            <a:cs typeface="Arial" panose="020B0604020202020204" pitchFamily="34" charset="0"/>
                          </a:rPr>
                          <m:t>𝐿</m:t>
                        </m:r>
                      </m:e>
                    </m:acc>
                  </m:oMath>
                </a14:m>
                <a:r>
                  <a:rPr lang="es-AR" sz="2600" dirty="0">
                    <a:latin typeface="Arial" panose="020B0604020202020204" pitchFamily="34" charset="0"/>
                    <a:cs typeface="Arial" panose="020B0604020202020204" pitchFamily="34" charset="0"/>
                  </a:rPr>
                  <a:t>. </a:t>
                </a:r>
              </a:p>
              <a:p>
                <a:pPr marL="0" indent="0" algn="just">
                  <a:buNone/>
                </a:pPr>
                <a:r>
                  <a:rPr lang="es-AR" sz="2600" dirty="0">
                    <a:latin typeface="Arial" panose="020B0604020202020204" pitchFamily="34" charset="0"/>
                    <a:cs typeface="Arial" panose="020B0604020202020204" pitchFamily="34" charset="0"/>
                  </a:rPr>
                  <a:t>El momento magnético en la dirección </a:t>
                </a:r>
                <a14:m>
                  <m:oMath xmlns:m="http://schemas.openxmlformats.org/officeDocument/2006/math">
                    <m:r>
                      <a:rPr lang="es-ES" sz="2600" b="0" i="1" smtClean="0">
                        <a:latin typeface="Cambria Math" panose="02040503050406030204" pitchFamily="18" charset="0"/>
                        <a:cs typeface="Arial" panose="020B0604020202020204" pitchFamily="34" charset="0"/>
                      </a:rPr>
                      <m:t>𝑧</m:t>
                    </m:r>
                    <m:r>
                      <a:rPr lang="es-ES" sz="2600" b="0" i="1" smtClean="0">
                        <a:latin typeface="Cambria Math" panose="02040503050406030204" pitchFamily="18" charset="0"/>
                        <a:cs typeface="Arial" panose="020B0604020202020204" pitchFamily="34" charset="0"/>
                      </a:rPr>
                      <m:t> </m:t>
                    </m:r>
                  </m:oMath>
                </a14:m>
                <a:endParaRPr lang="es-AR" sz="2600" dirty="0">
                  <a:latin typeface="Arial" panose="020B0604020202020204" pitchFamily="34" charset="0"/>
                  <a:cs typeface="Arial" panose="020B0604020202020204" pitchFamily="34" charset="0"/>
                </a:endParaRPr>
              </a:p>
              <a:p>
                <a:pPr marL="0" indent="0" algn="just">
                  <a:buNone/>
                </a:pPr>
                <a:r>
                  <a:rPr lang="es-AR" sz="2600" dirty="0">
                    <a:latin typeface="Arial" panose="020B0604020202020204" pitchFamily="34" charset="0"/>
                    <a:cs typeface="Arial" panose="020B0604020202020204" pitchFamily="34" charset="0"/>
                  </a:rPr>
                  <a:t/>
                </a:r>
                <a14:m>
                  <m:oMath xmlns:m="http://schemas.openxmlformats.org/officeDocument/2006/math">
                    <m:sSub>
                      <m:sSubPr>
                        <m:ctrlPr>
                          <a:rPr lang="es-AR" sz="2600" i="1" smtClean="0">
                            <a:latin typeface="Cambria Math" panose="02040503050406030204" pitchFamily="18" charset="0"/>
                            <a:cs typeface="Arial" panose="020B0604020202020204" pitchFamily="34" charset="0"/>
                          </a:rPr>
                        </m:ctrlPr>
                      </m:sSubPr>
                      <m:e>
                        <m:r>
                          <a:rPr lang="es-AR" sz="2600" i="1" smtClean="0">
                            <a:latin typeface="Cambria Math" panose="02040503050406030204" pitchFamily="18" charset="0"/>
                            <a:ea typeface="Cambria Math" panose="02040503050406030204" pitchFamily="18" charset="0"/>
                            <a:cs typeface="Arial" panose="020B0604020202020204" pitchFamily="34" charset="0"/>
                          </a:rPr>
                          <m:t>𝜇</m:t>
                        </m:r>
                      </m:e>
                      <m:sub>
                        <m:r>
                          <a:rPr lang="es-ES" sz="2600" b="0" i="1" smtClean="0">
                            <a:latin typeface="Cambria Math" panose="02040503050406030204" pitchFamily="18" charset="0"/>
                            <a:cs typeface="Arial" panose="020B0604020202020204" pitchFamily="34" charset="0"/>
                          </a:rPr>
                          <m:t>𝑗</m:t>
                        </m:r>
                      </m:sub>
                    </m:sSub>
                    <m:r>
                      <a:rPr lang="es-ES" sz="2600" b="0" i="1" smtClean="0">
                        <a:latin typeface="Cambria Math" panose="02040503050406030204" pitchFamily="18" charset="0"/>
                        <a:cs typeface="Arial" panose="020B0604020202020204" pitchFamily="34" charset="0"/>
                      </a:rPr>
                      <m:t>=</m:t>
                    </m:r>
                    <m:sSub>
                      <m:sSubPr>
                        <m:ctrlPr>
                          <a:rPr lang="es-AR" sz="2600" i="1">
                            <a:latin typeface="Cambria Math" panose="02040503050406030204" pitchFamily="18" charset="0"/>
                            <a:cs typeface="Arial" panose="020B0604020202020204" pitchFamily="34" charset="0"/>
                          </a:rPr>
                        </m:ctrlPr>
                      </m:sSubPr>
                      <m:e>
                        <m:r>
                          <a:rPr lang="es-AR" sz="2600" i="1">
                            <a:latin typeface="Cambria Math" panose="02040503050406030204" pitchFamily="18" charset="0"/>
                            <a:ea typeface="Cambria Math" panose="02040503050406030204" pitchFamily="18" charset="0"/>
                            <a:cs typeface="Arial" panose="020B0604020202020204" pitchFamily="34" charset="0"/>
                          </a:rPr>
                          <m:t>𝜇</m:t>
                        </m:r>
                      </m:e>
                      <m:sub>
                        <m:r>
                          <a:rPr lang="es-ES" sz="2600" b="0" i="1" smtClean="0">
                            <a:latin typeface="Cambria Math" panose="02040503050406030204" pitchFamily="18" charset="0"/>
                            <a:ea typeface="Cambria Math" panose="02040503050406030204" pitchFamily="18" charset="0"/>
                            <a:cs typeface="Arial" panose="020B0604020202020204" pitchFamily="34" charset="0"/>
                          </a:rPr>
                          <m:t>𝑧</m:t>
                        </m:r>
                        <m:r>
                          <a:rPr lang="es-ES" sz="2600" i="1">
                            <a:latin typeface="Cambria Math" panose="02040503050406030204" pitchFamily="18" charset="0"/>
                            <a:cs typeface="Arial" panose="020B0604020202020204" pitchFamily="34" charset="0"/>
                          </a:rPr>
                          <m:t>𝑆</m:t>
                        </m:r>
                      </m:sub>
                    </m:sSub>
                    <m:r>
                      <a:rPr lang="es-ES" sz="2600" b="0" i="1" smtClean="0">
                        <a:latin typeface="Cambria Math" panose="02040503050406030204" pitchFamily="18" charset="0"/>
                        <a:cs typeface="Arial" panose="020B0604020202020204" pitchFamily="34" charset="0"/>
                      </a:rPr>
                      <m:t>+</m:t>
                    </m:r>
                    <m:sSub>
                      <m:sSubPr>
                        <m:ctrlPr>
                          <a:rPr lang="es-AR" sz="2600" i="1">
                            <a:latin typeface="Cambria Math" panose="02040503050406030204" pitchFamily="18" charset="0"/>
                            <a:cs typeface="Arial" panose="020B0604020202020204" pitchFamily="34" charset="0"/>
                          </a:rPr>
                        </m:ctrlPr>
                      </m:sSubPr>
                      <m:e>
                        <m:r>
                          <a:rPr lang="es-AR" sz="2600" i="1">
                            <a:latin typeface="Cambria Math" panose="02040503050406030204" pitchFamily="18" charset="0"/>
                            <a:ea typeface="Cambria Math" panose="02040503050406030204" pitchFamily="18" charset="0"/>
                            <a:cs typeface="Arial" panose="020B0604020202020204" pitchFamily="34" charset="0"/>
                          </a:rPr>
                          <m:t>𝜇</m:t>
                        </m:r>
                      </m:e>
                      <m:sub>
                        <m:r>
                          <a:rPr lang="es-ES" sz="2600" b="0" i="1" smtClean="0">
                            <a:latin typeface="Cambria Math" panose="02040503050406030204" pitchFamily="18" charset="0"/>
                            <a:ea typeface="Cambria Math" panose="02040503050406030204" pitchFamily="18" charset="0"/>
                            <a:cs typeface="Arial" panose="020B0604020202020204" pitchFamily="34" charset="0"/>
                          </a:rPr>
                          <m:t>𝑧</m:t>
                        </m:r>
                        <m:r>
                          <a:rPr lang="es-ES" sz="2600" b="0" i="1" smtClean="0">
                            <a:latin typeface="Cambria Math" panose="02040503050406030204" pitchFamily="18" charset="0"/>
                            <a:cs typeface="Arial" panose="020B0604020202020204" pitchFamily="34" charset="0"/>
                          </a:rPr>
                          <m:t>𝐿</m:t>
                        </m:r>
                      </m:sub>
                    </m:sSub>
                    <m:r>
                      <a:rPr lang="es-ES" sz="2600" b="0" i="1" smtClean="0">
                        <a:latin typeface="Cambria Math" panose="02040503050406030204" pitchFamily="18" charset="0"/>
                        <a:cs typeface="Arial" panose="020B0604020202020204" pitchFamily="34" charset="0"/>
                      </a:rPr>
                      <m:t>=</m:t>
                    </m:r>
                    <m:r>
                      <a:rPr lang="es-ES" sz="2600" b="0" i="1" smtClean="0">
                        <a:latin typeface="Cambria Math" panose="02040503050406030204" pitchFamily="18" charset="0"/>
                        <a:cs typeface="Arial" panose="020B0604020202020204" pitchFamily="34" charset="0"/>
                      </a:rPr>
                      <m:t>𝑔</m:t>
                    </m:r>
                    <m:sSub>
                      <m:sSubPr>
                        <m:ctrlPr>
                          <a:rPr lang="es-ES" sz="2600" b="0" i="1" smtClean="0">
                            <a:latin typeface="Cambria Math" panose="02040503050406030204" pitchFamily="18" charset="0"/>
                            <a:cs typeface="Arial" panose="020B0604020202020204" pitchFamily="34" charset="0"/>
                          </a:rPr>
                        </m:ctrlPr>
                      </m:sSubPr>
                      <m:e>
                        <m:r>
                          <a:rPr lang="es-ES" sz="2600" b="0" i="1" smtClean="0">
                            <a:latin typeface="Cambria Math" panose="02040503050406030204" pitchFamily="18" charset="0"/>
                            <a:cs typeface="Arial" panose="020B0604020202020204" pitchFamily="34" charset="0"/>
                          </a:rPr>
                          <m:t>𝑚</m:t>
                        </m:r>
                      </m:e>
                      <m:sub>
                        <m:r>
                          <a:rPr lang="es-ES" sz="2600" b="0" i="1" smtClean="0">
                            <a:latin typeface="Cambria Math" panose="02040503050406030204" pitchFamily="18" charset="0"/>
                            <a:cs typeface="Arial" panose="020B0604020202020204" pitchFamily="34" charset="0"/>
                          </a:rPr>
                          <m:t>𝑠</m:t>
                        </m:r>
                      </m:sub>
                    </m:sSub>
                    <m:sSub>
                      <m:sSubPr>
                        <m:ctrlPr>
                          <a:rPr lang="es-AR" sz="2600" i="1">
                            <a:latin typeface="Cambria Math" panose="02040503050406030204" pitchFamily="18" charset="0"/>
                            <a:cs typeface="Arial" panose="020B0604020202020204" pitchFamily="34" charset="0"/>
                          </a:rPr>
                        </m:ctrlPr>
                      </m:sSubPr>
                      <m:e>
                        <m:r>
                          <a:rPr lang="es-AR" sz="2600" i="1">
                            <a:latin typeface="Cambria Math" panose="02040503050406030204" pitchFamily="18" charset="0"/>
                            <a:ea typeface="Cambria Math" panose="02040503050406030204" pitchFamily="18" charset="0"/>
                            <a:cs typeface="Arial" panose="020B0604020202020204" pitchFamily="34" charset="0"/>
                          </a:rPr>
                          <m:t>𝜇</m:t>
                        </m:r>
                      </m:e>
                      <m:sub>
                        <m:r>
                          <a:rPr lang="es-ES" sz="2600" b="0" i="1" smtClean="0">
                            <a:latin typeface="Cambria Math" panose="02040503050406030204" pitchFamily="18" charset="0"/>
                            <a:ea typeface="Cambria Math" panose="02040503050406030204" pitchFamily="18" charset="0"/>
                            <a:cs typeface="Arial" panose="020B0604020202020204" pitchFamily="34" charset="0"/>
                          </a:rPr>
                          <m:t>𝐵</m:t>
                        </m:r>
                      </m:sub>
                    </m:sSub>
                    <m:r>
                      <a:rPr lang="es-ES" sz="2600" b="0" i="1" smtClean="0">
                        <a:latin typeface="Cambria Math" panose="02040503050406030204" pitchFamily="18" charset="0"/>
                        <a:cs typeface="Arial" panose="020B0604020202020204" pitchFamily="34" charset="0"/>
                      </a:rPr>
                      <m:t>+</m:t>
                    </m:r>
                    <m:sSub>
                      <m:sSubPr>
                        <m:ctrlPr>
                          <a:rPr lang="es-ES" sz="2600" i="1">
                            <a:latin typeface="Cambria Math" panose="02040503050406030204" pitchFamily="18" charset="0"/>
                            <a:cs typeface="Arial" panose="020B0604020202020204" pitchFamily="34" charset="0"/>
                          </a:rPr>
                        </m:ctrlPr>
                      </m:sSubPr>
                      <m:e>
                        <m:r>
                          <a:rPr lang="es-ES" sz="2600" i="1">
                            <a:latin typeface="Cambria Math" panose="02040503050406030204" pitchFamily="18" charset="0"/>
                            <a:cs typeface="Arial" panose="020B0604020202020204" pitchFamily="34" charset="0"/>
                          </a:rPr>
                          <m:t>𝑚</m:t>
                        </m:r>
                      </m:e>
                      <m:sub>
                        <m:r>
                          <a:rPr lang="es-ES" sz="2600" b="0" i="1" smtClean="0">
                            <a:latin typeface="Cambria Math" panose="02040503050406030204" pitchFamily="18" charset="0"/>
                            <a:cs typeface="Arial" panose="020B0604020202020204" pitchFamily="34" charset="0"/>
                          </a:rPr>
                          <m:t>𝐿</m:t>
                        </m:r>
                      </m:sub>
                    </m:sSub>
                    <m:sSub>
                      <m:sSubPr>
                        <m:ctrlPr>
                          <a:rPr lang="es-AR" sz="2600" i="1">
                            <a:latin typeface="Cambria Math" panose="02040503050406030204" pitchFamily="18" charset="0"/>
                            <a:cs typeface="Arial" panose="020B0604020202020204" pitchFamily="34" charset="0"/>
                          </a:rPr>
                        </m:ctrlPr>
                      </m:sSubPr>
                      <m:e>
                        <m:r>
                          <a:rPr lang="es-AR" sz="2600" i="1">
                            <a:latin typeface="Cambria Math" panose="02040503050406030204" pitchFamily="18" charset="0"/>
                            <a:ea typeface="Cambria Math" panose="02040503050406030204" pitchFamily="18" charset="0"/>
                            <a:cs typeface="Arial" panose="020B0604020202020204" pitchFamily="34" charset="0"/>
                          </a:rPr>
                          <m:t>𝜇</m:t>
                        </m:r>
                      </m:e>
                      <m:sub>
                        <m:r>
                          <a:rPr lang="es-ES" sz="2600" i="1">
                            <a:latin typeface="Cambria Math" panose="02040503050406030204" pitchFamily="18" charset="0"/>
                            <a:ea typeface="Cambria Math" panose="02040503050406030204" pitchFamily="18" charset="0"/>
                            <a:cs typeface="Arial" panose="020B0604020202020204" pitchFamily="34" charset="0"/>
                          </a:rPr>
                          <m:t>𝐵</m:t>
                        </m:r>
                      </m:sub>
                    </m:sSub>
                  </m:oMath>
                </a14:m>
                <a:endParaRPr lang="es-AR" sz="2600" dirty="0">
                  <a:latin typeface="Arial" panose="020B0604020202020204" pitchFamily="34" charset="0"/>
                  <a:cs typeface="Arial" panose="020B0604020202020204" pitchFamily="34" charset="0"/>
                </a:endParaRPr>
              </a:p>
              <a:p>
                <a:pPr marL="0" indent="0" algn="just">
                  <a:buNone/>
                </a:pPr>
                <a:r>
                  <a:rPr lang="es-AR" sz="2600" dirty="0">
                    <a:latin typeface="Arial" panose="020B0604020202020204" pitchFamily="34" charset="0"/>
                    <a:cs typeface="Arial" panose="020B0604020202020204" pitchFamily="34" charset="0"/>
                  </a:rPr>
                  <a:t>donde las proyecciones se hallan como </a:t>
                </a:r>
                <a14:m>
                  <m:oMath xmlns:m="http://schemas.openxmlformats.org/officeDocument/2006/math">
                    <m:r>
                      <a:rPr lang="es-ES" sz="2600" b="0" i="1" smtClean="0">
                        <a:latin typeface="Cambria Math" panose="02040503050406030204" pitchFamily="18" charset="0"/>
                        <a:cs typeface="Arial" panose="020B0604020202020204" pitchFamily="34" charset="0"/>
                      </a:rPr>
                      <m:t> </m:t>
                    </m:r>
                    <m:sSub>
                      <m:sSubPr>
                        <m:ctrlPr>
                          <a:rPr lang="es-AR" sz="2600" i="1" smtClean="0">
                            <a:latin typeface="Cambria Math" panose="02040503050406030204" pitchFamily="18" charset="0"/>
                            <a:cs typeface="Arial" panose="020B0604020202020204" pitchFamily="34" charset="0"/>
                          </a:rPr>
                        </m:ctrlPr>
                      </m:sSubPr>
                      <m:e>
                        <m:r>
                          <a:rPr lang="es-AR" sz="2600" i="1">
                            <a:latin typeface="Cambria Math" panose="02040503050406030204" pitchFamily="18" charset="0"/>
                            <a:ea typeface="Cambria Math" panose="02040503050406030204" pitchFamily="18" charset="0"/>
                            <a:cs typeface="Arial" panose="020B0604020202020204" pitchFamily="34" charset="0"/>
                          </a:rPr>
                          <m:t>𝜇</m:t>
                        </m:r>
                      </m:e>
                      <m:sub>
                        <m:r>
                          <a:rPr lang="es-ES" sz="2600" i="1">
                            <a:latin typeface="Cambria Math" panose="02040503050406030204" pitchFamily="18" charset="0"/>
                            <a:ea typeface="Cambria Math" panose="02040503050406030204" pitchFamily="18" charset="0"/>
                            <a:cs typeface="Arial" panose="020B0604020202020204" pitchFamily="34" charset="0"/>
                          </a:rPr>
                          <m:t>𝑧</m:t>
                        </m:r>
                        <m:r>
                          <a:rPr lang="es-ES" sz="2600" i="1">
                            <a:latin typeface="Cambria Math" panose="02040503050406030204" pitchFamily="18" charset="0"/>
                            <a:cs typeface="Arial" panose="020B0604020202020204" pitchFamily="34" charset="0"/>
                          </a:rPr>
                          <m:t>𝑆</m:t>
                        </m:r>
                      </m:sub>
                    </m:sSub>
                    <m:r>
                      <a:rPr lang="es-ES" sz="2600" b="0" i="1" smtClean="0">
                        <a:latin typeface="Cambria Math" panose="02040503050406030204" pitchFamily="18" charset="0"/>
                        <a:cs typeface="Arial" panose="020B0604020202020204" pitchFamily="34" charset="0"/>
                      </a:rPr>
                      <m:t>=</m:t>
                    </m:r>
                    <m:sSub>
                      <m:sSubPr>
                        <m:ctrlPr>
                          <a:rPr lang="es-AR" sz="2600" i="1">
                            <a:latin typeface="Cambria Math" panose="02040503050406030204" pitchFamily="18" charset="0"/>
                            <a:cs typeface="Arial" panose="020B0604020202020204" pitchFamily="34" charset="0"/>
                          </a:rPr>
                        </m:ctrlPr>
                      </m:sSubPr>
                      <m:e>
                        <m:r>
                          <a:rPr lang="es-AR" sz="2600" i="1">
                            <a:latin typeface="Cambria Math" panose="02040503050406030204" pitchFamily="18" charset="0"/>
                            <a:ea typeface="Cambria Math" panose="02040503050406030204" pitchFamily="18" charset="0"/>
                            <a:cs typeface="Arial" panose="020B0604020202020204" pitchFamily="34" charset="0"/>
                          </a:rPr>
                          <m:t>𝜇</m:t>
                        </m:r>
                      </m:e>
                      <m:sub>
                        <m:r>
                          <a:rPr lang="es-ES" sz="2600" b="0" i="1" smtClean="0">
                            <a:latin typeface="Cambria Math" panose="02040503050406030204" pitchFamily="18" charset="0"/>
                            <a:ea typeface="Cambria Math" panose="02040503050406030204" pitchFamily="18" charset="0"/>
                            <a:cs typeface="Arial" panose="020B0604020202020204" pitchFamily="34" charset="0"/>
                          </a:rPr>
                          <m:t>𝑠</m:t>
                        </m:r>
                      </m:sub>
                    </m:sSub>
                    <m:func>
                      <m:funcPr>
                        <m:ctrlPr>
                          <a:rPr lang="es-ES" sz="2600" i="1" smtClean="0">
                            <a:latin typeface="Cambria Math" panose="02040503050406030204" pitchFamily="18" charset="0"/>
                            <a:cs typeface="Arial" panose="020B0604020202020204" pitchFamily="34" charset="0"/>
                          </a:rPr>
                        </m:ctrlPr>
                      </m:funcPr>
                      <m:fName>
                        <m:r>
                          <m:rPr>
                            <m:sty m:val="p"/>
                          </m:rPr>
                          <a:rPr lang="es-ES" sz="2600" i="0" smtClean="0">
                            <a:latin typeface="Cambria Math" panose="02040503050406030204" pitchFamily="18" charset="0"/>
                            <a:cs typeface="Arial" panose="020B0604020202020204" pitchFamily="34" charset="0"/>
                          </a:rPr>
                          <m:t>cos</m:t>
                        </m:r>
                      </m:fName>
                      <m:e>
                        <m:d>
                          <m:dPr>
                            <m:ctrlPr>
                              <a:rPr lang="es-ES" sz="2600" i="1" smtClean="0">
                                <a:latin typeface="Cambria Math" panose="02040503050406030204" pitchFamily="18" charset="0"/>
                                <a:cs typeface="Arial" panose="020B0604020202020204" pitchFamily="34" charset="0"/>
                              </a:rPr>
                            </m:ctrlPr>
                          </m:dPr>
                          <m:e>
                            <m:r>
                              <a:rPr lang="es-ES" sz="2600" b="0" i="1" smtClean="0">
                                <a:latin typeface="Cambria Math" panose="02040503050406030204" pitchFamily="18" charset="0"/>
                                <a:cs typeface="Arial" panose="020B0604020202020204" pitchFamily="34" charset="0"/>
                              </a:rPr>
                              <m:t>𝑆𝐽</m:t>
                            </m:r>
                          </m:e>
                        </m:d>
                      </m:e>
                    </m:func>
                  </m:oMath>
                </a14:m>
                <a:endParaRPr lang="es-AR" sz="2600" dirty="0">
                  <a:latin typeface="Arial" panose="020B0604020202020204" pitchFamily="34" charset="0"/>
                  <a:cs typeface="Arial" panose="020B0604020202020204" pitchFamily="34" charset="0"/>
                </a:endParaRPr>
              </a:p>
              <a:p>
                <a:pPr marL="0" indent="0" algn="just">
                  <a:buNone/>
                </a:pPr>
                <a:r>
                  <a:rPr lang="es-AR" sz="2600" dirty="0">
                    <a:latin typeface="Arial" panose="020B0604020202020204" pitchFamily="34" charset="0"/>
                    <a:cs typeface="Arial" panose="020B0604020202020204" pitchFamily="34" charset="0"/>
                  </a:rPr>
                  <a:t>   y </a:t>
                </a:r>
                <a14:m>
                  <m:oMath xmlns:m="http://schemas.openxmlformats.org/officeDocument/2006/math">
                    <m:sSub>
                      <m:sSubPr>
                        <m:ctrlPr>
                          <a:rPr lang="es-AR" sz="2600" i="1">
                            <a:latin typeface="Cambria Math" panose="02040503050406030204" pitchFamily="18" charset="0"/>
                            <a:cs typeface="Arial" panose="020B0604020202020204" pitchFamily="34" charset="0"/>
                          </a:rPr>
                        </m:ctrlPr>
                      </m:sSubPr>
                      <m:e>
                        <m:r>
                          <a:rPr lang="es-AR" sz="2600" i="1">
                            <a:latin typeface="Cambria Math" panose="02040503050406030204" pitchFamily="18" charset="0"/>
                            <a:ea typeface="Cambria Math" panose="02040503050406030204" pitchFamily="18" charset="0"/>
                            <a:cs typeface="Arial" panose="020B0604020202020204" pitchFamily="34" charset="0"/>
                          </a:rPr>
                          <m:t>𝜇</m:t>
                        </m:r>
                      </m:e>
                      <m:sub>
                        <m:r>
                          <a:rPr lang="es-ES" sz="2600" i="1">
                            <a:latin typeface="Cambria Math" panose="02040503050406030204" pitchFamily="18" charset="0"/>
                            <a:ea typeface="Cambria Math" panose="02040503050406030204" pitchFamily="18" charset="0"/>
                            <a:cs typeface="Arial" panose="020B0604020202020204" pitchFamily="34" charset="0"/>
                          </a:rPr>
                          <m:t>𝑧</m:t>
                        </m:r>
                        <m:r>
                          <a:rPr lang="es-ES" sz="2600" b="0" i="1" smtClean="0">
                            <a:latin typeface="Cambria Math" panose="02040503050406030204" pitchFamily="18" charset="0"/>
                            <a:ea typeface="Cambria Math" panose="02040503050406030204" pitchFamily="18" charset="0"/>
                            <a:cs typeface="Arial" panose="020B0604020202020204" pitchFamily="34" charset="0"/>
                          </a:rPr>
                          <m:t>𝐿</m:t>
                        </m:r>
                      </m:sub>
                    </m:sSub>
                    <m:r>
                      <a:rPr lang="es-ES" sz="2600" i="1">
                        <a:latin typeface="Cambria Math" panose="02040503050406030204" pitchFamily="18" charset="0"/>
                        <a:cs typeface="Arial" panose="020B0604020202020204" pitchFamily="34" charset="0"/>
                      </a:rPr>
                      <m:t>=</m:t>
                    </m:r>
                    <m:sSub>
                      <m:sSubPr>
                        <m:ctrlPr>
                          <a:rPr lang="es-AR" sz="2600" i="1">
                            <a:latin typeface="Cambria Math" panose="02040503050406030204" pitchFamily="18" charset="0"/>
                            <a:cs typeface="Arial" panose="020B0604020202020204" pitchFamily="34" charset="0"/>
                          </a:rPr>
                        </m:ctrlPr>
                      </m:sSubPr>
                      <m:e>
                        <m:r>
                          <a:rPr lang="es-AR" sz="2600" i="1">
                            <a:latin typeface="Cambria Math" panose="02040503050406030204" pitchFamily="18" charset="0"/>
                            <a:ea typeface="Cambria Math" panose="02040503050406030204" pitchFamily="18" charset="0"/>
                            <a:cs typeface="Arial" panose="020B0604020202020204" pitchFamily="34" charset="0"/>
                          </a:rPr>
                          <m:t>𝜇</m:t>
                        </m:r>
                      </m:e>
                      <m:sub>
                        <m:r>
                          <a:rPr lang="es-ES" sz="2600" b="0" i="1" smtClean="0">
                            <a:latin typeface="Cambria Math" panose="02040503050406030204" pitchFamily="18" charset="0"/>
                            <a:ea typeface="Cambria Math" panose="02040503050406030204" pitchFamily="18" charset="0"/>
                            <a:cs typeface="Arial" panose="020B0604020202020204" pitchFamily="34" charset="0"/>
                          </a:rPr>
                          <m:t>𝐿</m:t>
                        </m:r>
                      </m:sub>
                    </m:sSub>
                    <m:func>
                      <m:funcPr>
                        <m:ctrlPr>
                          <a:rPr lang="es-ES" sz="2600" i="1">
                            <a:latin typeface="Cambria Math" panose="02040503050406030204" pitchFamily="18" charset="0"/>
                            <a:cs typeface="Arial" panose="020B0604020202020204" pitchFamily="34" charset="0"/>
                          </a:rPr>
                        </m:ctrlPr>
                      </m:funcPr>
                      <m:fName>
                        <m:r>
                          <m:rPr>
                            <m:sty m:val="p"/>
                          </m:rPr>
                          <a:rPr lang="es-ES" sz="2600">
                            <a:latin typeface="Cambria Math" panose="02040503050406030204" pitchFamily="18" charset="0"/>
                            <a:cs typeface="Arial" panose="020B0604020202020204" pitchFamily="34" charset="0"/>
                          </a:rPr>
                          <m:t>cos</m:t>
                        </m:r>
                      </m:fName>
                      <m:e>
                        <m:d>
                          <m:dPr>
                            <m:ctrlPr>
                              <a:rPr lang="es-ES" sz="2600" i="1">
                                <a:latin typeface="Cambria Math" panose="02040503050406030204" pitchFamily="18" charset="0"/>
                                <a:cs typeface="Arial" panose="020B0604020202020204" pitchFamily="34" charset="0"/>
                              </a:rPr>
                            </m:ctrlPr>
                          </m:dPr>
                          <m:e>
                            <m:r>
                              <a:rPr lang="es-ES" sz="2600" b="0" i="1" smtClean="0">
                                <a:latin typeface="Cambria Math" panose="02040503050406030204" pitchFamily="18" charset="0"/>
                                <a:cs typeface="Arial" panose="020B0604020202020204" pitchFamily="34" charset="0"/>
                              </a:rPr>
                              <m:t>𝐿</m:t>
                            </m:r>
                            <m:r>
                              <a:rPr lang="es-ES" sz="2600" i="1">
                                <a:latin typeface="Cambria Math" panose="02040503050406030204" pitchFamily="18" charset="0"/>
                                <a:cs typeface="Arial" panose="020B0604020202020204" pitchFamily="34" charset="0"/>
                              </a:rPr>
                              <m:t>𝐽</m:t>
                            </m:r>
                          </m:e>
                        </m:d>
                      </m:e>
                    </m:func>
                  </m:oMath>
                </a14:m>
                <a:r>
                  <a:rPr lang="es-AR" sz="2600" dirty="0">
                    <a:latin typeface="Arial" panose="020B0604020202020204" pitchFamily="34" charset="0"/>
                    <a:cs typeface="Arial" panose="020B0604020202020204" pitchFamily="34" charset="0"/>
                  </a:rPr>
                  <a:t> reemplazando y operando se llega </a:t>
                </a:r>
              </a:p>
              <a:p>
                <a:pPr marL="0" indent="0" algn="just">
                  <a:buNone/>
                </a:pPr>
                <a:r>
                  <a:rPr lang="es-AR" sz="2600" dirty="0">
                    <a:latin typeface="Arial" panose="020B0604020202020204" pitchFamily="34" charset="0"/>
                    <a:cs typeface="Arial" panose="020B0604020202020204" pitchFamily="34" charset="0"/>
                  </a:rPr>
                  <a:t/>
                </a:r>
                <a14:m>
                  <m:oMath xmlns:m="http://schemas.openxmlformats.org/officeDocument/2006/math">
                    <m:sSub>
                      <m:sSubPr>
                        <m:ctrlPr>
                          <a:rPr lang="es-AR" sz="2600" i="1">
                            <a:latin typeface="Cambria Math" panose="02040503050406030204" pitchFamily="18" charset="0"/>
                            <a:cs typeface="Arial" panose="020B0604020202020204" pitchFamily="34" charset="0"/>
                          </a:rPr>
                        </m:ctrlPr>
                      </m:sSubPr>
                      <m:e>
                        <m:r>
                          <a:rPr lang="es-AR" sz="2600" i="1">
                            <a:latin typeface="Cambria Math" panose="02040503050406030204" pitchFamily="18" charset="0"/>
                            <a:ea typeface="Cambria Math" panose="02040503050406030204" pitchFamily="18" charset="0"/>
                            <a:cs typeface="Arial" panose="020B0604020202020204" pitchFamily="34" charset="0"/>
                          </a:rPr>
                          <m:t>𝜇</m:t>
                        </m:r>
                      </m:e>
                      <m:sub>
                        <m:r>
                          <a:rPr lang="es-ES" sz="2600" i="1">
                            <a:latin typeface="Cambria Math" panose="02040503050406030204" pitchFamily="18" charset="0"/>
                            <a:cs typeface="Arial" panose="020B0604020202020204" pitchFamily="34" charset="0"/>
                          </a:rPr>
                          <m:t>𝑗</m:t>
                        </m:r>
                      </m:sub>
                    </m:sSub>
                    <m:r>
                      <a:rPr lang="es-ES" sz="2600" b="0" i="1" smtClean="0">
                        <a:latin typeface="Cambria Math" panose="02040503050406030204" pitchFamily="18" charset="0"/>
                        <a:cs typeface="Arial" panose="020B0604020202020204" pitchFamily="34" charset="0"/>
                      </a:rPr>
                      <m:t>=</m:t>
                    </m:r>
                    <m:sSub>
                      <m:sSubPr>
                        <m:ctrlPr>
                          <a:rPr lang="es-AR" sz="2600" i="1">
                            <a:latin typeface="Cambria Math" panose="02040503050406030204" pitchFamily="18" charset="0"/>
                            <a:cs typeface="Arial" panose="020B0604020202020204" pitchFamily="34" charset="0"/>
                          </a:rPr>
                        </m:ctrlPr>
                      </m:sSubPr>
                      <m:e>
                        <m:r>
                          <a:rPr lang="es-ES" sz="2600" b="0" i="1" smtClean="0">
                            <a:latin typeface="Cambria Math" panose="02040503050406030204" pitchFamily="18" charset="0"/>
                            <a:cs typeface="Arial" panose="020B0604020202020204" pitchFamily="34" charset="0"/>
                          </a:rPr>
                          <m:t>𝑔</m:t>
                        </m:r>
                      </m:e>
                      <m:sub>
                        <m:r>
                          <a:rPr lang="es-ES" sz="2600" b="0" i="1" smtClean="0">
                            <a:latin typeface="Cambria Math" panose="02040503050406030204" pitchFamily="18" charset="0"/>
                            <a:ea typeface="Cambria Math" panose="02040503050406030204" pitchFamily="18" charset="0"/>
                            <a:cs typeface="Arial" panose="020B0604020202020204" pitchFamily="34" charset="0"/>
                          </a:rPr>
                          <m:t>𝑗</m:t>
                        </m:r>
                      </m:sub>
                    </m:sSub>
                    <m:rad>
                      <m:radPr>
                        <m:degHide m:val="on"/>
                        <m:ctrlPr>
                          <a:rPr lang="es-ES" sz="2600" i="1" smtClean="0">
                            <a:latin typeface="Cambria Math" panose="02040503050406030204" pitchFamily="18" charset="0"/>
                            <a:cs typeface="Arial" panose="020B0604020202020204" pitchFamily="34" charset="0"/>
                          </a:rPr>
                        </m:ctrlPr>
                      </m:radPr>
                      <m:deg/>
                      <m:e>
                        <m:r>
                          <a:rPr lang="es-ES" sz="2600" b="0" i="1" smtClean="0">
                            <a:latin typeface="Cambria Math" panose="02040503050406030204" pitchFamily="18" charset="0"/>
                            <a:cs typeface="Arial" panose="020B0604020202020204" pitchFamily="34" charset="0"/>
                          </a:rPr>
                          <m:t>𝑗</m:t>
                        </m:r>
                        <m:d>
                          <m:dPr>
                            <m:ctrlPr>
                              <a:rPr lang="es-ES" sz="2600" b="0" i="1" smtClean="0">
                                <a:latin typeface="Cambria Math" panose="02040503050406030204" pitchFamily="18" charset="0"/>
                                <a:cs typeface="Arial" panose="020B0604020202020204" pitchFamily="34" charset="0"/>
                              </a:rPr>
                            </m:ctrlPr>
                          </m:dPr>
                          <m:e>
                            <m:r>
                              <a:rPr lang="es-ES" sz="2600" b="0" i="1" smtClean="0">
                                <a:latin typeface="Cambria Math" panose="02040503050406030204" pitchFamily="18" charset="0"/>
                                <a:cs typeface="Arial" panose="020B0604020202020204" pitchFamily="34" charset="0"/>
                              </a:rPr>
                              <m:t>𝑗</m:t>
                            </m:r>
                            <m:r>
                              <a:rPr lang="es-ES" sz="2600" b="0" i="1" smtClean="0">
                                <a:latin typeface="Cambria Math" panose="02040503050406030204" pitchFamily="18" charset="0"/>
                                <a:cs typeface="Arial" panose="020B0604020202020204" pitchFamily="34" charset="0"/>
                              </a:rPr>
                              <m:t>+1</m:t>
                            </m:r>
                          </m:e>
                        </m:d>
                      </m:e>
                    </m:rad>
                    <m:sSub>
                      <m:sSubPr>
                        <m:ctrlPr>
                          <a:rPr lang="es-AR" sz="2600" i="1">
                            <a:latin typeface="Cambria Math" panose="02040503050406030204" pitchFamily="18" charset="0"/>
                            <a:cs typeface="Arial" panose="020B0604020202020204" pitchFamily="34" charset="0"/>
                          </a:rPr>
                        </m:ctrlPr>
                      </m:sSubPr>
                      <m:e>
                        <m:r>
                          <a:rPr lang="es-AR" sz="2600" i="1">
                            <a:latin typeface="Cambria Math" panose="02040503050406030204" pitchFamily="18" charset="0"/>
                            <a:ea typeface="Cambria Math" panose="02040503050406030204" pitchFamily="18" charset="0"/>
                            <a:cs typeface="Arial" panose="020B0604020202020204" pitchFamily="34" charset="0"/>
                          </a:rPr>
                          <m:t>𝜇</m:t>
                        </m:r>
                      </m:e>
                      <m:sub>
                        <m:r>
                          <a:rPr lang="es-ES" sz="2600" b="0" i="1" smtClean="0">
                            <a:latin typeface="Cambria Math" panose="02040503050406030204" pitchFamily="18" charset="0"/>
                            <a:ea typeface="Cambria Math" panose="02040503050406030204" pitchFamily="18" charset="0"/>
                            <a:cs typeface="Arial" panose="020B0604020202020204" pitchFamily="34" charset="0"/>
                          </a:rPr>
                          <m:t>𝐵</m:t>
                        </m:r>
                      </m:sub>
                    </m:sSub>
                  </m:oMath>
                </a14:m>
                <a:r>
                  <a:rPr lang="es-AR" sz="2600" dirty="0">
                    <a:latin typeface="Arial" panose="020B0604020202020204" pitchFamily="34" charset="0"/>
                    <a:cs typeface="Arial" panose="020B0604020202020204" pitchFamily="34" charset="0"/>
                  </a:rPr>
                  <a:t> con </a:t>
                </a:r>
                <a14:m>
                  <m:oMath xmlns:m="http://schemas.openxmlformats.org/officeDocument/2006/math">
                    <m:sSub>
                      <m:sSubPr>
                        <m:ctrlPr>
                          <a:rPr lang="es-AR" sz="2600" i="1">
                            <a:latin typeface="Cambria Math" panose="02040503050406030204" pitchFamily="18" charset="0"/>
                            <a:cs typeface="Arial" panose="020B0604020202020204" pitchFamily="34" charset="0"/>
                          </a:rPr>
                        </m:ctrlPr>
                      </m:sSubPr>
                      <m:e>
                        <m:r>
                          <a:rPr lang="es-ES" sz="2600" i="1">
                            <a:latin typeface="Cambria Math" panose="02040503050406030204" pitchFamily="18" charset="0"/>
                            <a:cs typeface="Arial" panose="020B0604020202020204" pitchFamily="34" charset="0"/>
                          </a:rPr>
                          <m:t>𝑔</m:t>
                        </m:r>
                      </m:e>
                      <m:sub>
                        <m:r>
                          <a:rPr lang="es-ES" sz="2600" i="1">
                            <a:latin typeface="Cambria Math" panose="02040503050406030204" pitchFamily="18" charset="0"/>
                            <a:ea typeface="Cambria Math" panose="02040503050406030204" pitchFamily="18" charset="0"/>
                            <a:cs typeface="Arial" panose="020B0604020202020204" pitchFamily="34" charset="0"/>
                          </a:rPr>
                          <m:t>𝑗</m:t>
                        </m:r>
                      </m:sub>
                    </m:sSub>
                  </m:oMath>
                </a14:m>
                <a:r>
                  <a:rPr lang="es-AR" sz="2600" dirty="0">
                    <a:latin typeface="Arial" panose="020B0604020202020204" pitchFamily="34" charset="0"/>
                    <a:cs typeface="Arial" panose="020B0604020202020204" pitchFamily="34" charset="0"/>
                  </a:rPr>
                  <a:t> factor de </a:t>
                </a:r>
                <a:r>
                  <a:rPr lang="es-AR" sz="2600" dirty="0" err="1">
                    <a:latin typeface="Arial" panose="020B0604020202020204" pitchFamily="34" charset="0"/>
                    <a:cs typeface="Arial" panose="020B0604020202020204" pitchFamily="34" charset="0"/>
                  </a:rPr>
                  <a:t>Landé</a:t>
                </a:r>
                <a:r>
                  <a:rPr lang="es-AR" sz="2600" dirty="0">
                    <a:latin typeface="Arial" panose="020B0604020202020204" pitchFamily="34" charset="0"/>
                    <a:cs typeface="Arial" panose="020B0604020202020204" pitchFamily="34" charset="0"/>
                  </a:rPr>
                  <a:t> para </a:t>
                </a:r>
                <a:r>
                  <a:rPr lang="es-AR" sz="2600" i="1" dirty="0">
                    <a:latin typeface="Arial" panose="020B0604020202020204" pitchFamily="34" charset="0"/>
                    <a:cs typeface="Arial" panose="020B0604020202020204" pitchFamily="34" charset="0"/>
                  </a:rPr>
                  <a:t>j </a:t>
                </a:r>
                <a:r>
                  <a:rPr lang="es-AR" sz="2600" dirty="0">
                    <a:latin typeface="Arial" panose="020B0604020202020204" pitchFamily="34" charset="0"/>
                    <a:cs typeface="Arial" panose="020B0604020202020204" pitchFamily="34" charset="0"/>
                  </a:rPr>
                  <a:t>que vale</a:t>
                </a:r>
              </a:p>
              <a:p>
                <a:pPr marL="0" indent="0" algn="just">
                  <a:buNone/>
                </a:pPr>
                <a:endParaRPr lang="es-AR" sz="2600" dirty="0">
                  <a:latin typeface="Arial" panose="020B0604020202020204" pitchFamily="34" charset="0"/>
                  <a:cs typeface="Arial" panose="020B0604020202020204" pitchFamily="34" charset="0"/>
                </a:endParaRPr>
              </a:p>
              <a:p>
                <a:pPr marL="0" indent="0" algn="just">
                  <a:buNone/>
                </a:pPr>
                <a14:m>
                  <m:oMathPara xmlns:m="http://schemas.openxmlformats.org/officeDocument/2006/math">
                    <m:oMathParaPr>
                      <m:jc m:val="left"/>
                    </m:oMathParaPr>
                    <m:oMath xmlns:m="http://schemas.openxmlformats.org/officeDocument/2006/math">
                      <m:sSub>
                        <m:sSubPr>
                          <m:ctrlPr>
                            <a:rPr lang="es-AR" sz="2600" i="1">
                              <a:latin typeface="Cambria Math" panose="02040503050406030204" pitchFamily="18" charset="0"/>
                              <a:cs typeface="Arial" panose="020B0604020202020204" pitchFamily="34" charset="0"/>
                            </a:rPr>
                          </m:ctrlPr>
                        </m:sSubPr>
                        <m:e>
                          <m:r>
                            <a:rPr lang="es-ES" sz="2600" b="0" i="1" smtClean="0">
                              <a:latin typeface="Cambria Math" panose="02040503050406030204" pitchFamily="18" charset="0"/>
                              <a:cs typeface="Arial" panose="020B0604020202020204" pitchFamily="34" charset="0"/>
                            </a:rPr>
                            <m:t>  </m:t>
                          </m:r>
                          <m:r>
                            <a:rPr lang="es-ES" sz="2600" i="1">
                              <a:latin typeface="Cambria Math" panose="02040503050406030204" pitchFamily="18" charset="0"/>
                              <a:cs typeface="Arial" panose="020B0604020202020204" pitchFamily="34" charset="0"/>
                            </a:rPr>
                            <m:t>𝑔</m:t>
                          </m:r>
                        </m:e>
                        <m:sub>
                          <m:r>
                            <a:rPr lang="es-ES" sz="2600" i="1">
                              <a:latin typeface="Cambria Math" panose="02040503050406030204" pitchFamily="18" charset="0"/>
                              <a:ea typeface="Cambria Math" panose="02040503050406030204" pitchFamily="18" charset="0"/>
                              <a:cs typeface="Arial" panose="020B0604020202020204" pitchFamily="34" charset="0"/>
                            </a:rPr>
                            <m:t>𝑗</m:t>
                          </m:r>
                        </m:sub>
                      </m:sSub>
                      <m:r>
                        <a:rPr lang="es-ES" sz="2600" b="0" i="1" smtClean="0">
                          <a:latin typeface="Cambria Math" panose="02040503050406030204" pitchFamily="18" charset="0"/>
                          <a:ea typeface="Cambria Math" panose="02040503050406030204" pitchFamily="18" charset="0"/>
                          <a:cs typeface="Arial" panose="020B0604020202020204" pitchFamily="34" charset="0"/>
                        </a:rPr>
                        <m:t>=1+</m:t>
                      </m:r>
                      <m:f>
                        <m:fPr>
                          <m:ctrlPr>
                            <a:rPr lang="es-ES" sz="2600" b="0" i="1" smtClean="0">
                              <a:latin typeface="Cambria Math" panose="02040503050406030204" pitchFamily="18" charset="0"/>
                              <a:ea typeface="Cambria Math" panose="02040503050406030204" pitchFamily="18" charset="0"/>
                              <a:cs typeface="Arial" panose="020B0604020202020204" pitchFamily="34" charset="0"/>
                            </a:rPr>
                          </m:ctrlPr>
                        </m:fPr>
                        <m:num>
                          <m:r>
                            <a:rPr lang="es-ES" sz="2600" b="0" i="1" smtClean="0">
                              <a:latin typeface="Cambria Math" panose="02040503050406030204" pitchFamily="18" charset="0"/>
                              <a:ea typeface="Cambria Math" panose="02040503050406030204" pitchFamily="18" charset="0"/>
                              <a:cs typeface="Arial" panose="020B0604020202020204" pitchFamily="34" charset="0"/>
                            </a:rPr>
                            <m:t>𝑠</m:t>
                          </m:r>
                          <m:d>
                            <m:dPr>
                              <m:ctrlPr>
                                <a:rPr lang="es-ES" sz="2600" b="0" i="1" smtClean="0">
                                  <a:latin typeface="Cambria Math" panose="02040503050406030204" pitchFamily="18" charset="0"/>
                                  <a:ea typeface="Cambria Math" panose="02040503050406030204" pitchFamily="18" charset="0"/>
                                  <a:cs typeface="Arial" panose="020B0604020202020204" pitchFamily="34" charset="0"/>
                                </a:rPr>
                              </m:ctrlPr>
                            </m:dPr>
                            <m:e>
                              <m:r>
                                <a:rPr lang="es-ES" sz="2600" b="0" i="1" smtClean="0">
                                  <a:latin typeface="Cambria Math" panose="02040503050406030204" pitchFamily="18" charset="0"/>
                                  <a:ea typeface="Cambria Math" panose="02040503050406030204" pitchFamily="18" charset="0"/>
                                  <a:cs typeface="Arial" panose="020B0604020202020204" pitchFamily="34" charset="0"/>
                                </a:rPr>
                                <m:t>𝑠</m:t>
                              </m:r>
                              <m:r>
                                <a:rPr lang="es-ES" sz="2600" b="0" i="1" smtClean="0">
                                  <a:latin typeface="Cambria Math" panose="02040503050406030204" pitchFamily="18" charset="0"/>
                                  <a:ea typeface="Cambria Math" panose="02040503050406030204" pitchFamily="18" charset="0"/>
                                  <a:cs typeface="Arial" panose="020B0604020202020204" pitchFamily="34" charset="0"/>
                                </a:rPr>
                                <m:t>+1</m:t>
                              </m:r>
                            </m:e>
                          </m:d>
                          <m:r>
                            <a:rPr lang="es-ES" sz="2600" b="0" i="1" smtClean="0">
                              <a:latin typeface="Cambria Math" panose="02040503050406030204" pitchFamily="18" charset="0"/>
                              <a:ea typeface="Cambria Math" panose="02040503050406030204" pitchFamily="18" charset="0"/>
                              <a:cs typeface="Arial" panose="020B0604020202020204" pitchFamily="34" charset="0"/>
                            </a:rPr>
                            <m:t>−</m:t>
                          </m:r>
                          <m:r>
                            <a:rPr lang="es-ES" sz="2600" b="0" i="1" smtClean="0">
                              <a:latin typeface="Cambria Math" panose="02040503050406030204" pitchFamily="18" charset="0"/>
                              <a:ea typeface="Cambria Math" panose="02040503050406030204" pitchFamily="18" charset="0"/>
                              <a:cs typeface="Arial" panose="020B0604020202020204" pitchFamily="34" charset="0"/>
                            </a:rPr>
                            <m:t>𝑙</m:t>
                          </m:r>
                          <m:d>
                            <m:dPr>
                              <m:ctrlPr>
                                <a:rPr lang="es-ES" sz="2600" i="1">
                                  <a:latin typeface="Cambria Math" panose="02040503050406030204" pitchFamily="18" charset="0"/>
                                  <a:ea typeface="Cambria Math" panose="02040503050406030204" pitchFamily="18" charset="0"/>
                                  <a:cs typeface="Arial" panose="020B0604020202020204" pitchFamily="34" charset="0"/>
                                </a:rPr>
                              </m:ctrlPr>
                            </m:dPr>
                            <m:e>
                              <m:r>
                                <a:rPr lang="es-ES" sz="2600" b="0" i="1" smtClean="0">
                                  <a:latin typeface="Cambria Math" panose="02040503050406030204" pitchFamily="18" charset="0"/>
                                  <a:ea typeface="Cambria Math" panose="02040503050406030204" pitchFamily="18" charset="0"/>
                                  <a:cs typeface="Arial" panose="020B0604020202020204" pitchFamily="34" charset="0"/>
                                </a:rPr>
                                <m:t>𝑙</m:t>
                              </m:r>
                              <m:r>
                                <a:rPr lang="es-ES" sz="2600" i="1">
                                  <a:latin typeface="Cambria Math" panose="02040503050406030204" pitchFamily="18" charset="0"/>
                                  <a:ea typeface="Cambria Math" panose="02040503050406030204" pitchFamily="18" charset="0"/>
                                  <a:cs typeface="Arial" panose="020B0604020202020204" pitchFamily="34" charset="0"/>
                                </a:rPr>
                                <m:t>+1</m:t>
                              </m:r>
                            </m:e>
                          </m:d>
                          <m:r>
                            <a:rPr lang="es-ES" sz="2600" b="0" i="1" smtClean="0">
                              <a:latin typeface="Cambria Math" panose="02040503050406030204" pitchFamily="18" charset="0"/>
                              <a:ea typeface="Cambria Math" panose="02040503050406030204" pitchFamily="18" charset="0"/>
                              <a:cs typeface="Arial" panose="020B0604020202020204" pitchFamily="34" charset="0"/>
                            </a:rPr>
                            <m:t>+</m:t>
                          </m:r>
                          <m:r>
                            <a:rPr lang="es-ES" sz="2600" b="0" i="1" smtClean="0">
                              <a:latin typeface="Cambria Math" panose="02040503050406030204" pitchFamily="18" charset="0"/>
                              <a:ea typeface="Cambria Math" panose="02040503050406030204" pitchFamily="18" charset="0"/>
                              <a:cs typeface="Arial" panose="020B0604020202020204" pitchFamily="34" charset="0"/>
                            </a:rPr>
                            <m:t>𝑗</m:t>
                          </m:r>
                          <m:d>
                            <m:dPr>
                              <m:ctrlPr>
                                <a:rPr lang="es-ES" sz="2600" i="1">
                                  <a:latin typeface="Cambria Math" panose="02040503050406030204" pitchFamily="18" charset="0"/>
                                  <a:ea typeface="Cambria Math" panose="02040503050406030204" pitchFamily="18" charset="0"/>
                                  <a:cs typeface="Arial" panose="020B0604020202020204" pitchFamily="34" charset="0"/>
                                </a:rPr>
                              </m:ctrlPr>
                            </m:dPr>
                            <m:e>
                              <m:r>
                                <a:rPr lang="es-ES" sz="2600" b="0" i="1" smtClean="0">
                                  <a:latin typeface="Cambria Math" panose="02040503050406030204" pitchFamily="18" charset="0"/>
                                  <a:ea typeface="Cambria Math" panose="02040503050406030204" pitchFamily="18" charset="0"/>
                                  <a:cs typeface="Arial" panose="020B0604020202020204" pitchFamily="34" charset="0"/>
                                </a:rPr>
                                <m:t>𝑗</m:t>
                              </m:r>
                              <m:r>
                                <a:rPr lang="es-ES" sz="2600" i="1">
                                  <a:latin typeface="Cambria Math" panose="02040503050406030204" pitchFamily="18" charset="0"/>
                                  <a:ea typeface="Cambria Math" panose="02040503050406030204" pitchFamily="18" charset="0"/>
                                  <a:cs typeface="Arial" panose="020B0604020202020204" pitchFamily="34" charset="0"/>
                                </a:rPr>
                                <m:t>+1</m:t>
                              </m:r>
                            </m:e>
                          </m:d>
                        </m:num>
                        <m:den>
                          <m:r>
                            <a:rPr lang="es-ES" sz="2600" b="0" i="1" smtClean="0">
                              <a:latin typeface="Cambria Math" panose="02040503050406030204" pitchFamily="18" charset="0"/>
                              <a:ea typeface="Cambria Math" panose="02040503050406030204" pitchFamily="18" charset="0"/>
                              <a:cs typeface="Arial" panose="020B0604020202020204" pitchFamily="34" charset="0"/>
                            </a:rPr>
                            <m:t>2</m:t>
                          </m:r>
                          <m:r>
                            <a:rPr lang="es-ES" sz="2600" b="0" i="1" smtClean="0">
                              <a:latin typeface="Cambria Math" panose="02040503050406030204" pitchFamily="18" charset="0"/>
                              <a:ea typeface="Cambria Math" panose="02040503050406030204" pitchFamily="18" charset="0"/>
                              <a:cs typeface="Arial" panose="020B0604020202020204" pitchFamily="34" charset="0"/>
                            </a:rPr>
                            <m:t>𝑗</m:t>
                          </m:r>
                          <m:d>
                            <m:dPr>
                              <m:ctrlPr>
                                <a:rPr lang="es-ES" sz="2600" b="0" i="1" smtClean="0">
                                  <a:latin typeface="Cambria Math" panose="02040503050406030204" pitchFamily="18" charset="0"/>
                                  <a:ea typeface="Cambria Math" panose="02040503050406030204" pitchFamily="18" charset="0"/>
                                  <a:cs typeface="Arial" panose="020B0604020202020204" pitchFamily="34" charset="0"/>
                                </a:rPr>
                              </m:ctrlPr>
                            </m:dPr>
                            <m:e>
                              <m:r>
                                <a:rPr lang="es-ES" sz="2600" b="0" i="1" smtClean="0">
                                  <a:latin typeface="Cambria Math" panose="02040503050406030204" pitchFamily="18" charset="0"/>
                                  <a:ea typeface="Cambria Math" panose="02040503050406030204" pitchFamily="18" charset="0"/>
                                  <a:cs typeface="Arial" panose="020B0604020202020204" pitchFamily="34" charset="0"/>
                                </a:rPr>
                                <m:t>𝑗</m:t>
                              </m:r>
                              <m:r>
                                <a:rPr lang="es-ES" sz="2600" b="0" i="1" smtClean="0">
                                  <a:latin typeface="Cambria Math" panose="02040503050406030204" pitchFamily="18" charset="0"/>
                                  <a:ea typeface="Cambria Math" panose="02040503050406030204" pitchFamily="18" charset="0"/>
                                  <a:cs typeface="Arial" panose="020B0604020202020204" pitchFamily="34" charset="0"/>
                                </a:rPr>
                                <m:t>+1</m:t>
                              </m:r>
                            </m:e>
                          </m:d>
                        </m:den>
                      </m:f>
                    </m:oMath>
                  </m:oMathPara>
                </a14:m>
                <a:endParaRPr lang="es-AR" sz="2600" dirty="0">
                  <a:latin typeface="Arial" panose="020B0604020202020204" pitchFamily="34" charset="0"/>
                  <a:cs typeface="Arial" panose="020B0604020202020204" pitchFamily="34" charset="0"/>
                </a:endParaRPr>
              </a:p>
              <a:p>
                <a:pPr marL="0" indent="0" algn="just">
                  <a:buNone/>
                </a:pPr>
                <a:r>
                  <a:rPr lang="es-AR" sz="2600" dirty="0">
                    <a:latin typeface="Arial" panose="020B0604020202020204" pitchFamily="34" charset="0"/>
                    <a:cs typeface="Arial" panose="020B0604020202020204" pitchFamily="34" charset="0"/>
                  </a:rPr>
                  <a:t>En el esquema no se tuvieron en cuenta los signos menos </a:t>
                </a:r>
              </a:p>
              <a:p>
                <a:pPr marL="0" indent="0" algn="just">
                  <a:buNone/>
                </a:pPr>
                <a:r>
                  <a:rPr lang="es-AR" sz="2600" dirty="0">
                    <a:latin typeface="Arial" panose="020B0604020202020204" pitchFamily="34" charset="0"/>
                    <a:cs typeface="Arial" panose="020B0604020202020204" pitchFamily="34" charset="0"/>
                  </a:rPr>
                  <a:t>por simplicidad</a:t>
                </a:r>
              </a:p>
              <a:p>
                <a:pPr marL="0" indent="0" algn="ctr">
                  <a:buNone/>
                </a:pPr>
                <a:endParaRPr lang="es-AR" dirty="0">
                  <a:latin typeface="Arial" panose="020B0604020202020204" pitchFamily="34" charset="0"/>
                  <a:cs typeface="Arial" panose="020B0604020202020204" pitchFamily="34" charset="0"/>
                </a:endParaRPr>
              </a:p>
              <a:p>
                <a:pPr marL="0" indent="0" algn="just">
                  <a:buNone/>
                </a:pPr>
                <a:endParaRPr lang="es-AR" dirty="0">
                  <a:latin typeface="Arial" panose="020B0604020202020204" pitchFamily="34" charset="0"/>
                  <a:cs typeface="Arial" panose="020B0604020202020204" pitchFamily="34" charset="0"/>
                </a:endParaRPr>
              </a:p>
              <a:p>
                <a:pPr algn="just"/>
                <a:endParaRPr lang="es-ES" dirty="0">
                  <a:latin typeface="Arial" panose="020B0604020202020204" pitchFamily="34" charset="0"/>
                  <a:cs typeface="Arial" panose="020B0604020202020204" pitchFamily="34" charset="0"/>
                </a:endParaRPr>
              </a:p>
              <a:p>
                <a:pPr algn="just"/>
                <a:endParaRPr lang="es-ES" dirty="0">
                  <a:latin typeface="Arial" panose="020B0604020202020204" pitchFamily="34" charset="0"/>
                  <a:cs typeface="Arial" panose="020B0604020202020204" pitchFamily="34" charset="0"/>
                </a:endParaRPr>
              </a:p>
              <a:p>
                <a:pPr algn="just"/>
                <a:endParaRPr lang="es-ES" dirty="0"/>
              </a:p>
            </p:txBody>
          </p:sp>
        </mc:Choice>
        <mc:Fallback>
          <p:sp>
            <p:nvSpPr>
              <p:cNvPr id="3" name="Marcador de contenido 2">
                <a:extLst>
                  <a:ext uri="{FF2B5EF4-FFF2-40B4-BE49-F238E27FC236}">
                    <a16:creationId xmlns:a14="http://schemas.microsoft.com/office/drawing/2010/main" xmlns="" xmlns:a16="http://schemas.microsoft.com/office/drawing/2014/main" id="{42F0801F-7F20-4071-ABC7-E4DC99726329}"/>
                  </a:ext>
                </a:extLst>
              </p:cNvPr>
              <p:cNvSpPr>
                <a:spLocks noGrp="1" noRot="1" noChangeAspect="1" noMove="1" noResize="1" noEditPoints="1" noAdjustHandles="1" noChangeArrowheads="1" noChangeShapeType="1" noTextEdit="1"/>
              </p:cNvSpPr>
              <p:nvPr>
                <p:ph idx="1"/>
              </p:nvPr>
            </p:nvSpPr>
            <p:spPr>
              <a:xfrm>
                <a:off x="261424" y="393895"/>
                <a:ext cx="11696113" cy="6464105"/>
              </a:xfrm>
              <a:blipFill>
                <a:blip r:embed="rId2"/>
                <a:stretch>
                  <a:fillRect l="-469" t="-566" r="-417"/>
                </a:stretch>
              </a:blipFill>
            </p:spPr>
            <p:txBody>
              <a:bodyPr/>
              <a:lstStyle/>
              <a:p>
                <a:r>
                  <a:rPr lang="es-ES">
                    <a:noFill/>
                  </a:rPr>
                  <a:t> </a:t>
                </a:r>
              </a:p>
            </p:txBody>
          </p:sp>
        </mc:Fallback>
      </mc:AlternateContent>
      <p:pic>
        <p:nvPicPr>
          <p:cNvPr id="5" name="Imagen 4">
            <a:extLst>
              <a:ext uri="{FF2B5EF4-FFF2-40B4-BE49-F238E27FC236}">
                <a16:creationId xmlns="" xmlns:a16="http://schemas.microsoft.com/office/drawing/2014/main" id="{BAB4E9DE-5C37-4D20-B16F-0A8D4BB0AE92}"/>
              </a:ext>
            </a:extLst>
          </p:cNvPr>
          <p:cNvPicPr>
            <a:picLocks noChangeAspect="1"/>
          </p:cNvPicPr>
          <p:nvPr/>
        </p:nvPicPr>
        <p:blipFill>
          <a:blip r:embed="rId3"/>
          <a:stretch>
            <a:fillRect/>
          </a:stretch>
        </p:blipFill>
        <p:spPr>
          <a:xfrm>
            <a:off x="7737231" y="2756430"/>
            <a:ext cx="4094871" cy="4284449"/>
          </a:xfrm>
          <a:prstGeom prst="rect">
            <a:avLst/>
          </a:prstGeom>
        </p:spPr>
      </p:pic>
    </p:spTree>
    <p:extLst>
      <p:ext uri="{BB962C8B-B14F-4D97-AF65-F5344CB8AC3E}">
        <p14:creationId xmlns="" xmlns:p14="http://schemas.microsoft.com/office/powerpoint/2010/main" val="973350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06B1C0C-152E-4D83-96E7-B2A7C3AA59F1}"/>
              </a:ext>
            </a:extLst>
          </p:cNvPr>
          <p:cNvSpPr>
            <a:spLocks noGrp="1"/>
          </p:cNvSpPr>
          <p:nvPr>
            <p:ph type="title"/>
          </p:nvPr>
        </p:nvSpPr>
        <p:spPr>
          <a:xfrm>
            <a:off x="6541476" y="126609"/>
            <a:ext cx="4812323" cy="731521"/>
          </a:xfrm>
        </p:spPr>
        <p:txBody>
          <a:bodyPr>
            <a:normAutofit/>
          </a:bodyPr>
          <a:lstStyle/>
          <a:p>
            <a:pPr algn="ctr"/>
            <a:r>
              <a:rPr lang="es-ES" sz="3200" dirty="0">
                <a:latin typeface="Arial" panose="020B0604020202020204" pitchFamily="34" charset="0"/>
                <a:cs typeface="Arial" panose="020B0604020202020204" pitchFamily="34" charset="0"/>
              </a:rPr>
              <a:t>Interacción spin-orbita</a:t>
            </a:r>
          </a:p>
        </p:txBody>
      </p:sp>
      <p:sp>
        <p:nvSpPr>
          <p:cNvPr id="3" name="Marcador de contenido 2">
            <a:extLst>
              <a:ext uri="{FF2B5EF4-FFF2-40B4-BE49-F238E27FC236}">
                <a16:creationId xmlns="" xmlns:a16="http://schemas.microsoft.com/office/drawing/2014/main" id="{D0D08887-CFB9-4BD7-8D8C-969F67491052}"/>
              </a:ext>
            </a:extLst>
          </p:cNvPr>
          <p:cNvSpPr>
            <a:spLocks noGrp="1"/>
          </p:cNvSpPr>
          <p:nvPr>
            <p:ph idx="1"/>
          </p:nvPr>
        </p:nvSpPr>
        <p:spPr>
          <a:xfrm>
            <a:off x="112541" y="295422"/>
            <a:ext cx="6324467" cy="6435970"/>
          </a:xfrm>
        </p:spPr>
        <p:txBody>
          <a:bodyPr>
            <a:normAutofit fontScale="92500" lnSpcReduction="20000"/>
          </a:bodyPr>
          <a:lstStyle/>
          <a:p>
            <a:pPr algn="just"/>
            <a:r>
              <a:rPr lang="es-ES" sz="2300" dirty="0">
                <a:latin typeface="Arial" panose="020B0604020202020204" pitchFamily="34" charset="0"/>
                <a:cs typeface="Arial" panose="020B0604020202020204" pitchFamily="34" charset="0"/>
              </a:rPr>
              <a:t>La aplicación de un campo magnético externo al átomo produce precesión y divide las líneas espectrales, este fenómeno es llamado efecto Zeeman. </a:t>
            </a:r>
          </a:p>
          <a:p>
            <a:pPr algn="just"/>
            <a:r>
              <a:rPr lang="es-ES" sz="2300" dirty="0">
                <a:latin typeface="Arial" panose="020B0604020202020204" pitchFamily="34" charset="0"/>
                <a:cs typeface="Arial" panose="020B0604020202020204" pitchFamily="34" charset="0"/>
              </a:rPr>
              <a:t>En un átomo los niveles de energía de los electrones son afectados por una interacción interna del átomo, entre el momento magnético del spin y el momento angular orbital. Esta interacción divide las líneas espectrales, en particular en el hidrogeno como se observa en el dibujo.</a:t>
            </a:r>
          </a:p>
          <a:p>
            <a:pPr algn="just"/>
            <a:r>
              <a:rPr lang="es-ES" sz="2300" dirty="0">
                <a:latin typeface="Arial" panose="020B0604020202020204" pitchFamily="34" charset="0"/>
                <a:cs typeface="Arial" panose="020B0604020202020204" pitchFamily="34" charset="0"/>
              </a:rPr>
              <a:t>La interacción spin-orbita es también una interacción con un campo magnético, pero interno, generado por el movimiento orbital del electrón en el propio átomo que llamamos Zeeman interno.</a:t>
            </a:r>
          </a:p>
          <a:p>
            <a:pPr algn="just"/>
            <a:r>
              <a:rPr lang="es-ES" sz="2300" dirty="0">
                <a:latin typeface="Arial" panose="020B0604020202020204" pitchFamily="34" charset="0"/>
                <a:cs typeface="Arial" panose="020B0604020202020204" pitchFamily="34" charset="0"/>
              </a:rPr>
              <a:t> Si se observa las líneas espectrales del hidrogeno con alta resolución, se encuentran que son dobles poco espaciados entre sí. Este fenómeno se llama </a:t>
            </a:r>
            <a:r>
              <a:rPr lang="es-ES" sz="2300" b="1" dirty="0">
                <a:latin typeface="Arial" panose="020B0604020202020204" pitchFamily="34" charset="0"/>
                <a:cs typeface="Arial" panose="020B0604020202020204" pitchFamily="34" charset="0"/>
              </a:rPr>
              <a:t>estructura fina.</a:t>
            </a:r>
          </a:p>
          <a:p>
            <a:pPr algn="just"/>
            <a:r>
              <a:rPr lang="es-ES" sz="2300" dirty="0">
                <a:latin typeface="Arial" panose="020B0604020202020204" pitchFamily="34" charset="0"/>
                <a:cs typeface="Arial" panose="020B0604020202020204" pitchFamily="34" charset="0"/>
              </a:rPr>
              <a:t>Cálculos aproximados demuestran que el campo magnético interno sobre el electrón seria de 0,4Tesla</a:t>
            </a:r>
            <a:r>
              <a:rPr lang="es-ES" dirty="0">
                <a:latin typeface="Arial" panose="020B0604020202020204" pitchFamily="34" charset="0"/>
                <a:cs typeface="Arial" panose="020B0604020202020204" pitchFamily="34" charset="0"/>
              </a:rPr>
              <a:t>.</a:t>
            </a:r>
          </a:p>
        </p:txBody>
      </p:sp>
      <p:pic>
        <p:nvPicPr>
          <p:cNvPr id="6" name="Imagen 5">
            <a:extLst>
              <a:ext uri="{FF2B5EF4-FFF2-40B4-BE49-F238E27FC236}">
                <a16:creationId xmlns="" xmlns:a16="http://schemas.microsoft.com/office/drawing/2014/main" id="{4A4EB7B5-34AF-4E74-AF95-7E582C760597}"/>
              </a:ext>
            </a:extLst>
          </p:cNvPr>
          <p:cNvPicPr>
            <a:picLocks noChangeAspect="1"/>
          </p:cNvPicPr>
          <p:nvPr/>
        </p:nvPicPr>
        <p:blipFill>
          <a:blip r:embed="rId2"/>
          <a:stretch>
            <a:fillRect/>
          </a:stretch>
        </p:blipFill>
        <p:spPr>
          <a:xfrm>
            <a:off x="6541476" y="1064348"/>
            <a:ext cx="5546013" cy="3066757"/>
          </a:xfrm>
          <a:prstGeom prst="rect">
            <a:avLst/>
          </a:prstGeom>
        </p:spPr>
      </p:pic>
      <mc:AlternateContent xmlns:mc="http://schemas.openxmlformats.org/markup-compatibility/2006">
        <mc:Choice xmlns="" xmlns:a14="http://schemas.microsoft.com/office/drawing/2010/main" Requires="a14">
          <p:sp>
            <p:nvSpPr>
              <p:cNvPr id="4" name="CuadroTexto 3">
                <a:extLst>
                  <a:ext uri="{FF2B5EF4-FFF2-40B4-BE49-F238E27FC236}">
                    <a16:creationId xmlns:a16="http://schemas.microsoft.com/office/drawing/2014/main" id="{CDBC6953-BA9B-4B9B-B98C-82ED273AF5C2}"/>
                  </a:ext>
                </a:extLst>
              </p:cNvPr>
              <p:cNvSpPr txBox="1"/>
              <p:nvPr/>
            </p:nvSpPr>
            <p:spPr>
              <a:xfrm>
                <a:off x="6858000" y="4530436"/>
                <a:ext cx="4673074" cy="1046697"/>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La notación </a:t>
                </a:r>
                <a14:m>
                  <m:oMath xmlns:m="http://schemas.openxmlformats.org/officeDocument/2006/math">
                    <m:r>
                      <a:rPr lang="es-ES" b="0" i="1" smtClean="0">
                        <a:latin typeface="Cambria Math" panose="02040503050406030204" pitchFamily="18" charset="0"/>
                      </a:rPr>
                      <m:t>2</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𝑃</m:t>
                        </m:r>
                      </m:e>
                      <m:sub>
                        <m:f>
                          <m:fPr>
                            <m:ctrlPr>
                              <a:rPr lang="es-ES" b="0" i="1" smtClean="0">
                                <a:latin typeface="Cambria Math" panose="02040503050406030204" pitchFamily="18" charset="0"/>
                              </a:rPr>
                            </m:ctrlPr>
                          </m:fPr>
                          <m:num>
                            <m:r>
                              <a:rPr lang="es-ES" b="0" i="1" smtClean="0">
                                <a:latin typeface="Cambria Math" panose="02040503050406030204" pitchFamily="18" charset="0"/>
                              </a:rPr>
                              <m:t>3</m:t>
                            </m:r>
                          </m:num>
                          <m:den>
                            <m:r>
                              <a:rPr lang="es-ES" b="0" i="1" smtClean="0">
                                <a:latin typeface="Cambria Math" panose="02040503050406030204" pitchFamily="18" charset="0"/>
                              </a:rPr>
                              <m:t>2</m:t>
                            </m:r>
                          </m:den>
                        </m:f>
                      </m:sub>
                    </m:sSub>
                    <m:r>
                      <a:rPr lang="es-ES" b="0" i="1" smtClean="0">
                        <a:latin typeface="Cambria Math" panose="02040503050406030204" pitchFamily="18" charset="0"/>
                      </a:rPr>
                      <m:t>  </m:t>
                    </m:r>
                    <m:r>
                      <a:rPr lang="es-ES" b="0" i="1" smtClean="0">
                        <a:latin typeface="Cambria Math" panose="02040503050406030204" pitchFamily="18" charset="0"/>
                      </a:rPr>
                      <m:t>𝑦</m:t>
                    </m:r>
                    <m:r>
                      <a:rPr lang="es-ES" b="0" i="1" smtClean="0">
                        <a:latin typeface="Cambria Math" panose="02040503050406030204" pitchFamily="18" charset="0"/>
                      </a:rPr>
                      <m:t>  2</m:t>
                    </m:r>
                    <m:sSub>
                      <m:sSubPr>
                        <m:ctrlPr>
                          <a:rPr lang="es-ES" i="1">
                            <a:latin typeface="Cambria Math" panose="02040503050406030204" pitchFamily="18" charset="0"/>
                          </a:rPr>
                        </m:ctrlPr>
                      </m:sSubPr>
                      <m:e>
                        <m:r>
                          <a:rPr lang="es-ES" i="1">
                            <a:latin typeface="Cambria Math" panose="02040503050406030204" pitchFamily="18" charset="0"/>
                          </a:rPr>
                          <m:t>𝑃</m:t>
                        </m:r>
                      </m:e>
                      <m:sub>
                        <m:f>
                          <m:fPr>
                            <m:ctrlPr>
                              <a:rPr lang="es-ES" i="1">
                                <a:latin typeface="Cambria Math" panose="02040503050406030204" pitchFamily="18" charset="0"/>
                              </a:rPr>
                            </m:ctrlPr>
                          </m:fPr>
                          <m:num>
                            <m:r>
                              <a:rPr lang="es-ES" b="0" i="1" smtClean="0">
                                <a:latin typeface="Cambria Math" panose="02040503050406030204" pitchFamily="18" charset="0"/>
                              </a:rPr>
                              <m:t>1</m:t>
                            </m:r>
                          </m:num>
                          <m:den>
                            <m:r>
                              <a:rPr lang="es-ES" i="1">
                                <a:latin typeface="Cambria Math" panose="02040503050406030204" pitchFamily="18" charset="0"/>
                              </a:rPr>
                              <m:t>2</m:t>
                            </m:r>
                          </m:den>
                        </m:f>
                      </m:sub>
                    </m:sSub>
                  </m:oMath>
                </a14:m>
                <a:r>
                  <a:rPr lang="es-ES" dirty="0">
                    <a:latin typeface="Arial" panose="020B0604020202020204" pitchFamily="34" charset="0"/>
                    <a:cs typeface="Arial" panose="020B0604020202020204" pitchFamily="34" charset="0"/>
                  </a:rPr>
                  <a:t> es conocida  como </a:t>
                </a:r>
              </a:p>
              <a:p>
                <a:r>
                  <a:rPr lang="es-ES" dirty="0">
                    <a:latin typeface="Arial" panose="020B0604020202020204" pitchFamily="34" charset="0"/>
                    <a:cs typeface="Arial" panose="020B0604020202020204" pitchFamily="34" charset="0"/>
                  </a:rPr>
                  <a:t>Espectroscópica, que no hemos comentado</a:t>
                </a:r>
              </a:p>
              <a:p>
                <a:r>
                  <a:rPr lang="es-ES" dirty="0">
                    <a:latin typeface="Arial" panose="020B0604020202020204" pitchFamily="34" charset="0"/>
                    <a:cs typeface="Arial" panose="020B0604020202020204" pitchFamily="34" charset="0"/>
                  </a:rPr>
                  <a:t>hasta ahora.</a:t>
                </a:r>
              </a:p>
            </p:txBody>
          </p:sp>
        </mc:Choice>
        <mc:Fallback>
          <p:sp>
            <p:nvSpPr>
              <p:cNvPr id="4" name="CuadroTexto 3">
                <a:extLst>
                  <a:ext uri="{FF2B5EF4-FFF2-40B4-BE49-F238E27FC236}">
                    <a16:creationId xmlns:a14="http://schemas.microsoft.com/office/drawing/2010/main" xmlns="" xmlns:a16="http://schemas.microsoft.com/office/drawing/2014/main" id="{CDBC6953-BA9B-4B9B-B98C-82ED273AF5C2}"/>
                  </a:ext>
                </a:extLst>
              </p:cNvPr>
              <p:cNvSpPr txBox="1">
                <a:spLocks noRot="1" noChangeAspect="1" noMove="1" noResize="1" noEditPoints="1" noAdjustHandles="1" noChangeArrowheads="1" noChangeShapeType="1" noTextEdit="1"/>
              </p:cNvSpPr>
              <p:nvPr/>
            </p:nvSpPr>
            <p:spPr>
              <a:xfrm>
                <a:off x="6858000" y="4530436"/>
                <a:ext cx="4673074" cy="1046697"/>
              </a:xfrm>
              <a:prstGeom prst="rect">
                <a:avLst/>
              </a:prstGeom>
              <a:blipFill>
                <a:blip r:embed="rId3"/>
                <a:stretch>
                  <a:fillRect l="-1043" t="-2907" r="-391" b="-8721"/>
                </a:stretch>
              </a:blipFill>
            </p:spPr>
            <p:txBody>
              <a:bodyPr/>
              <a:lstStyle/>
              <a:p>
                <a:r>
                  <a:rPr lang="es-ES">
                    <a:noFill/>
                  </a:rPr>
                  <a:t> </a:t>
                </a:r>
              </a:p>
            </p:txBody>
          </p:sp>
        </mc:Fallback>
      </mc:AlternateContent>
    </p:spTree>
    <p:extLst>
      <p:ext uri="{BB962C8B-B14F-4D97-AF65-F5344CB8AC3E}">
        <p14:creationId xmlns="" xmlns:p14="http://schemas.microsoft.com/office/powerpoint/2010/main" val="2386712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A8B45EB8-6B7F-4D31-874D-A52661557021}"/>
              </a:ext>
            </a:extLst>
          </p:cNvPr>
          <p:cNvSpPr>
            <a:spLocks noGrp="1"/>
          </p:cNvSpPr>
          <p:nvPr>
            <p:ph type="title"/>
          </p:nvPr>
        </p:nvSpPr>
        <p:spPr>
          <a:xfrm>
            <a:off x="5241117" y="161778"/>
            <a:ext cx="6458243" cy="422029"/>
          </a:xfrm>
        </p:spPr>
        <p:txBody>
          <a:bodyPr>
            <a:normAutofit fontScale="90000"/>
          </a:bodyPr>
          <a:lstStyle/>
          <a:p>
            <a:pPr algn="ctr"/>
            <a:r>
              <a:rPr lang="es-ES" sz="2800" dirty="0">
                <a:latin typeface="Arial" panose="020B0604020202020204" pitchFamily="34" charset="0"/>
                <a:cs typeface="Arial" panose="020B0604020202020204" pitchFamily="34" charset="0"/>
              </a:rPr>
              <a:t>Átomos con más de un electrón</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36610461-08BE-4666-B982-40C789E1A541}"/>
                  </a:ext>
                </a:extLst>
              </p:cNvPr>
              <p:cNvSpPr>
                <a:spLocks noGrp="1"/>
              </p:cNvSpPr>
              <p:nvPr>
                <p:ph idx="1"/>
              </p:nvPr>
            </p:nvSpPr>
            <p:spPr>
              <a:xfrm>
                <a:off x="98473" y="154746"/>
                <a:ext cx="5609600" cy="6703253"/>
              </a:xfrm>
            </p:spPr>
            <p:txBody>
              <a:bodyPr>
                <a:normAutofit fontScale="92500" lnSpcReduction="20000"/>
              </a:bodyPr>
              <a:lstStyle/>
              <a:p>
                <a:pPr algn="just" eaLnBrk="0" fontAlgn="base" hangingPunct="0">
                  <a:lnSpc>
                    <a:spcPct val="100000"/>
                  </a:lnSpc>
                  <a:spcBef>
                    <a:spcPct val="0"/>
                  </a:spcBef>
                  <a:spcAft>
                    <a:spcPct val="0"/>
                  </a:spcAft>
                </a:pPr>
                <a:r>
                  <a:rPr lang="es-ES" altLang="es-ES" sz="1900" dirty="0">
                    <a:solidFill>
                      <a:srgbClr val="222222"/>
                    </a:solidFill>
                    <a:latin typeface="Arial" panose="020B0604020202020204" pitchFamily="34" charset="0"/>
                    <a:cs typeface="Arial" panose="020B0604020202020204" pitchFamily="34" charset="0"/>
                  </a:rPr>
                  <a:t>El momento angular total de un átomo  con mas de un electrón es una característica importante por que determina las propiedades magnéticas del átomo.</a:t>
                </a:r>
              </a:p>
              <a:p>
                <a:pPr marL="0" indent="0" algn="just" eaLnBrk="0" fontAlgn="base" hangingPunct="0">
                  <a:lnSpc>
                    <a:spcPct val="100000"/>
                  </a:lnSpc>
                  <a:spcBef>
                    <a:spcPct val="0"/>
                  </a:spcBef>
                  <a:spcAft>
                    <a:spcPct val="0"/>
                  </a:spcAft>
                  <a:buNone/>
                </a:pPr>
                <a:r>
                  <a:rPr lang="es-ES" altLang="es-ES" sz="1900" b="1" dirty="0">
                    <a:solidFill>
                      <a:srgbClr val="222222"/>
                    </a:solidFill>
                    <a:latin typeface="Arial" panose="020B0604020202020204" pitchFamily="34" charset="0"/>
                    <a:cs typeface="Arial" panose="020B0604020202020204" pitchFamily="34" charset="0"/>
                  </a:rPr>
                  <a:t>Interacción S-J, Russell-Saunders</a:t>
                </a:r>
              </a:p>
              <a:p>
                <a:pPr algn="just" eaLnBrk="0" fontAlgn="base" hangingPunct="0">
                  <a:lnSpc>
                    <a:spcPct val="100000"/>
                  </a:lnSpc>
                  <a:spcBef>
                    <a:spcPct val="0"/>
                  </a:spcBef>
                  <a:spcAft>
                    <a:spcPct val="0"/>
                  </a:spcAft>
                </a:pPr>
                <a:endParaRPr lang="es-ES" altLang="es-ES" sz="1900" dirty="0">
                  <a:solidFill>
                    <a:srgbClr val="222222"/>
                  </a:solidFill>
                  <a:latin typeface="Arial" panose="020B0604020202020204" pitchFamily="34" charset="0"/>
                  <a:cs typeface="Arial" panose="020B0604020202020204" pitchFamily="34" charset="0"/>
                </a:endParaRPr>
              </a:p>
              <a:p>
                <a:pPr algn="just" eaLnBrk="0" fontAlgn="base" hangingPunct="0">
                  <a:lnSpc>
                    <a:spcPct val="100000"/>
                  </a:lnSpc>
                  <a:spcBef>
                    <a:spcPct val="0"/>
                  </a:spcBef>
                  <a:spcAft>
                    <a:spcPct val="0"/>
                  </a:spcAft>
                </a:pPr>
                <a:r>
                  <a:rPr lang="es-ES" altLang="es-ES" sz="1900" dirty="0">
                    <a:solidFill>
                      <a:srgbClr val="222222"/>
                    </a:solidFill>
                    <a:latin typeface="Arial" panose="020B0604020202020204" pitchFamily="34" charset="0"/>
                    <a:cs typeface="Arial" panose="020B0604020202020204" pitchFamily="34" charset="0"/>
                  </a:rPr>
                  <a:t>Hay dos formas de sumar los momentos En los átomos livianos la interacción electrostática es más importante que la magnética, y si los campos magnéticos externos son débiles los espines electrónicos </a:t>
                </a:r>
                <a14:m>
                  <m:oMath xmlns:m="http://schemas.openxmlformats.org/officeDocument/2006/math">
                    <m:acc>
                      <m:accPr>
                        <m:chr m:val="⃗"/>
                        <m:ctrlPr>
                          <a:rPr lang="es-ES" altLang="es-ES" sz="1900" i="1" smtClean="0">
                            <a:solidFill>
                              <a:srgbClr val="222222"/>
                            </a:solidFill>
                            <a:latin typeface="Cambria Math" panose="02040503050406030204" pitchFamily="18" charset="0"/>
                            <a:cs typeface="Arial" panose="020B0604020202020204" pitchFamily="34" charset="0"/>
                          </a:rPr>
                        </m:ctrlPr>
                      </m:accPr>
                      <m:e>
                        <m:sSub>
                          <m:sSubPr>
                            <m:ctrlPr>
                              <a:rPr lang="es-ES" altLang="es-ES" sz="1900" i="1">
                                <a:solidFill>
                                  <a:srgbClr val="222222"/>
                                </a:solidFill>
                                <a:latin typeface="Cambria Math" panose="02040503050406030204" pitchFamily="18" charset="0"/>
                                <a:cs typeface="Arial" panose="020B0604020202020204" pitchFamily="34" charset="0"/>
                              </a:rPr>
                            </m:ctrlPr>
                          </m:sSubPr>
                          <m:e>
                            <m:r>
                              <a:rPr lang="es-ES" altLang="es-ES" sz="1900" i="1">
                                <a:solidFill>
                                  <a:srgbClr val="222222"/>
                                </a:solidFill>
                                <a:latin typeface="Cambria Math" panose="02040503050406030204" pitchFamily="18" charset="0"/>
                                <a:cs typeface="Arial" panose="020B0604020202020204" pitchFamily="34" charset="0"/>
                              </a:rPr>
                              <m:t>𝑠</m:t>
                            </m:r>
                          </m:e>
                          <m:sub>
                            <m:r>
                              <a:rPr lang="es-ES" altLang="es-ES" sz="1900" i="1">
                                <a:solidFill>
                                  <a:srgbClr val="222222"/>
                                </a:solidFill>
                                <a:latin typeface="Cambria Math" panose="02040503050406030204" pitchFamily="18" charset="0"/>
                                <a:cs typeface="Arial" panose="020B0604020202020204" pitchFamily="34" charset="0"/>
                              </a:rPr>
                              <m:t>𝑖</m:t>
                            </m:r>
                          </m:sub>
                        </m:sSub>
                      </m:e>
                    </m:acc>
                  </m:oMath>
                </a14:m>
                <a:r>
                  <a:rPr lang="es-ES" altLang="es-ES" sz="1900" dirty="0">
                    <a:solidFill>
                      <a:srgbClr val="222222"/>
                    </a:solidFill>
                    <a:latin typeface="Arial" panose="020B0604020202020204" pitchFamily="34" charset="0"/>
                    <a:cs typeface="Arial" panose="020B0604020202020204" pitchFamily="34" charset="0"/>
                  </a:rPr>
                  <a:t> interaccionan entre sí y resultan en un momento angular de espín </a:t>
                </a:r>
                <a14:m>
                  <m:oMath xmlns:m="http://schemas.openxmlformats.org/officeDocument/2006/math">
                    <m:acc>
                      <m:accPr>
                        <m:chr m:val="⃗"/>
                        <m:ctrlPr>
                          <a:rPr lang="es-ES" altLang="es-ES" sz="1900" i="1" smtClean="0">
                            <a:solidFill>
                              <a:srgbClr val="222222"/>
                            </a:solidFill>
                            <a:latin typeface="Cambria Math" panose="02040503050406030204" pitchFamily="18" charset="0"/>
                            <a:cs typeface="Arial" panose="020B0604020202020204" pitchFamily="34" charset="0"/>
                          </a:rPr>
                        </m:ctrlPr>
                      </m:accPr>
                      <m:e>
                        <m:r>
                          <a:rPr lang="es-ES" altLang="es-ES" sz="1900" b="0" i="1" smtClean="0">
                            <a:solidFill>
                              <a:srgbClr val="222222"/>
                            </a:solidFill>
                            <a:latin typeface="Cambria Math" panose="02040503050406030204" pitchFamily="18" charset="0"/>
                            <a:cs typeface="Arial" panose="020B0604020202020204" pitchFamily="34" charset="0"/>
                          </a:rPr>
                          <m:t>𝑆</m:t>
                        </m:r>
                      </m:e>
                    </m:acc>
                    <m:r>
                      <a:rPr lang="es-ES" altLang="es-ES" sz="1900" b="0" i="1" smtClean="0">
                        <a:solidFill>
                          <a:srgbClr val="222222"/>
                        </a:solidFill>
                        <a:latin typeface="Cambria Math" panose="02040503050406030204" pitchFamily="18" charset="0"/>
                        <a:cs typeface="Arial" panose="020B0604020202020204" pitchFamily="34" charset="0"/>
                      </a:rPr>
                      <m:t>=</m:t>
                    </m:r>
                    <m:nary>
                      <m:naryPr>
                        <m:chr m:val="∑"/>
                        <m:limLoc m:val="subSup"/>
                        <m:supHide m:val="on"/>
                        <m:ctrlPr>
                          <a:rPr lang="es-ES" altLang="es-ES" sz="1900" b="0" i="1" smtClean="0">
                            <a:solidFill>
                              <a:srgbClr val="222222"/>
                            </a:solidFill>
                            <a:latin typeface="Cambria Math" panose="02040503050406030204" pitchFamily="18" charset="0"/>
                            <a:cs typeface="Arial" panose="020B0604020202020204" pitchFamily="34" charset="0"/>
                          </a:rPr>
                        </m:ctrlPr>
                      </m:naryPr>
                      <m:sub>
                        <m:r>
                          <m:rPr>
                            <m:brk m:alnAt="9"/>
                          </m:rPr>
                          <a:rPr lang="es-ES" altLang="es-ES" sz="1900" b="0" i="1" smtClean="0">
                            <a:solidFill>
                              <a:srgbClr val="222222"/>
                            </a:solidFill>
                            <a:latin typeface="Cambria Math" panose="02040503050406030204" pitchFamily="18" charset="0"/>
                            <a:cs typeface="Arial" panose="020B0604020202020204" pitchFamily="34" charset="0"/>
                          </a:rPr>
                          <m:t>𝑖</m:t>
                        </m:r>
                      </m:sub>
                      <m:sup/>
                      <m:e>
                        <m:r>
                          <m:rPr>
                            <m:nor/>
                          </m:rPr>
                          <a:rPr lang="es-ES" altLang="es-ES" sz="1900" dirty="0">
                            <a:solidFill>
                              <a:srgbClr val="222222"/>
                            </a:solidFill>
                            <a:latin typeface="Arial" panose="020B0604020202020204" pitchFamily="34" charset="0"/>
                            <a:cs typeface="Arial" panose="020B0604020202020204" pitchFamily="34" charset="0"/>
                          </a:rPr>
                          <m:t> </m:t>
                        </m:r>
                        <m:acc>
                          <m:accPr>
                            <m:chr m:val="⃗"/>
                            <m:ctrlPr>
                              <a:rPr lang="es-ES" altLang="es-ES" sz="1900" i="1">
                                <a:solidFill>
                                  <a:srgbClr val="222222"/>
                                </a:solidFill>
                                <a:latin typeface="Cambria Math" panose="02040503050406030204" pitchFamily="18" charset="0"/>
                                <a:cs typeface="Arial" panose="020B0604020202020204" pitchFamily="34" charset="0"/>
                              </a:rPr>
                            </m:ctrlPr>
                          </m:accPr>
                          <m:e>
                            <m:sSub>
                              <m:sSubPr>
                                <m:ctrlPr>
                                  <a:rPr lang="es-ES" altLang="es-ES" sz="1900" i="1">
                                    <a:solidFill>
                                      <a:srgbClr val="222222"/>
                                    </a:solidFill>
                                    <a:latin typeface="Cambria Math" panose="02040503050406030204" pitchFamily="18" charset="0"/>
                                    <a:cs typeface="Arial" panose="020B0604020202020204" pitchFamily="34" charset="0"/>
                                  </a:rPr>
                                </m:ctrlPr>
                              </m:sSubPr>
                              <m:e>
                                <m:r>
                                  <a:rPr lang="es-ES" altLang="es-ES" sz="1900" i="1">
                                    <a:solidFill>
                                      <a:srgbClr val="222222"/>
                                    </a:solidFill>
                                    <a:latin typeface="Cambria Math" panose="02040503050406030204" pitchFamily="18" charset="0"/>
                                    <a:cs typeface="Arial" panose="020B0604020202020204" pitchFamily="34" charset="0"/>
                                  </a:rPr>
                                  <m:t>𝑠</m:t>
                                </m:r>
                              </m:e>
                              <m:sub>
                                <m:r>
                                  <a:rPr lang="es-ES" altLang="es-ES" sz="1900" i="1">
                                    <a:solidFill>
                                      <a:srgbClr val="222222"/>
                                    </a:solidFill>
                                    <a:latin typeface="Cambria Math" panose="02040503050406030204" pitchFamily="18" charset="0"/>
                                    <a:cs typeface="Arial" panose="020B0604020202020204" pitchFamily="34" charset="0"/>
                                  </a:rPr>
                                  <m:t>𝑖</m:t>
                                </m:r>
                              </m:sub>
                            </m:sSub>
                          </m:e>
                        </m:acc>
                      </m:e>
                    </m:nary>
                  </m:oMath>
                </a14:m>
                <a:r>
                  <a:rPr lang="es-ES" altLang="es-ES" sz="1900" dirty="0">
                    <a:solidFill>
                      <a:srgbClr val="222222"/>
                    </a:solidFill>
                    <a:latin typeface="Arial" panose="020B0604020202020204" pitchFamily="34" charset="0"/>
                    <a:cs typeface="Arial" panose="020B0604020202020204" pitchFamily="34" charset="0"/>
                  </a:rPr>
                  <a:t>. Del mismo modo, los momentos angulares orbitales  </a:t>
                </a:r>
                <a14:m>
                  <m:oMath xmlns:m="http://schemas.openxmlformats.org/officeDocument/2006/math">
                    <m:acc>
                      <m:accPr>
                        <m:chr m:val="⃗"/>
                        <m:ctrlPr>
                          <a:rPr lang="es-ES" altLang="es-ES" sz="1900" i="1">
                            <a:solidFill>
                              <a:srgbClr val="222222"/>
                            </a:solidFill>
                            <a:latin typeface="Cambria Math" panose="02040503050406030204" pitchFamily="18" charset="0"/>
                            <a:cs typeface="Arial" panose="020B0604020202020204" pitchFamily="34" charset="0"/>
                          </a:rPr>
                        </m:ctrlPr>
                      </m:accPr>
                      <m:e>
                        <m:r>
                          <m:rPr>
                            <m:nor/>
                          </m:rPr>
                          <a:rPr lang="es-ES" altLang="es-ES" sz="1900" dirty="0">
                            <a:solidFill>
                              <a:srgbClr val="222222"/>
                            </a:solidFill>
                            <a:latin typeface="Arial" panose="020B0604020202020204" pitchFamily="34" charset="0"/>
                            <a:cs typeface="Arial" panose="020B0604020202020204" pitchFamily="34" charset="0"/>
                          </a:rPr>
                          <m:t> </m:t>
                        </m:r>
                        <m:sSub>
                          <m:sSubPr>
                            <m:ctrlPr>
                              <a:rPr lang="es-ES" altLang="es-ES" sz="1900" i="1">
                                <a:solidFill>
                                  <a:srgbClr val="222222"/>
                                </a:solidFill>
                                <a:latin typeface="Cambria Math" panose="02040503050406030204" pitchFamily="18" charset="0"/>
                                <a:cs typeface="Arial" panose="020B0604020202020204" pitchFamily="34" charset="0"/>
                              </a:rPr>
                            </m:ctrlPr>
                          </m:sSubPr>
                          <m:e>
                            <m:r>
                              <a:rPr lang="es-ES" altLang="es-ES" sz="1900" b="0" i="1" smtClean="0">
                                <a:solidFill>
                                  <a:srgbClr val="222222"/>
                                </a:solidFill>
                                <a:latin typeface="Cambria Math" panose="02040503050406030204" pitchFamily="18" charset="0"/>
                                <a:cs typeface="Arial" panose="020B0604020202020204" pitchFamily="34" charset="0"/>
                              </a:rPr>
                              <m:t>𝑙</m:t>
                            </m:r>
                          </m:e>
                          <m:sub>
                            <m:r>
                              <a:rPr lang="es-ES" altLang="es-ES" sz="1900" i="1">
                                <a:solidFill>
                                  <a:srgbClr val="222222"/>
                                </a:solidFill>
                                <a:latin typeface="Cambria Math" panose="02040503050406030204" pitchFamily="18" charset="0"/>
                                <a:cs typeface="Arial" panose="020B0604020202020204" pitchFamily="34" charset="0"/>
                              </a:rPr>
                              <m:t>𝑖</m:t>
                            </m:r>
                          </m:sub>
                        </m:sSub>
                      </m:e>
                    </m:acc>
                    <m:r>
                      <a:rPr lang="es-ES" altLang="es-ES" sz="1900" i="1">
                        <a:solidFill>
                          <a:srgbClr val="222222"/>
                        </a:solidFill>
                        <a:latin typeface="Cambria Math" panose="02040503050406030204" pitchFamily="18" charset="0"/>
                        <a:cs typeface="Arial" panose="020B0604020202020204" pitchFamily="34" charset="0"/>
                      </a:rPr>
                      <m:t> </m:t>
                    </m:r>
                  </m:oMath>
                </a14:m>
                <a:r>
                  <a:rPr lang="es-ES" altLang="es-ES" sz="1900" dirty="0">
                    <a:solidFill>
                      <a:srgbClr val="222222"/>
                    </a:solidFill>
                    <a:latin typeface="Arial" panose="020B0604020202020204" pitchFamily="34" charset="0"/>
                    <a:cs typeface="Arial" panose="020B0604020202020204" pitchFamily="34" charset="0"/>
                  </a:rPr>
                  <a:t> forman el momento angular orbital total  </a:t>
                </a:r>
                <a14:m>
                  <m:oMath xmlns:m="http://schemas.openxmlformats.org/officeDocument/2006/math">
                    <m:acc>
                      <m:accPr>
                        <m:chr m:val="⃗"/>
                        <m:ctrlPr>
                          <a:rPr lang="es-ES" altLang="es-ES" sz="1900" i="1">
                            <a:solidFill>
                              <a:srgbClr val="222222"/>
                            </a:solidFill>
                            <a:latin typeface="Cambria Math" panose="02040503050406030204" pitchFamily="18" charset="0"/>
                            <a:cs typeface="Arial" panose="020B0604020202020204" pitchFamily="34" charset="0"/>
                          </a:rPr>
                        </m:ctrlPr>
                      </m:accPr>
                      <m:e>
                        <m:r>
                          <a:rPr lang="es-ES" altLang="es-ES" sz="1900" b="0" i="1" smtClean="0">
                            <a:solidFill>
                              <a:srgbClr val="222222"/>
                            </a:solidFill>
                            <a:latin typeface="Cambria Math" panose="02040503050406030204" pitchFamily="18" charset="0"/>
                            <a:cs typeface="Arial" panose="020B0604020202020204" pitchFamily="34" charset="0"/>
                          </a:rPr>
                          <m:t>𝐿</m:t>
                        </m:r>
                      </m:e>
                    </m:acc>
                    <m:r>
                      <a:rPr lang="es-ES" altLang="es-ES" sz="1900" i="1">
                        <a:solidFill>
                          <a:srgbClr val="222222"/>
                        </a:solidFill>
                        <a:latin typeface="Cambria Math" panose="02040503050406030204" pitchFamily="18" charset="0"/>
                        <a:cs typeface="Arial" panose="020B0604020202020204" pitchFamily="34" charset="0"/>
                      </a:rPr>
                      <m:t>=</m:t>
                    </m:r>
                    <m:nary>
                      <m:naryPr>
                        <m:chr m:val="∑"/>
                        <m:limLoc m:val="subSup"/>
                        <m:supHide m:val="on"/>
                        <m:ctrlPr>
                          <a:rPr lang="es-ES" altLang="es-ES" sz="1900" i="1">
                            <a:solidFill>
                              <a:srgbClr val="222222"/>
                            </a:solidFill>
                            <a:latin typeface="Cambria Math" panose="02040503050406030204" pitchFamily="18" charset="0"/>
                            <a:cs typeface="Arial" panose="020B0604020202020204" pitchFamily="34" charset="0"/>
                          </a:rPr>
                        </m:ctrlPr>
                      </m:naryPr>
                      <m:sub>
                        <m:r>
                          <m:rPr>
                            <m:brk m:alnAt="9"/>
                          </m:rPr>
                          <a:rPr lang="es-ES" altLang="es-ES" sz="1900" i="1">
                            <a:solidFill>
                              <a:srgbClr val="222222"/>
                            </a:solidFill>
                            <a:latin typeface="Cambria Math" panose="02040503050406030204" pitchFamily="18" charset="0"/>
                            <a:cs typeface="Arial" panose="020B0604020202020204" pitchFamily="34" charset="0"/>
                          </a:rPr>
                          <m:t>𝑖</m:t>
                        </m:r>
                      </m:sub>
                      <m:sup/>
                      <m:e>
                        <m:acc>
                          <m:accPr>
                            <m:chr m:val="⃗"/>
                            <m:ctrlPr>
                              <a:rPr lang="es-ES" altLang="es-ES" sz="1900" i="1">
                                <a:solidFill>
                                  <a:srgbClr val="222222"/>
                                </a:solidFill>
                                <a:latin typeface="Cambria Math" panose="02040503050406030204" pitchFamily="18" charset="0"/>
                                <a:cs typeface="Arial" panose="020B0604020202020204" pitchFamily="34" charset="0"/>
                              </a:rPr>
                            </m:ctrlPr>
                          </m:accPr>
                          <m:e>
                            <m:r>
                              <m:rPr>
                                <m:nor/>
                              </m:rPr>
                              <a:rPr lang="es-ES" altLang="es-ES" sz="1900" dirty="0">
                                <a:solidFill>
                                  <a:srgbClr val="222222"/>
                                </a:solidFill>
                                <a:latin typeface="Arial" panose="020B0604020202020204" pitchFamily="34" charset="0"/>
                                <a:cs typeface="Arial" panose="020B0604020202020204" pitchFamily="34" charset="0"/>
                              </a:rPr>
                              <m:t> </m:t>
                            </m:r>
                            <m:sSub>
                              <m:sSubPr>
                                <m:ctrlPr>
                                  <a:rPr lang="es-ES" altLang="es-ES" sz="1900" i="1">
                                    <a:solidFill>
                                      <a:srgbClr val="222222"/>
                                    </a:solidFill>
                                    <a:latin typeface="Cambria Math" panose="02040503050406030204" pitchFamily="18" charset="0"/>
                                    <a:cs typeface="Arial" panose="020B0604020202020204" pitchFamily="34" charset="0"/>
                                  </a:rPr>
                                </m:ctrlPr>
                              </m:sSubPr>
                              <m:e>
                                <m:r>
                                  <a:rPr lang="es-ES" altLang="es-ES" sz="1900" i="1">
                                    <a:solidFill>
                                      <a:srgbClr val="222222"/>
                                    </a:solidFill>
                                    <a:latin typeface="Cambria Math" panose="02040503050406030204" pitchFamily="18" charset="0"/>
                                    <a:cs typeface="Arial" panose="020B0604020202020204" pitchFamily="34" charset="0"/>
                                  </a:rPr>
                                  <m:t>𝑙</m:t>
                                </m:r>
                              </m:e>
                              <m:sub>
                                <m:r>
                                  <a:rPr lang="es-ES" altLang="es-ES" sz="1900" i="1">
                                    <a:solidFill>
                                      <a:srgbClr val="222222"/>
                                    </a:solidFill>
                                    <a:latin typeface="Cambria Math" panose="02040503050406030204" pitchFamily="18" charset="0"/>
                                    <a:cs typeface="Arial" panose="020B0604020202020204" pitchFamily="34" charset="0"/>
                                  </a:rPr>
                                  <m:t>𝑖</m:t>
                                </m:r>
                              </m:sub>
                            </m:sSub>
                          </m:e>
                        </m:acc>
                      </m:e>
                    </m:nary>
                  </m:oMath>
                </a14:m>
                <a:r>
                  <a:rPr lang="es-ES" altLang="es-ES" sz="1900" dirty="0">
                    <a:solidFill>
                      <a:srgbClr val="222222"/>
                    </a:solidFill>
                    <a:latin typeface="Arial" panose="020B0604020202020204" pitchFamily="34" charset="0"/>
                    <a:cs typeface="Arial" panose="020B0604020202020204" pitchFamily="34" charset="0"/>
                  </a:rPr>
                  <a:t>. La interacción es llamada de Russell-Saunders, la suma </a:t>
                </a:r>
                <a14:m>
                  <m:oMath xmlns:m="http://schemas.openxmlformats.org/officeDocument/2006/math">
                    <m:acc>
                      <m:accPr>
                        <m:chr m:val="⃗"/>
                        <m:ctrlPr>
                          <a:rPr lang="es-ES" altLang="es-ES" sz="1900" i="1">
                            <a:solidFill>
                              <a:srgbClr val="222222"/>
                            </a:solidFill>
                            <a:latin typeface="Cambria Math" panose="02040503050406030204" pitchFamily="18" charset="0"/>
                            <a:cs typeface="Arial" panose="020B0604020202020204" pitchFamily="34" charset="0"/>
                          </a:rPr>
                        </m:ctrlPr>
                      </m:accPr>
                      <m:e>
                        <m:r>
                          <a:rPr lang="es-ES" altLang="es-ES" sz="1900" i="1">
                            <a:solidFill>
                              <a:srgbClr val="222222"/>
                            </a:solidFill>
                            <a:latin typeface="Cambria Math" panose="02040503050406030204" pitchFamily="18" charset="0"/>
                            <a:cs typeface="Arial" panose="020B0604020202020204" pitchFamily="34" charset="0"/>
                          </a:rPr>
                          <m:t>𝐽</m:t>
                        </m:r>
                      </m:e>
                    </m:acc>
                    <m:r>
                      <a:rPr lang="es-ES" altLang="es-ES" sz="1900" b="0" i="1" smtClean="0">
                        <a:solidFill>
                          <a:srgbClr val="222222"/>
                        </a:solidFill>
                        <a:latin typeface="Cambria Math" panose="02040503050406030204" pitchFamily="18" charset="0"/>
                        <a:cs typeface="Arial" panose="020B0604020202020204" pitchFamily="34" charset="0"/>
                      </a:rPr>
                      <m:t>=</m:t>
                    </m:r>
                    <m:nary>
                      <m:naryPr>
                        <m:chr m:val="∑"/>
                        <m:limLoc m:val="subSup"/>
                        <m:supHide m:val="on"/>
                        <m:ctrlPr>
                          <a:rPr lang="es-ES" altLang="es-ES" sz="1900" i="1">
                            <a:solidFill>
                              <a:srgbClr val="222222"/>
                            </a:solidFill>
                            <a:latin typeface="Cambria Math" panose="02040503050406030204" pitchFamily="18" charset="0"/>
                            <a:cs typeface="Arial" panose="020B0604020202020204" pitchFamily="34" charset="0"/>
                          </a:rPr>
                        </m:ctrlPr>
                      </m:naryPr>
                      <m:sub>
                        <m:r>
                          <m:rPr>
                            <m:brk m:alnAt="9"/>
                          </m:rPr>
                          <a:rPr lang="es-ES" altLang="es-ES" sz="1900" i="1">
                            <a:solidFill>
                              <a:srgbClr val="222222"/>
                            </a:solidFill>
                            <a:latin typeface="Cambria Math" panose="02040503050406030204" pitchFamily="18" charset="0"/>
                            <a:cs typeface="Arial" panose="020B0604020202020204" pitchFamily="34" charset="0"/>
                          </a:rPr>
                          <m:t>𝑖</m:t>
                        </m:r>
                      </m:sub>
                      <m:sup/>
                      <m:e>
                        <m:r>
                          <m:rPr>
                            <m:nor/>
                          </m:rPr>
                          <a:rPr lang="es-ES" altLang="es-ES" sz="1900" b="0" i="0" smtClean="0">
                            <a:solidFill>
                              <a:srgbClr val="222222"/>
                            </a:solidFill>
                            <a:latin typeface="Arial" panose="020B0604020202020204" pitchFamily="34" charset="0"/>
                            <a:cs typeface="Arial" panose="020B0604020202020204" pitchFamily="34" charset="0"/>
                          </a:rPr>
                          <m:t>(</m:t>
                        </m:r>
                        <m:r>
                          <m:rPr>
                            <m:nor/>
                          </m:rPr>
                          <a:rPr lang="es-ES" altLang="es-ES" sz="1900" dirty="0">
                            <a:solidFill>
                              <a:srgbClr val="222222"/>
                            </a:solidFill>
                            <a:latin typeface="Arial" panose="020B0604020202020204" pitchFamily="34" charset="0"/>
                            <a:cs typeface="Arial" panose="020B0604020202020204" pitchFamily="34" charset="0"/>
                          </a:rPr>
                          <m:t> </m:t>
                        </m:r>
                        <m:acc>
                          <m:accPr>
                            <m:chr m:val="⃗"/>
                            <m:ctrlPr>
                              <a:rPr lang="es-ES" altLang="es-ES" sz="1900" i="1">
                                <a:solidFill>
                                  <a:srgbClr val="222222"/>
                                </a:solidFill>
                                <a:latin typeface="Cambria Math" panose="02040503050406030204" pitchFamily="18" charset="0"/>
                                <a:cs typeface="Arial" panose="020B0604020202020204" pitchFamily="34" charset="0"/>
                              </a:rPr>
                            </m:ctrlPr>
                          </m:accPr>
                          <m:e>
                            <m:sSub>
                              <m:sSubPr>
                                <m:ctrlPr>
                                  <a:rPr lang="es-ES" altLang="es-ES" sz="1900" i="1">
                                    <a:solidFill>
                                      <a:srgbClr val="222222"/>
                                    </a:solidFill>
                                    <a:latin typeface="Cambria Math" panose="02040503050406030204" pitchFamily="18" charset="0"/>
                                    <a:cs typeface="Arial" panose="020B0604020202020204" pitchFamily="34" charset="0"/>
                                  </a:rPr>
                                </m:ctrlPr>
                              </m:sSubPr>
                              <m:e>
                                <m:r>
                                  <a:rPr lang="es-ES" altLang="es-ES" sz="1900" i="1">
                                    <a:solidFill>
                                      <a:srgbClr val="222222"/>
                                    </a:solidFill>
                                    <a:latin typeface="Cambria Math" panose="02040503050406030204" pitchFamily="18" charset="0"/>
                                    <a:cs typeface="Arial" panose="020B0604020202020204" pitchFamily="34" charset="0"/>
                                  </a:rPr>
                                  <m:t>𝑠</m:t>
                                </m:r>
                              </m:e>
                              <m:sub>
                                <m:r>
                                  <a:rPr lang="es-ES" altLang="es-ES" sz="1900" i="1">
                                    <a:solidFill>
                                      <a:srgbClr val="222222"/>
                                    </a:solidFill>
                                    <a:latin typeface="Cambria Math" panose="02040503050406030204" pitchFamily="18" charset="0"/>
                                    <a:cs typeface="Arial" panose="020B0604020202020204" pitchFamily="34" charset="0"/>
                                  </a:rPr>
                                  <m:t>𝑖</m:t>
                                </m:r>
                              </m:sub>
                            </m:sSub>
                          </m:e>
                        </m:acc>
                        <m:r>
                          <a:rPr lang="es-ES" altLang="es-ES" sz="1900" b="0" i="1" smtClean="0">
                            <a:solidFill>
                              <a:srgbClr val="222222"/>
                            </a:solidFill>
                            <a:latin typeface="Cambria Math" panose="02040503050406030204" pitchFamily="18" charset="0"/>
                            <a:cs typeface="Arial" panose="020B0604020202020204" pitchFamily="34" charset="0"/>
                          </a:rPr>
                          <m:t>+</m:t>
                        </m:r>
                        <m:acc>
                          <m:accPr>
                            <m:chr m:val="⃗"/>
                            <m:ctrlPr>
                              <a:rPr lang="es-ES" altLang="es-ES" sz="1900" i="1">
                                <a:solidFill>
                                  <a:srgbClr val="222222"/>
                                </a:solidFill>
                                <a:latin typeface="Cambria Math" panose="02040503050406030204" pitchFamily="18" charset="0"/>
                                <a:cs typeface="Arial" panose="020B0604020202020204" pitchFamily="34" charset="0"/>
                              </a:rPr>
                            </m:ctrlPr>
                          </m:accPr>
                          <m:e>
                            <m:r>
                              <m:rPr>
                                <m:nor/>
                              </m:rPr>
                              <a:rPr lang="es-ES" altLang="es-ES" sz="1900" dirty="0">
                                <a:solidFill>
                                  <a:srgbClr val="222222"/>
                                </a:solidFill>
                                <a:latin typeface="Arial" panose="020B0604020202020204" pitchFamily="34" charset="0"/>
                                <a:cs typeface="Arial" panose="020B0604020202020204" pitchFamily="34" charset="0"/>
                              </a:rPr>
                              <m:t> </m:t>
                            </m:r>
                            <m:sSub>
                              <m:sSubPr>
                                <m:ctrlPr>
                                  <a:rPr lang="es-ES" altLang="es-ES" sz="1900" i="1">
                                    <a:solidFill>
                                      <a:srgbClr val="222222"/>
                                    </a:solidFill>
                                    <a:latin typeface="Cambria Math" panose="02040503050406030204" pitchFamily="18" charset="0"/>
                                    <a:cs typeface="Arial" panose="020B0604020202020204" pitchFamily="34" charset="0"/>
                                  </a:rPr>
                                </m:ctrlPr>
                              </m:sSubPr>
                              <m:e>
                                <m:r>
                                  <a:rPr lang="es-ES" altLang="es-ES" sz="1900" i="1">
                                    <a:solidFill>
                                      <a:srgbClr val="222222"/>
                                    </a:solidFill>
                                    <a:latin typeface="Cambria Math" panose="02040503050406030204" pitchFamily="18" charset="0"/>
                                    <a:cs typeface="Arial" panose="020B0604020202020204" pitchFamily="34" charset="0"/>
                                  </a:rPr>
                                  <m:t>𝑙</m:t>
                                </m:r>
                              </m:e>
                              <m:sub>
                                <m:r>
                                  <a:rPr lang="es-ES" altLang="es-ES" sz="1900" i="1">
                                    <a:solidFill>
                                      <a:srgbClr val="222222"/>
                                    </a:solidFill>
                                    <a:latin typeface="Cambria Math" panose="02040503050406030204" pitchFamily="18" charset="0"/>
                                    <a:cs typeface="Arial" panose="020B0604020202020204" pitchFamily="34" charset="0"/>
                                  </a:rPr>
                                  <m:t>𝑖</m:t>
                                </m:r>
                              </m:sub>
                            </m:sSub>
                          </m:e>
                        </m:acc>
                        <m:r>
                          <a:rPr lang="es-ES" altLang="es-ES" sz="1900" b="0" i="1" smtClean="0">
                            <a:solidFill>
                              <a:srgbClr val="222222"/>
                            </a:solidFill>
                            <a:latin typeface="Cambria Math" panose="02040503050406030204" pitchFamily="18" charset="0"/>
                            <a:cs typeface="Arial" panose="020B0604020202020204" pitchFamily="34" charset="0"/>
                          </a:rPr>
                          <m:t>)</m:t>
                        </m:r>
                      </m:e>
                    </m:nary>
                    <m:r>
                      <a:rPr lang="es-ES" altLang="es-ES" sz="1900" b="0" i="1" smtClean="0">
                        <a:solidFill>
                          <a:srgbClr val="222222"/>
                        </a:solidFill>
                        <a:latin typeface="Cambria Math" panose="02040503050406030204" pitchFamily="18" charset="0"/>
                        <a:cs typeface="Arial" panose="020B0604020202020204" pitchFamily="34" charset="0"/>
                      </a:rPr>
                      <m:t>  </m:t>
                    </m:r>
                  </m:oMath>
                </a14:m>
                <a:r>
                  <a:rPr lang="es-ES" altLang="es-ES" sz="1900" dirty="0">
                    <a:solidFill>
                      <a:srgbClr val="222222"/>
                    </a:solidFill>
                    <a:latin typeface="Arial" panose="020B0604020202020204" pitchFamily="34" charset="0"/>
                    <a:cs typeface="Arial" panose="020B0604020202020204" pitchFamily="34" charset="0"/>
                  </a:rPr>
                  <a:t>forman el momento angular atómico </a:t>
                </a:r>
                <a14:m>
                  <m:oMath xmlns:m="http://schemas.openxmlformats.org/officeDocument/2006/math">
                    <m:acc>
                      <m:accPr>
                        <m:chr m:val="⃗"/>
                        <m:ctrlPr>
                          <a:rPr lang="es-ES" altLang="es-ES" sz="1900" i="1" smtClean="0">
                            <a:solidFill>
                              <a:srgbClr val="222222"/>
                            </a:solidFill>
                            <a:latin typeface="Cambria Math" panose="02040503050406030204" pitchFamily="18" charset="0"/>
                            <a:cs typeface="Arial" panose="020B0604020202020204" pitchFamily="34" charset="0"/>
                          </a:rPr>
                        </m:ctrlPr>
                      </m:accPr>
                      <m:e>
                        <m:r>
                          <a:rPr lang="es-ES" altLang="es-ES" sz="1900" b="0" i="1" smtClean="0">
                            <a:solidFill>
                              <a:srgbClr val="222222"/>
                            </a:solidFill>
                            <a:latin typeface="Cambria Math" panose="02040503050406030204" pitchFamily="18" charset="0"/>
                            <a:cs typeface="Arial" panose="020B0604020202020204" pitchFamily="34" charset="0"/>
                          </a:rPr>
                          <m:t>𝐽</m:t>
                        </m:r>
                      </m:e>
                    </m:acc>
                  </m:oMath>
                </a14:m>
                <a:r>
                  <a:rPr lang="es-ES" altLang="es-ES" sz="1900" dirty="0">
                    <a:solidFill>
                      <a:srgbClr val="222222"/>
                    </a:solidFill>
                    <a:latin typeface="Arial" panose="020B0604020202020204" pitchFamily="34" charset="0"/>
                    <a:cs typeface="Arial" panose="020B0604020202020204" pitchFamily="34" charset="0"/>
                  </a:rPr>
                  <a:t> </a:t>
                </a:r>
              </a:p>
              <a:p>
                <a:pPr marL="0" indent="0" algn="just" eaLnBrk="0" fontAlgn="base" hangingPunct="0">
                  <a:lnSpc>
                    <a:spcPct val="100000"/>
                  </a:lnSpc>
                  <a:spcBef>
                    <a:spcPct val="0"/>
                  </a:spcBef>
                  <a:spcAft>
                    <a:spcPct val="0"/>
                  </a:spcAft>
                  <a:buNone/>
                </a:pPr>
                <a:r>
                  <a:rPr lang="es-ES" altLang="es-ES" sz="1900" b="1" dirty="0">
                    <a:solidFill>
                      <a:srgbClr val="222222"/>
                    </a:solidFill>
                    <a:latin typeface="Arial" panose="020B0604020202020204" pitchFamily="34" charset="0"/>
                    <a:cs typeface="Arial" panose="020B0604020202020204" pitchFamily="34" charset="0"/>
                  </a:rPr>
                  <a:t>Interacción j-j</a:t>
                </a:r>
              </a:p>
              <a:p>
                <a:pPr algn="just" eaLnBrk="0" fontAlgn="base" hangingPunct="0">
                  <a:lnSpc>
                    <a:spcPct val="100000"/>
                  </a:lnSpc>
                  <a:spcBef>
                    <a:spcPct val="0"/>
                  </a:spcBef>
                  <a:spcAft>
                    <a:spcPct val="0"/>
                  </a:spcAft>
                </a:pPr>
                <a:endParaRPr lang="es-ES" altLang="es-ES" sz="1900" dirty="0">
                  <a:solidFill>
                    <a:srgbClr val="222222"/>
                  </a:solidFill>
                  <a:latin typeface="Arial" panose="020B0604020202020204" pitchFamily="34" charset="0"/>
                  <a:cs typeface="Arial" panose="020B0604020202020204" pitchFamily="34" charset="0"/>
                </a:endParaRPr>
              </a:p>
              <a:p>
                <a:pPr algn="just" eaLnBrk="0" fontAlgn="base" hangingPunct="0">
                  <a:lnSpc>
                    <a:spcPct val="100000"/>
                  </a:lnSpc>
                  <a:spcBef>
                    <a:spcPct val="0"/>
                  </a:spcBef>
                  <a:spcAft>
                    <a:spcPct val="0"/>
                  </a:spcAft>
                </a:pPr>
                <a:r>
                  <a:rPr lang="es-ES" altLang="es-ES" sz="1900" dirty="0">
                    <a:solidFill>
                      <a:srgbClr val="222222"/>
                    </a:solidFill>
                    <a:latin typeface="Arial" panose="020B0604020202020204" pitchFamily="34" charset="0"/>
                    <a:cs typeface="Arial" panose="020B0604020202020204" pitchFamily="34" charset="0"/>
                  </a:rPr>
                  <a:t>Es diferente en los átomos más pesados, donde las interacciones espín-órbita son importantes  comparables a las interacciones espín-espín y las órbita-órbita. La interacción j-j es la que prevalece, siendo la opuesta a la  Russell-Saunders, y se basa en que la interacción magnética es mucho más importante que la electrostática. </a:t>
                </a:r>
              </a:p>
              <a:p>
                <a:pPr marL="0" lvl="0" indent="0" algn="just" eaLnBrk="0" fontAlgn="base" hangingPunct="0">
                  <a:lnSpc>
                    <a:spcPct val="100000"/>
                  </a:lnSpc>
                  <a:spcBef>
                    <a:spcPct val="0"/>
                  </a:spcBef>
                  <a:spcAft>
                    <a:spcPct val="0"/>
                  </a:spcAft>
                  <a:buNone/>
                </a:pPr>
                <a:endParaRPr lang="es-ES" altLang="es-ES" sz="1800" dirty="0">
                  <a:latin typeface="Arial" panose="020B0604020202020204" pitchFamily="34" charset="0"/>
                  <a:cs typeface="Arial" panose="020B0604020202020204" pitchFamily="34" charset="0"/>
                </a:endParaRPr>
              </a:p>
              <a:p>
                <a:pPr marL="457200" lvl="1" indent="-457200" eaLnBrk="0" fontAlgn="base" hangingPunct="0">
                  <a:lnSpc>
                    <a:spcPct val="100000"/>
                  </a:lnSpc>
                  <a:spcBef>
                    <a:spcPct val="0"/>
                  </a:spcBef>
                  <a:spcAft>
                    <a:spcPct val="0"/>
                  </a:spcAft>
                  <a:buNone/>
                </a:pPr>
                <a:r>
                  <a:rPr lang="es-ES" altLang="es-ES" sz="1800" dirty="0">
                    <a:solidFill>
                      <a:srgbClr val="222222"/>
                    </a:solidFill>
                    <a:latin typeface="Arial" panose="020B0604020202020204" pitchFamily="34" charset="0"/>
                    <a:cs typeface="Arial" panose="020B0604020202020204" pitchFamily="34" charset="0"/>
                  </a:rPr>
                  <a:t/>
                </a:r>
              </a:p>
              <a:p>
                <a:endParaRPr lang="es-ES" dirty="0"/>
              </a:p>
            </p:txBody>
          </p:sp>
        </mc:Choice>
        <mc:Fallback>
          <p:sp>
            <p:nvSpPr>
              <p:cNvPr id="3" name="Marcador de contenido 2">
                <a:extLst>
                  <a:ext uri="{FF2B5EF4-FFF2-40B4-BE49-F238E27FC236}">
                    <a16:creationId xmlns:a14="http://schemas.microsoft.com/office/drawing/2010/main" xmlns="" xmlns:a16="http://schemas.microsoft.com/office/drawing/2014/main" id="{36610461-08BE-4666-B982-40C789E1A541}"/>
                  </a:ext>
                </a:extLst>
              </p:cNvPr>
              <p:cNvSpPr>
                <a:spLocks noGrp="1" noRot="1" noChangeAspect="1" noMove="1" noResize="1" noEditPoints="1" noAdjustHandles="1" noChangeArrowheads="1" noChangeShapeType="1" noTextEdit="1"/>
              </p:cNvSpPr>
              <p:nvPr>
                <p:ph idx="1"/>
              </p:nvPr>
            </p:nvSpPr>
            <p:spPr>
              <a:xfrm>
                <a:off x="98473" y="154746"/>
                <a:ext cx="5609600" cy="6703253"/>
              </a:xfrm>
              <a:blipFill>
                <a:blip r:embed="rId2"/>
                <a:stretch>
                  <a:fillRect l="-870" t="-1273" r="-978"/>
                </a:stretch>
              </a:blipFill>
            </p:spPr>
            <p:txBody>
              <a:bodyPr/>
              <a:lstStyle/>
              <a:p>
                <a:r>
                  <a:rPr lang="es-ES">
                    <a:noFill/>
                  </a:rPr>
                  <a:t> </a:t>
                </a:r>
              </a:p>
            </p:txBody>
          </p:sp>
        </mc:Fallback>
      </mc:AlternateContent>
      <p:pic>
        <p:nvPicPr>
          <p:cNvPr id="4" name="Imagen 3">
            <a:extLst>
              <a:ext uri="{FF2B5EF4-FFF2-40B4-BE49-F238E27FC236}">
                <a16:creationId xmlns="" xmlns:a16="http://schemas.microsoft.com/office/drawing/2014/main" id="{0E7E1882-D537-4A16-AC0C-04D43A50D7F1}"/>
              </a:ext>
            </a:extLst>
          </p:cNvPr>
          <p:cNvPicPr>
            <a:picLocks noChangeAspect="1"/>
          </p:cNvPicPr>
          <p:nvPr/>
        </p:nvPicPr>
        <p:blipFill>
          <a:blip r:embed="rId3"/>
          <a:stretch>
            <a:fillRect/>
          </a:stretch>
        </p:blipFill>
        <p:spPr>
          <a:xfrm>
            <a:off x="5708073" y="590839"/>
            <a:ext cx="3162791" cy="4168302"/>
          </a:xfrm>
          <a:prstGeom prst="rect">
            <a:avLst/>
          </a:prstGeom>
        </p:spPr>
      </p:pic>
      <p:pic>
        <p:nvPicPr>
          <p:cNvPr id="5" name="Imagen 4">
            <a:extLst>
              <a:ext uri="{FF2B5EF4-FFF2-40B4-BE49-F238E27FC236}">
                <a16:creationId xmlns="" xmlns:a16="http://schemas.microsoft.com/office/drawing/2014/main" id="{71702F30-1981-4A73-9EA8-99C8E193651B}"/>
              </a:ext>
            </a:extLst>
          </p:cNvPr>
          <p:cNvPicPr>
            <a:picLocks noChangeAspect="1"/>
          </p:cNvPicPr>
          <p:nvPr/>
        </p:nvPicPr>
        <p:blipFill>
          <a:blip r:embed="rId4"/>
          <a:stretch>
            <a:fillRect/>
          </a:stretch>
        </p:blipFill>
        <p:spPr>
          <a:xfrm>
            <a:off x="8727497" y="3574472"/>
            <a:ext cx="3464503" cy="3174065"/>
          </a:xfrm>
          <a:prstGeom prst="rect">
            <a:avLst/>
          </a:prstGeom>
        </p:spPr>
      </p:pic>
    </p:spTree>
    <p:extLst>
      <p:ext uri="{BB962C8B-B14F-4D97-AF65-F5344CB8AC3E}">
        <p14:creationId xmlns="" xmlns:p14="http://schemas.microsoft.com/office/powerpoint/2010/main" val="3956905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85CD3374-E1A9-43AC-8B9D-20DF0F562556}"/>
                  </a:ext>
                </a:extLst>
              </p:cNvPr>
              <p:cNvSpPr>
                <a:spLocks noGrp="1"/>
              </p:cNvSpPr>
              <p:nvPr>
                <p:ph idx="1"/>
              </p:nvPr>
            </p:nvSpPr>
            <p:spPr>
              <a:xfrm>
                <a:off x="0" y="211014"/>
                <a:ext cx="6935372" cy="6646985"/>
              </a:xfrm>
            </p:spPr>
            <p:txBody>
              <a:bodyPr>
                <a:normAutofit fontScale="62500" lnSpcReduction="20000"/>
              </a:bodyPr>
              <a:lstStyle/>
              <a:p>
                <a:pPr indent="0" algn="just">
                  <a:lnSpc>
                    <a:spcPct val="120000"/>
                  </a:lnSpc>
                </a:pPr>
                <a:r>
                  <a:rPr lang="es-ES" dirty="0">
                    <a:latin typeface="Arial" panose="020B0604020202020204" pitchFamily="34" charset="0"/>
                    <a:cs typeface="Arial" panose="020B0604020202020204" pitchFamily="34" charset="0"/>
                  </a:rPr>
                  <a:t>Algo partículas sucede en los elementos de transición. Estos son los que tienen la subcapa d o f parcialmente llena. El término "elementos de transición" se refiere más comúnmente a los elementos del bloque d. El zinc, cadmio y mercurio no cumplen estrictamente con las propiedades de transición. Por lo general son metales de alto punto de fusión. Los elementos de transición del bloque f son conocidos como "elementos de transición interna. En los  electrones de la serie 3d no es posible definir una órbita  determinada, debido a las interacciones electrostáticas entre los electrones. Esto estaría indicando una interacción tipos </a:t>
                </a:r>
                <a:r>
                  <a:rPr lang="es-ES" altLang="es-ES" dirty="0">
                    <a:solidFill>
                      <a:srgbClr val="222222"/>
                    </a:solidFill>
                    <a:latin typeface="Arial" panose="020B0604020202020204" pitchFamily="34" charset="0"/>
                    <a:cs typeface="Arial" panose="020B0604020202020204" pitchFamily="34" charset="0"/>
                  </a:rPr>
                  <a:t>Russell-Saunders, luego la suma </a:t>
                </a:r>
                <a14:m>
                  <m:oMath xmlns:m="http://schemas.openxmlformats.org/officeDocument/2006/math">
                    <m:acc>
                      <m:accPr>
                        <m:chr m:val="⃗"/>
                        <m:ctrlPr>
                          <a:rPr lang="es-ES" altLang="es-ES" i="1">
                            <a:solidFill>
                              <a:srgbClr val="222222"/>
                            </a:solidFill>
                            <a:latin typeface="Cambria Math" panose="02040503050406030204" pitchFamily="18" charset="0"/>
                            <a:cs typeface="Arial" panose="020B0604020202020204" pitchFamily="34" charset="0"/>
                          </a:rPr>
                        </m:ctrlPr>
                      </m:accPr>
                      <m:e>
                        <m:r>
                          <a:rPr lang="es-ES" altLang="es-ES" i="1">
                            <a:solidFill>
                              <a:srgbClr val="222222"/>
                            </a:solidFill>
                            <a:latin typeface="Cambria Math" panose="02040503050406030204" pitchFamily="18" charset="0"/>
                            <a:cs typeface="Arial" panose="020B0604020202020204" pitchFamily="34" charset="0"/>
                          </a:rPr>
                          <m:t>𝐽</m:t>
                        </m:r>
                      </m:e>
                    </m:acc>
                    <m:r>
                      <a:rPr lang="es-ES" altLang="es-ES" i="1">
                        <a:solidFill>
                          <a:srgbClr val="222222"/>
                        </a:solidFill>
                        <a:latin typeface="Cambria Math" panose="02040503050406030204" pitchFamily="18" charset="0"/>
                        <a:cs typeface="Arial" panose="020B0604020202020204" pitchFamily="34" charset="0"/>
                      </a:rPr>
                      <m:t>=</m:t>
                    </m:r>
                    <m:nary>
                      <m:naryPr>
                        <m:chr m:val="∑"/>
                        <m:limLoc m:val="subSup"/>
                        <m:supHide m:val="on"/>
                        <m:ctrlPr>
                          <a:rPr lang="es-ES" altLang="es-ES" i="1">
                            <a:solidFill>
                              <a:srgbClr val="222222"/>
                            </a:solidFill>
                            <a:latin typeface="Cambria Math" panose="02040503050406030204" pitchFamily="18" charset="0"/>
                            <a:cs typeface="Arial" panose="020B0604020202020204" pitchFamily="34" charset="0"/>
                          </a:rPr>
                        </m:ctrlPr>
                      </m:naryPr>
                      <m:sub>
                        <m:r>
                          <m:rPr>
                            <m:brk m:alnAt="9"/>
                          </m:rPr>
                          <a:rPr lang="es-ES" altLang="es-ES" i="1">
                            <a:solidFill>
                              <a:srgbClr val="222222"/>
                            </a:solidFill>
                            <a:latin typeface="Cambria Math" panose="02040503050406030204" pitchFamily="18" charset="0"/>
                            <a:cs typeface="Arial" panose="020B0604020202020204" pitchFamily="34" charset="0"/>
                          </a:rPr>
                          <m:t>𝑖</m:t>
                        </m:r>
                      </m:sub>
                      <m:sup/>
                      <m:e>
                        <m:r>
                          <m:rPr>
                            <m:nor/>
                          </m:rPr>
                          <a:rPr lang="es-ES" altLang="es-ES">
                            <a:solidFill>
                              <a:srgbClr val="222222"/>
                            </a:solidFill>
                            <a:latin typeface="Arial" panose="020B0604020202020204" pitchFamily="34" charset="0"/>
                            <a:cs typeface="Arial" panose="020B0604020202020204" pitchFamily="34" charset="0"/>
                          </a:rPr>
                          <m:t>(</m:t>
                        </m:r>
                        <m:r>
                          <m:rPr>
                            <m:nor/>
                          </m:rPr>
                          <a:rPr lang="es-ES" altLang="es-ES" dirty="0">
                            <a:solidFill>
                              <a:srgbClr val="222222"/>
                            </a:solidFill>
                            <a:latin typeface="Arial" panose="020B0604020202020204" pitchFamily="34" charset="0"/>
                            <a:cs typeface="Arial" panose="020B0604020202020204" pitchFamily="34" charset="0"/>
                          </a:rPr>
                          <m:t> </m:t>
                        </m:r>
                        <m:acc>
                          <m:accPr>
                            <m:chr m:val="⃗"/>
                            <m:ctrlPr>
                              <a:rPr lang="es-ES" altLang="es-ES" i="1">
                                <a:solidFill>
                                  <a:srgbClr val="222222"/>
                                </a:solidFill>
                                <a:latin typeface="Cambria Math" panose="02040503050406030204" pitchFamily="18" charset="0"/>
                                <a:cs typeface="Arial" panose="020B0604020202020204" pitchFamily="34" charset="0"/>
                              </a:rPr>
                            </m:ctrlPr>
                          </m:accPr>
                          <m:e>
                            <m:sSub>
                              <m:sSubPr>
                                <m:ctrlPr>
                                  <a:rPr lang="es-ES" altLang="es-ES" i="1">
                                    <a:solidFill>
                                      <a:srgbClr val="222222"/>
                                    </a:solidFill>
                                    <a:latin typeface="Cambria Math" panose="02040503050406030204" pitchFamily="18" charset="0"/>
                                    <a:cs typeface="Arial" panose="020B0604020202020204" pitchFamily="34" charset="0"/>
                                  </a:rPr>
                                </m:ctrlPr>
                              </m:sSubPr>
                              <m:e>
                                <m:r>
                                  <a:rPr lang="es-ES" altLang="es-ES" i="1">
                                    <a:solidFill>
                                      <a:srgbClr val="222222"/>
                                    </a:solidFill>
                                    <a:latin typeface="Cambria Math" panose="02040503050406030204" pitchFamily="18" charset="0"/>
                                    <a:cs typeface="Arial" panose="020B0604020202020204" pitchFamily="34" charset="0"/>
                                  </a:rPr>
                                  <m:t>𝑠</m:t>
                                </m:r>
                              </m:e>
                              <m:sub>
                                <m:r>
                                  <a:rPr lang="es-ES" altLang="es-ES" i="1">
                                    <a:solidFill>
                                      <a:srgbClr val="222222"/>
                                    </a:solidFill>
                                    <a:latin typeface="Cambria Math" panose="02040503050406030204" pitchFamily="18" charset="0"/>
                                    <a:cs typeface="Arial" panose="020B0604020202020204" pitchFamily="34" charset="0"/>
                                  </a:rPr>
                                  <m:t>𝑖</m:t>
                                </m:r>
                              </m:sub>
                            </m:sSub>
                          </m:e>
                        </m:acc>
                        <m:r>
                          <a:rPr lang="es-ES" altLang="es-ES" i="1">
                            <a:solidFill>
                              <a:srgbClr val="222222"/>
                            </a:solidFill>
                            <a:latin typeface="Cambria Math" panose="02040503050406030204" pitchFamily="18" charset="0"/>
                            <a:cs typeface="Arial" panose="020B0604020202020204" pitchFamily="34" charset="0"/>
                          </a:rPr>
                          <m:t>+</m:t>
                        </m:r>
                        <m:acc>
                          <m:accPr>
                            <m:chr m:val="⃗"/>
                            <m:ctrlPr>
                              <a:rPr lang="es-ES" altLang="es-ES" i="1">
                                <a:solidFill>
                                  <a:srgbClr val="222222"/>
                                </a:solidFill>
                                <a:latin typeface="Cambria Math" panose="02040503050406030204" pitchFamily="18" charset="0"/>
                                <a:cs typeface="Arial" panose="020B0604020202020204" pitchFamily="34" charset="0"/>
                              </a:rPr>
                            </m:ctrlPr>
                          </m:accPr>
                          <m:e>
                            <m:r>
                              <m:rPr>
                                <m:nor/>
                              </m:rPr>
                              <a:rPr lang="es-ES" altLang="es-ES" dirty="0">
                                <a:solidFill>
                                  <a:srgbClr val="222222"/>
                                </a:solidFill>
                                <a:latin typeface="Arial" panose="020B0604020202020204" pitchFamily="34" charset="0"/>
                                <a:cs typeface="Arial" panose="020B0604020202020204" pitchFamily="34" charset="0"/>
                              </a:rPr>
                              <m:t> </m:t>
                            </m:r>
                            <m:sSub>
                              <m:sSubPr>
                                <m:ctrlPr>
                                  <a:rPr lang="es-ES" altLang="es-ES" i="1">
                                    <a:solidFill>
                                      <a:srgbClr val="222222"/>
                                    </a:solidFill>
                                    <a:latin typeface="Cambria Math" panose="02040503050406030204" pitchFamily="18" charset="0"/>
                                    <a:cs typeface="Arial" panose="020B0604020202020204" pitchFamily="34" charset="0"/>
                                  </a:rPr>
                                </m:ctrlPr>
                              </m:sSubPr>
                              <m:e>
                                <m:r>
                                  <a:rPr lang="es-ES" altLang="es-ES" i="1">
                                    <a:solidFill>
                                      <a:srgbClr val="222222"/>
                                    </a:solidFill>
                                    <a:latin typeface="Cambria Math" panose="02040503050406030204" pitchFamily="18" charset="0"/>
                                    <a:cs typeface="Arial" panose="020B0604020202020204" pitchFamily="34" charset="0"/>
                                  </a:rPr>
                                  <m:t>𝑙</m:t>
                                </m:r>
                              </m:e>
                              <m:sub>
                                <m:r>
                                  <a:rPr lang="es-ES" altLang="es-ES" i="1">
                                    <a:solidFill>
                                      <a:srgbClr val="222222"/>
                                    </a:solidFill>
                                    <a:latin typeface="Cambria Math" panose="02040503050406030204" pitchFamily="18" charset="0"/>
                                    <a:cs typeface="Arial" panose="020B0604020202020204" pitchFamily="34" charset="0"/>
                                  </a:rPr>
                                  <m:t>𝑖</m:t>
                                </m:r>
                              </m:sub>
                            </m:sSub>
                          </m:e>
                        </m:acc>
                        <m:r>
                          <a:rPr lang="es-ES" altLang="es-ES" i="1">
                            <a:solidFill>
                              <a:srgbClr val="222222"/>
                            </a:solidFill>
                            <a:latin typeface="Cambria Math" panose="02040503050406030204" pitchFamily="18" charset="0"/>
                            <a:cs typeface="Arial" panose="020B0604020202020204" pitchFamily="34" charset="0"/>
                          </a:rPr>
                          <m:t>)</m:t>
                        </m:r>
                      </m:e>
                    </m:nary>
                    <m:r>
                      <a:rPr lang="es-ES" altLang="es-ES" i="1">
                        <a:solidFill>
                          <a:srgbClr val="222222"/>
                        </a:solidFill>
                        <a:latin typeface="Cambria Math" panose="02040503050406030204" pitchFamily="18" charset="0"/>
                        <a:cs typeface="Arial" panose="020B0604020202020204" pitchFamily="34" charset="0"/>
                      </a:rPr>
                      <m:t>  </m:t>
                    </m:r>
                  </m:oMath>
                </a14:m>
                <a:r>
                  <a:rPr lang="es-ES" altLang="es-ES" dirty="0">
                    <a:solidFill>
                      <a:srgbClr val="222222"/>
                    </a:solidFill>
                    <a:latin typeface="Arial" panose="020B0604020202020204" pitchFamily="34" charset="0"/>
                    <a:cs typeface="Arial" panose="020B0604020202020204" pitchFamily="34" charset="0"/>
                  </a:rPr>
                  <a:t>forman el momento angular atómico </a:t>
                </a:r>
                <a14:m>
                  <m:oMath xmlns:m="http://schemas.openxmlformats.org/officeDocument/2006/math">
                    <m:acc>
                      <m:accPr>
                        <m:chr m:val="⃗"/>
                        <m:ctrlPr>
                          <a:rPr lang="es-ES" altLang="es-ES" i="1">
                            <a:solidFill>
                              <a:srgbClr val="222222"/>
                            </a:solidFill>
                            <a:latin typeface="Cambria Math" panose="02040503050406030204" pitchFamily="18" charset="0"/>
                            <a:cs typeface="Arial" panose="020B0604020202020204" pitchFamily="34" charset="0"/>
                          </a:rPr>
                        </m:ctrlPr>
                      </m:accPr>
                      <m:e>
                        <m:r>
                          <a:rPr lang="es-ES" altLang="es-ES" i="1">
                            <a:solidFill>
                              <a:srgbClr val="222222"/>
                            </a:solidFill>
                            <a:latin typeface="Cambria Math" panose="02040503050406030204" pitchFamily="18" charset="0"/>
                            <a:cs typeface="Arial" panose="020B0604020202020204" pitchFamily="34" charset="0"/>
                          </a:rPr>
                          <m:t>𝐽</m:t>
                        </m:r>
                      </m:e>
                    </m:acc>
                    <m:r>
                      <a:rPr lang="es-ES" altLang="es-ES" b="0" i="0" smtClean="0">
                        <a:solidFill>
                          <a:srgbClr val="222222"/>
                        </a:solidFill>
                        <a:latin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El momento magnético se calcula  </a:t>
                </a:r>
                <a:r>
                  <a:rPr lang="es-AR" dirty="0">
                    <a:cs typeface="Arial" panose="020B0604020202020204" pitchFamily="34" charset="0"/>
                  </a:rPr>
                  <a:t/>
                </a:r>
                <a14:m>
                  <m:oMath xmlns:m="http://schemas.openxmlformats.org/officeDocument/2006/math">
                    <m:sSub>
                      <m:sSubPr>
                        <m:ctrlPr>
                          <a:rPr lang="es-AR" i="1">
                            <a:latin typeface="Cambria Math" panose="02040503050406030204" pitchFamily="18" charset="0"/>
                            <a:cs typeface="Arial" panose="020B0604020202020204" pitchFamily="34" charset="0"/>
                          </a:rPr>
                        </m:ctrlPr>
                      </m:sSubPr>
                      <m:e>
                        <m:r>
                          <a:rPr lang="es-AR"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𝑗</m:t>
                        </m:r>
                      </m:sub>
                    </m:sSub>
                    <m:r>
                      <a:rPr lang="es-ES" i="1">
                        <a:latin typeface="Cambria Math" panose="02040503050406030204" pitchFamily="18" charset="0"/>
                        <a:cs typeface="Arial" panose="020B0604020202020204" pitchFamily="34" charset="0"/>
                      </a:rPr>
                      <m:t>=</m:t>
                    </m:r>
                    <m:sSub>
                      <m:sSubPr>
                        <m:ctrlPr>
                          <a:rPr lang="es-AR"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𝑔</m:t>
                        </m:r>
                      </m:e>
                      <m:sub>
                        <m:r>
                          <a:rPr lang="es-ES" i="1">
                            <a:latin typeface="Cambria Math" panose="02040503050406030204" pitchFamily="18" charset="0"/>
                            <a:ea typeface="Cambria Math" panose="02040503050406030204" pitchFamily="18" charset="0"/>
                            <a:cs typeface="Arial" panose="020B0604020202020204" pitchFamily="34" charset="0"/>
                          </a:rPr>
                          <m:t>𝑗</m:t>
                        </m:r>
                      </m:sub>
                    </m:sSub>
                    <m:rad>
                      <m:radPr>
                        <m:degHide m:val="on"/>
                        <m:ctrlPr>
                          <a:rPr lang="es-ES" i="1">
                            <a:latin typeface="Cambria Math" panose="02040503050406030204" pitchFamily="18" charset="0"/>
                            <a:cs typeface="Arial" panose="020B0604020202020204" pitchFamily="34" charset="0"/>
                          </a:rPr>
                        </m:ctrlPr>
                      </m:radPr>
                      <m:deg/>
                      <m:e>
                        <m:r>
                          <a:rPr lang="es-ES" i="1">
                            <a:latin typeface="Cambria Math" panose="02040503050406030204" pitchFamily="18" charset="0"/>
                            <a:cs typeface="Arial" panose="020B0604020202020204" pitchFamily="34" charset="0"/>
                          </a:rPr>
                          <m:t>𝑗</m:t>
                        </m:r>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𝑗</m:t>
                            </m:r>
                            <m:r>
                              <a:rPr lang="es-ES" i="1">
                                <a:latin typeface="Cambria Math" panose="02040503050406030204" pitchFamily="18" charset="0"/>
                                <a:cs typeface="Arial" panose="020B0604020202020204" pitchFamily="34" charset="0"/>
                              </a:rPr>
                              <m:t>+1</m:t>
                            </m:r>
                          </m:e>
                        </m:d>
                      </m:e>
                    </m:rad>
                    <m:sSub>
                      <m:sSubPr>
                        <m:ctrlPr>
                          <a:rPr lang="es-AR" i="1">
                            <a:latin typeface="Cambria Math" panose="02040503050406030204" pitchFamily="18" charset="0"/>
                            <a:cs typeface="Arial" panose="020B0604020202020204" pitchFamily="34" charset="0"/>
                          </a:rPr>
                        </m:ctrlPr>
                      </m:sSubPr>
                      <m:e>
                        <m:r>
                          <a:rPr lang="es-AR"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𝐵</m:t>
                        </m:r>
                      </m:sub>
                    </m:sSub>
                  </m:oMath>
                </a14:m>
                <a:r>
                  <a:rPr lang="es-ES" dirty="0">
                    <a:latin typeface="Arial" panose="020B0604020202020204" pitchFamily="34" charset="0"/>
                    <a:cs typeface="Arial" panose="020B0604020202020204" pitchFamily="34" charset="0"/>
                  </a:rPr>
                  <a:t>, sin embargo los resultados experimentales no coinciden con estos valores y si lo hacen perfectamente con la expresión </a:t>
                </a:r>
                <a14:m>
                  <m:oMath xmlns:m="http://schemas.openxmlformats.org/officeDocument/2006/math">
                    <m:sSub>
                      <m:sSubPr>
                        <m:ctrlPr>
                          <a:rPr lang="es-AR"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𝑔</m:t>
                        </m:r>
                      </m:e>
                      <m:sub>
                        <m:r>
                          <a:rPr lang="es-ES" b="0" i="1" smtClean="0">
                            <a:latin typeface="Cambria Math" panose="02040503050406030204" pitchFamily="18" charset="0"/>
                            <a:cs typeface="Arial" panose="020B0604020202020204" pitchFamily="34" charset="0"/>
                          </a:rPr>
                          <m:t>𝑠</m:t>
                        </m:r>
                      </m:sub>
                    </m:sSub>
                    <m:rad>
                      <m:radPr>
                        <m:degHide m:val="on"/>
                        <m:ctrlPr>
                          <a:rPr lang="es-ES" i="1">
                            <a:latin typeface="Cambria Math" panose="02040503050406030204" pitchFamily="18" charset="0"/>
                            <a:cs typeface="Arial" panose="020B0604020202020204" pitchFamily="34" charset="0"/>
                          </a:rPr>
                        </m:ctrlPr>
                      </m:radPr>
                      <m:deg/>
                      <m:e>
                        <m:r>
                          <a:rPr lang="es-ES" b="0" i="1" smtClean="0">
                            <a:latin typeface="Cambria Math" panose="02040503050406030204" pitchFamily="18" charset="0"/>
                            <a:cs typeface="Arial" panose="020B0604020202020204" pitchFamily="34" charset="0"/>
                          </a:rPr>
                          <m:t>𝑠</m:t>
                        </m:r>
                        <m:d>
                          <m:dPr>
                            <m:ctrlPr>
                              <a:rPr lang="es-ES" i="1">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𝑠</m:t>
                            </m:r>
                            <m:r>
                              <a:rPr lang="es-ES" i="1">
                                <a:latin typeface="Cambria Math" panose="02040503050406030204" pitchFamily="18" charset="0"/>
                                <a:cs typeface="Arial" panose="020B0604020202020204" pitchFamily="34" charset="0"/>
                              </a:rPr>
                              <m:t>+1</m:t>
                            </m:r>
                          </m:e>
                        </m:d>
                      </m:e>
                    </m:rad>
                    <m:sSub>
                      <m:sSubPr>
                        <m:ctrlPr>
                          <a:rPr lang="es-AR" i="1">
                            <a:latin typeface="Cambria Math" panose="02040503050406030204" pitchFamily="18" charset="0"/>
                            <a:cs typeface="Arial" panose="020B0604020202020204" pitchFamily="34" charset="0"/>
                          </a:rPr>
                        </m:ctrlPr>
                      </m:sSubPr>
                      <m:e>
                        <m:r>
                          <a:rPr lang="es-AR"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𝐵</m:t>
                        </m:r>
                      </m:sub>
                    </m:sSub>
                  </m:oMath>
                </a14:m>
                <a:r>
                  <a:rPr lang="es-ES" dirty="0">
                    <a:latin typeface="Arial" panose="020B0604020202020204" pitchFamily="34" charset="0"/>
                    <a:cs typeface="Arial" panose="020B0604020202020204" pitchFamily="34" charset="0"/>
                  </a:rPr>
                  <a:t> como si no existiera el momento orbital este fenómeno se expresa diciendo que el momento orbital esta bloqueado. Este resultado facilita el estudio de los metales que nos interesa.</a:t>
                </a:r>
              </a:p>
              <a:p>
                <a:pPr algn="just">
                  <a:lnSpc>
                    <a:spcPct val="120000"/>
                  </a:lnSpc>
                </a:pPr>
                <a:r>
                  <a:rPr lang="es-ES" b="1" dirty="0">
                    <a:latin typeface="Arial" panose="020B0604020202020204" pitchFamily="34" charset="0"/>
                    <a:cs typeface="Arial" panose="020B0604020202020204" pitchFamily="34" charset="0"/>
                  </a:rPr>
                  <a:t>Luego: En los metales de transición se considera solo el espín del electrón, (por suerte) en tanto en las tierras raras debemos usar el acoplamiento Russell-Sanders.</a:t>
                </a:r>
              </a:p>
              <a:p>
                <a:pPr algn="just"/>
                <a:endParaRPr lang="es-ES"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4="http://schemas.microsoft.com/office/drawing/2010/main" xmlns="" xmlns:a16="http://schemas.microsoft.com/office/drawing/2014/main" id="{85CD3374-E1A9-43AC-8B9D-20DF0F562556}"/>
                  </a:ext>
                </a:extLst>
              </p:cNvPr>
              <p:cNvSpPr>
                <a:spLocks noGrp="1" noRot="1" noChangeAspect="1" noMove="1" noResize="1" noEditPoints="1" noAdjustHandles="1" noChangeArrowheads="1" noChangeShapeType="1" noTextEdit="1"/>
              </p:cNvSpPr>
              <p:nvPr>
                <p:ph idx="1"/>
              </p:nvPr>
            </p:nvSpPr>
            <p:spPr>
              <a:xfrm>
                <a:off x="0" y="211014"/>
                <a:ext cx="6935372" cy="6646985"/>
              </a:xfrm>
              <a:blipFill>
                <a:blip r:embed="rId2"/>
                <a:stretch>
                  <a:fillRect l="-527" t="-550" r="-703"/>
                </a:stretch>
              </a:blipFill>
            </p:spPr>
            <p:txBody>
              <a:bodyPr/>
              <a:lstStyle/>
              <a:p>
                <a:r>
                  <a:rPr lang="es-ES">
                    <a:noFill/>
                  </a:rPr>
                  <a:t> </a:t>
                </a:r>
              </a:p>
            </p:txBody>
          </p:sp>
        </mc:Fallback>
      </mc:AlternateContent>
      <p:grpSp>
        <p:nvGrpSpPr>
          <p:cNvPr id="8" name="Grupo 7">
            <a:extLst>
              <a:ext uri="{FF2B5EF4-FFF2-40B4-BE49-F238E27FC236}">
                <a16:creationId xmlns="" xmlns:a16="http://schemas.microsoft.com/office/drawing/2014/main" id="{9FFF24A4-81B4-4A86-BFE9-728CF6BD0B92}"/>
              </a:ext>
            </a:extLst>
          </p:cNvPr>
          <p:cNvGrpSpPr/>
          <p:nvPr/>
        </p:nvGrpSpPr>
        <p:grpSpPr>
          <a:xfrm>
            <a:off x="6935372" y="1364052"/>
            <a:ext cx="5256629" cy="3756588"/>
            <a:chOff x="5336125" y="3929649"/>
            <a:chExt cx="4029153" cy="2717336"/>
          </a:xfrm>
        </p:grpSpPr>
        <p:pic>
          <p:nvPicPr>
            <p:cNvPr id="1028" name="Picture 4" descr="https://i1.wp.com/depa.fquim.unam.mx/QI/contenido/periodicidad_archivos/image055.gif">
              <a:extLst>
                <a:ext uri="{FF2B5EF4-FFF2-40B4-BE49-F238E27FC236}">
                  <a16:creationId xmlns="" xmlns:a16="http://schemas.microsoft.com/office/drawing/2014/main" id="{9EDA796A-D339-4BA0-9C7F-4BE726B342FA}"/>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336125" y="3929649"/>
              <a:ext cx="4029153" cy="2717336"/>
            </a:xfrm>
            <a:prstGeom prst="rect">
              <a:avLst/>
            </a:prstGeom>
            <a:noFill/>
            <a:extLst>
              <a:ext uri="{909E8E84-426E-40DD-AFC4-6F175D3DCCD1}">
                <a14:hiddenFill xmlns="" xmlns:a14="http://schemas.microsoft.com/office/drawing/2010/main">
                  <a:solidFill>
                    <a:srgbClr val="FFFFFF"/>
                  </a:solidFill>
                </a14:hiddenFill>
              </a:ext>
            </a:extLst>
          </p:spPr>
        </p:pic>
        <p:sp>
          <p:nvSpPr>
            <p:cNvPr id="6" name="Flecha: hacia abajo 5">
              <a:extLst>
                <a:ext uri="{FF2B5EF4-FFF2-40B4-BE49-F238E27FC236}">
                  <a16:creationId xmlns="" xmlns:a16="http://schemas.microsoft.com/office/drawing/2014/main" id="{6A515D29-4361-4B84-87C9-E249B33434E7}"/>
                </a:ext>
              </a:extLst>
            </p:cNvPr>
            <p:cNvSpPr/>
            <p:nvPr/>
          </p:nvSpPr>
          <p:spPr>
            <a:xfrm>
              <a:off x="6708380" y="4349114"/>
              <a:ext cx="484632" cy="3701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d</a:t>
              </a:r>
            </a:p>
          </p:txBody>
        </p:sp>
        <p:sp>
          <p:nvSpPr>
            <p:cNvPr id="9" name="Flecha: hacia abajo 8">
              <a:extLst>
                <a:ext uri="{FF2B5EF4-FFF2-40B4-BE49-F238E27FC236}">
                  <a16:creationId xmlns="" xmlns:a16="http://schemas.microsoft.com/office/drawing/2014/main" id="{0F018B4D-9846-42BD-B980-E2B317F14707}"/>
                </a:ext>
              </a:extLst>
            </p:cNvPr>
            <p:cNvSpPr/>
            <p:nvPr/>
          </p:nvSpPr>
          <p:spPr>
            <a:xfrm>
              <a:off x="7915671" y="4189973"/>
              <a:ext cx="484632" cy="3701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p</a:t>
              </a:r>
            </a:p>
          </p:txBody>
        </p:sp>
        <p:sp>
          <p:nvSpPr>
            <p:cNvPr id="10" name="Flecha: hacia abajo 9">
              <a:extLst>
                <a:ext uri="{FF2B5EF4-FFF2-40B4-BE49-F238E27FC236}">
                  <a16:creationId xmlns="" xmlns:a16="http://schemas.microsoft.com/office/drawing/2014/main" id="{1B56AD25-61A7-41A5-80FA-3CADF271F1C4}"/>
                </a:ext>
              </a:extLst>
            </p:cNvPr>
            <p:cNvSpPr/>
            <p:nvPr/>
          </p:nvSpPr>
          <p:spPr>
            <a:xfrm>
              <a:off x="5493583" y="3929649"/>
              <a:ext cx="484632" cy="3701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s</a:t>
              </a:r>
            </a:p>
          </p:txBody>
        </p:sp>
        <p:sp>
          <p:nvSpPr>
            <p:cNvPr id="7" name="Flecha: a la derecha 6">
              <a:extLst>
                <a:ext uri="{FF2B5EF4-FFF2-40B4-BE49-F238E27FC236}">
                  <a16:creationId xmlns="" xmlns:a16="http://schemas.microsoft.com/office/drawing/2014/main" id="{543A9FFF-DF05-4591-896B-398BB2C2270D}"/>
                </a:ext>
              </a:extLst>
            </p:cNvPr>
            <p:cNvSpPr/>
            <p:nvPr/>
          </p:nvSpPr>
          <p:spPr>
            <a:xfrm>
              <a:off x="5336125" y="6162353"/>
              <a:ext cx="48463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f</a:t>
              </a:r>
            </a:p>
          </p:txBody>
        </p:sp>
      </p:grpSp>
    </p:spTree>
    <p:extLst>
      <p:ext uri="{BB962C8B-B14F-4D97-AF65-F5344CB8AC3E}">
        <p14:creationId xmlns="" xmlns:p14="http://schemas.microsoft.com/office/powerpoint/2010/main" val="811783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F28B3F4-7631-4C48-8F99-B33EBE2A39E9}"/>
              </a:ext>
            </a:extLst>
          </p:cNvPr>
          <p:cNvSpPr>
            <a:spLocks noGrp="1"/>
          </p:cNvSpPr>
          <p:nvPr>
            <p:ph type="title"/>
          </p:nvPr>
        </p:nvSpPr>
        <p:spPr>
          <a:xfrm>
            <a:off x="838200" y="140042"/>
            <a:ext cx="10515600" cy="619613"/>
          </a:xfrm>
        </p:spPr>
        <p:txBody>
          <a:bodyPr>
            <a:normAutofit fontScale="90000"/>
          </a:bodyPr>
          <a:lstStyle/>
          <a:p>
            <a:pPr algn="ctr"/>
            <a:r>
              <a:rPr lang="es-ES" dirty="0">
                <a:latin typeface="Arial" panose="020B0604020202020204" pitchFamily="34" charset="0"/>
                <a:cs typeface="Arial" panose="020B0604020202020204" pitchFamily="34" charset="0"/>
              </a:rPr>
              <a:t>susceptibilidad magnética</a:t>
            </a:r>
            <a:endParaRPr lang="es-ES" dirty="0"/>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6C53DBD9-7993-4E2A-88EB-8F22911D10CD}"/>
                  </a:ext>
                </a:extLst>
              </p:cNvPr>
              <p:cNvSpPr>
                <a:spLocks noGrp="1"/>
              </p:cNvSpPr>
              <p:nvPr>
                <p:ph idx="1"/>
              </p:nvPr>
            </p:nvSpPr>
            <p:spPr>
              <a:xfrm>
                <a:off x="838200" y="759655"/>
                <a:ext cx="10515600" cy="6098345"/>
              </a:xfrm>
            </p:spPr>
            <p:txBody>
              <a:bodyPr>
                <a:normAutofit fontScale="700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El campo magnético dentro de una sustancia se lo llama inducción magnética </a:t>
                </a:r>
                <a14:m>
                  <m:oMath xmlns:m="http://schemas.openxmlformats.org/officeDocument/2006/math">
                    <m:acc>
                      <m:accPr>
                        <m:chr m:val="⃗"/>
                        <m:ctrlPr>
                          <a:rPr lang="es-ES" i="1" smtClean="0">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𝐵</m:t>
                        </m:r>
                      </m:e>
                    </m:acc>
                  </m:oMath>
                </a14:m>
                <a:r>
                  <a:rPr lang="es-ES" dirty="0">
                    <a:latin typeface="Arial" panose="020B0604020202020204" pitchFamily="34" charset="0"/>
                    <a:cs typeface="Arial" panose="020B0604020202020204" pitchFamily="34" charset="0"/>
                  </a:rPr>
                  <a:t> y difiere del campo magnético en el vacío</a:t>
                </a:r>
                <a14:m>
                  <m:oMath xmlns:m="http://schemas.openxmlformats.org/officeDocument/2006/math">
                    <m:acc>
                      <m:accPr>
                        <m:chr m:val="⃗"/>
                        <m:ctrlPr>
                          <a:rPr lang="es-ES" b="0" i="1" smtClean="0">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 </m:t>
                        </m:r>
                        <m:r>
                          <a:rPr lang="es-ES" b="0" i="1" smtClean="0">
                            <a:latin typeface="Cambria Math" panose="02040503050406030204" pitchFamily="18" charset="0"/>
                            <a:cs typeface="Arial" panose="020B0604020202020204" pitchFamily="34" charset="0"/>
                          </a:rPr>
                          <m:t>𝐻</m:t>
                        </m:r>
                      </m:e>
                    </m:acc>
                    <m:r>
                      <a:rPr lang="es-ES" b="0" i="0" smtClean="0">
                        <a:latin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La diferencia es el aporte del medio material llamado magnetización </a:t>
                </a:r>
                <a14:m>
                  <m:oMath xmlns:m="http://schemas.openxmlformats.org/officeDocument/2006/math">
                    <m:acc>
                      <m:accPr>
                        <m:chr m:val="⃗"/>
                        <m:ctrlPr>
                          <a:rPr lang="es-ES" i="1">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𝑀</m:t>
                        </m:r>
                      </m:e>
                    </m:acc>
                    <m:r>
                      <a:rPr lang="es-ES" b="0" i="0" smtClean="0">
                        <a:latin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o momento dipolar inducido por unidad de volumen</a:t>
                </a:r>
              </a:p>
              <a:p>
                <a:pPr marL="0" indent="0" algn="ctr">
                  <a:lnSpc>
                    <a:spcPct val="120000"/>
                  </a:lnSpc>
                  <a:buNone/>
                </a:pPr>
                <a14:m>
                  <m:oMath xmlns:m="http://schemas.openxmlformats.org/officeDocument/2006/math">
                    <m:acc>
                      <m:accPr>
                        <m:chr m:val="⃗"/>
                        <m:ctrlPr>
                          <a:rPr lang="es-ES" i="1">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𝐵</m:t>
                        </m:r>
                      </m:e>
                    </m:acc>
                  </m:oMath>
                </a14:m>
                <a:r>
                  <a:rPr lang="es-ES" dirty="0">
                    <a:latin typeface="Arial" panose="020B0604020202020204" pitchFamily="34" charset="0"/>
                    <a:cs typeface="Arial" panose="020B0604020202020204" pitchFamily="34" charset="0"/>
                  </a:rPr>
                  <a:t>=</a:t>
                </a:r>
                <a14:m>
                  <m:oMath xmlns:m="http://schemas.openxmlformats.org/officeDocument/2006/math">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𝐻</m:t>
                        </m:r>
                      </m:e>
                    </m:acc>
                    <m:r>
                      <a:rPr lang="es-ES" b="0" i="0"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4</m:t>
                    </m:r>
                    <m:r>
                      <a:rPr lang="es-ES" b="0" i="1" smtClean="0">
                        <a:latin typeface="Cambria Math" panose="02040503050406030204" pitchFamily="18" charset="0"/>
                        <a:ea typeface="Cambria Math" panose="02040503050406030204" pitchFamily="18" charset="0"/>
                        <a:cs typeface="Arial" panose="020B0604020202020204" pitchFamily="34" charset="0"/>
                      </a:rPr>
                      <m:t>𝜋</m:t>
                    </m:r>
                    <m:acc>
                      <m:accPr>
                        <m:chr m:val="⃗"/>
                        <m:ctrlPr>
                          <a:rPr lang="es-ES" i="1">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𝑀</m:t>
                        </m:r>
                      </m:e>
                    </m:acc>
                  </m:oMath>
                </a14:m>
                <a:r>
                  <a:rPr lang="es-ES" dirty="0">
                    <a:latin typeface="Arial" panose="020B0604020202020204" pitchFamily="34" charset="0"/>
                    <a:cs typeface="Arial" panose="020B0604020202020204" pitchFamily="34" charset="0"/>
                  </a:rPr>
                  <a:t> (CGS)             </a:t>
                </a:r>
                <a14:m>
                  <m:oMath xmlns:m="http://schemas.openxmlformats.org/officeDocument/2006/math">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𝐵</m:t>
                        </m:r>
                      </m:e>
                    </m:acc>
                    <m:r>
                      <a:rPr lang="es-ES" b="0" i="0" smtClean="0">
                        <a:latin typeface="Cambria Math" panose="02040503050406030204" pitchFamily="18" charset="0"/>
                        <a:cs typeface="Arial" panose="020B0604020202020204" pitchFamily="34" charset="0"/>
                      </a:rPr>
                      <m:t>=</m:t>
                    </m:r>
                    <m:sSub>
                      <m:sSubPr>
                        <m:ctrlPr>
                          <a:rPr lang="es-ES" b="0" i="1" smtClean="0">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𝜇</m:t>
                        </m:r>
                      </m:e>
                      <m:sub>
                        <m:r>
                          <a:rPr lang="es-ES" b="0" i="1" smtClean="0">
                            <a:latin typeface="Cambria Math" panose="02040503050406030204" pitchFamily="18" charset="0"/>
                            <a:cs typeface="Arial" panose="020B0604020202020204" pitchFamily="34" charset="0"/>
                          </a:rPr>
                          <m:t>0</m:t>
                        </m:r>
                      </m:sub>
                    </m:sSub>
                    <m:r>
                      <a:rPr lang="es-ES" b="0" i="1" smtClean="0">
                        <a:latin typeface="Cambria Math" panose="02040503050406030204" pitchFamily="18" charset="0"/>
                        <a:cs typeface="Arial" panose="020B0604020202020204" pitchFamily="34" charset="0"/>
                      </a:rPr>
                      <m:t>(</m:t>
                    </m:r>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𝐻</m:t>
                        </m:r>
                      </m:e>
                    </m:acc>
                    <m:r>
                      <a:rPr lang="es-ES" i="1">
                        <a:latin typeface="Cambria Math" panose="02040503050406030204" pitchFamily="18" charset="0"/>
                        <a:cs typeface="Arial" panose="020B0604020202020204" pitchFamily="34" charset="0"/>
                      </a:rPr>
                      <m:t> </m:t>
                    </m:r>
                  </m:oMath>
                </a14:m>
                <a:r>
                  <a:rPr lang="pt-BR" dirty="0"/>
                  <a:t>+</a:t>
                </a:r>
                <a:r>
                  <a:rPr lang="es-ES" dirty="0">
                    <a:cs typeface="Arial" panose="020B0604020202020204" pitchFamily="34" charset="0"/>
                  </a:rPr>
                  <a:t/>
                </a:r>
                <a14:m>
                  <m:oMath xmlns:m="http://schemas.openxmlformats.org/officeDocument/2006/math">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𝑀</m:t>
                        </m:r>
                      </m:e>
                    </m:acc>
                    <m:r>
                      <a:rPr lang="es-ES" i="1">
                        <a:latin typeface="Cambria Math" panose="02040503050406030204" pitchFamily="18" charset="0"/>
                        <a:cs typeface="Arial" panose="020B0604020202020204" pitchFamily="34" charset="0"/>
                      </a:rPr>
                      <m:t> </m:t>
                    </m:r>
                  </m:oMath>
                </a14:m>
                <a:r>
                  <a:rPr lang="pt-BR" dirty="0"/>
                  <a:t>)  (SI)</a:t>
                </a:r>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La relación entre </a:t>
                </a:r>
                <a14:m>
                  <m:oMath xmlns:m="http://schemas.openxmlformats.org/officeDocument/2006/math">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𝑀</m:t>
                        </m:r>
                      </m:e>
                    </m:acc>
                  </m:oMath>
                </a14:m>
                <a:r>
                  <a:rPr lang="es-ES" dirty="0">
                    <a:latin typeface="Arial" panose="020B0604020202020204" pitchFamily="34" charset="0"/>
                    <a:cs typeface="Arial" panose="020B0604020202020204" pitchFamily="34" charset="0"/>
                  </a:rPr>
                  <a:t> y </a:t>
                </a:r>
                <a14:m>
                  <m:oMath xmlns:m="http://schemas.openxmlformats.org/officeDocument/2006/math">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𝐻</m:t>
                        </m:r>
                      </m:e>
                    </m:acc>
                    <m:r>
                      <a:rPr lang="es-ES" i="1">
                        <a:latin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se llama susceptibilidad magnética por unidad de volumen </a:t>
                </a: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𝜒</m:t>
                        </m:r>
                      </m:e>
                      <m:sub>
                        <m:r>
                          <a:rPr lang="es-ES" b="0" i="1" smtClean="0">
                            <a:latin typeface="Cambria Math" panose="02040503050406030204" pitchFamily="18" charset="0"/>
                            <a:cs typeface="Arial" panose="020B0604020202020204" pitchFamily="34" charset="0"/>
                          </a:rPr>
                          <m:t>𝑣</m:t>
                        </m:r>
                      </m:sub>
                    </m:sSub>
                  </m:oMath>
                </a14:m>
                <a:r>
                  <a:rPr lang="es-ES" dirty="0">
                    <a:latin typeface="Arial" panose="020B0604020202020204" pitchFamily="34" charset="0"/>
                    <a:cs typeface="Arial" panose="020B0604020202020204" pitchFamily="34" charset="0"/>
                  </a:rPr>
                  <a:t> y es igual </a:t>
                </a:r>
              </a:p>
              <a:p>
                <a:pPr marL="0" indent="0" algn="just">
                  <a:lnSpc>
                    <a:spcPct val="120000"/>
                  </a:lnSpc>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𝜒</m:t>
                          </m:r>
                        </m:e>
                        <m:sub>
                          <m:r>
                            <a:rPr lang="es-ES" i="1">
                              <a:latin typeface="Cambria Math" panose="02040503050406030204" pitchFamily="18" charset="0"/>
                              <a:cs typeface="Arial" panose="020B0604020202020204" pitchFamily="34" charset="0"/>
                            </a:rPr>
                            <m:t>𝑣</m:t>
                          </m:r>
                        </m:sub>
                      </m:sSub>
                      <m:r>
                        <a:rPr lang="es-ES" b="0" i="1" smtClean="0">
                          <a:latin typeface="Cambria Math" panose="02040503050406030204" pitchFamily="18" charset="0"/>
                          <a:cs typeface="Arial" panose="020B0604020202020204" pitchFamily="34" charset="0"/>
                        </a:rPr>
                        <m:t>=</m:t>
                      </m:r>
                      <m:f>
                        <m:fPr>
                          <m:ctrlPr>
                            <a:rPr lang="es-ES" b="0" i="1" smtClean="0">
                              <a:latin typeface="Cambria Math" panose="02040503050406030204" pitchFamily="18" charset="0"/>
                              <a:cs typeface="Arial" panose="020B0604020202020204" pitchFamily="34" charset="0"/>
                            </a:rPr>
                          </m:ctrlPr>
                        </m:fPr>
                        <m:num>
                          <m:d>
                            <m:dPr>
                              <m:begChr m:val="|"/>
                              <m:endChr m:val="|"/>
                              <m:ctrlPr>
                                <a:rPr lang="es-ES" b="0" i="1" smtClean="0">
                                  <a:latin typeface="Cambria Math" panose="02040503050406030204" pitchFamily="18" charset="0"/>
                                  <a:cs typeface="Arial" panose="020B0604020202020204" pitchFamily="34" charset="0"/>
                                </a:rPr>
                              </m:ctrlPr>
                            </m:dPr>
                            <m:e>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𝑀</m:t>
                                  </m:r>
                                </m:e>
                              </m:acc>
                            </m:e>
                          </m:d>
                        </m:num>
                        <m:den>
                          <m:d>
                            <m:dPr>
                              <m:begChr m:val="|"/>
                              <m:endChr m:val="|"/>
                              <m:ctrlPr>
                                <a:rPr lang="es-ES" b="0" i="1" smtClean="0">
                                  <a:latin typeface="Cambria Math" panose="02040503050406030204" pitchFamily="18" charset="0"/>
                                  <a:cs typeface="Arial" panose="020B0604020202020204" pitchFamily="34" charset="0"/>
                                </a:rPr>
                              </m:ctrlPr>
                            </m:dPr>
                            <m:e>
                              <m:acc>
                                <m:accPr>
                                  <m:chr m:val="⃗"/>
                                  <m:ctrlPr>
                                    <a:rPr lang="es-ES" i="1">
                                      <a:latin typeface="Cambria Math" panose="02040503050406030204" pitchFamily="18" charset="0"/>
                                      <a:cs typeface="Arial" panose="020B0604020202020204" pitchFamily="34" charset="0"/>
                                    </a:rPr>
                                  </m:ctrlPr>
                                </m:accPr>
                                <m:e>
                                  <m:r>
                                    <a:rPr lang="es-ES" i="1">
                                      <a:latin typeface="Cambria Math" panose="02040503050406030204" pitchFamily="18" charset="0"/>
                                      <a:cs typeface="Arial" panose="020B0604020202020204" pitchFamily="34" charset="0"/>
                                    </a:rPr>
                                    <m:t>𝐻</m:t>
                                  </m:r>
                                </m:e>
                              </m:acc>
                            </m:e>
                          </m:d>
                        </m:den>
                      </m:f>
                    </m:oMath>
                  </m:oMathPara>
                </a14:m>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La susceptibilidad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𝜒</m:t>
                        </m:r>
                      </m:e>
                      <m:sub>
                        <m:r>
                          <a:rPr lang="es-ES" i="1">
                            <a:latin typeface="Cambria Math" panose="02040503050406030204" pitchFamily="18" charset="0"/>
                            <a:cs typeface="Arial" panose="020B0604020202020204" pitchFamily="34" charset="0"/>
                          </a:rPr>
                          <m:t>𝑣</m:t>
                        </m:r>
                      </m:sub>
                    </m:sSub>
                  </m:oMath>
                </a14:m>
                <a:r>
                  <a:rPr lang="es-ES" dirty="0">
                    <a:latin typeface="Arial" panose="020B0604020202020204" pitchFamily="34" charset="0"/>
                    <a:cs typeface="Arial" panose="020B0604020202020204" pitchFamily="34" charset="0"/>
                  </a:rPr>
                  <a:t> es análoga a la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𝜒</m:t>
                        </m:r>
                      </m:e>
                      <m:sub>
                        <m:r>
                          <a:rPr lang="es-ES" b="0" i="1" smtClean="0">
                            <a:latin typeface="Cambria Math" panose="02040503050406030204" pitchFamily="18" charset="0"/>
                            <a:ea typeface="Cambria Math" panose="02040503050406030204" pitchFamily="18" charset="0"/>
                            <a:cs typeface="Arial" panose="020B0604020202020204" pitchFamily="34" charset="0"/>
                          </a:rPr>
                          <m:t>𝑒</m:t>
                        </m:r>
                        <m:r>
                          <a:rPr lang="es-ES" b="0" i="1" smtClean="0">
                            <a:latin typeface="Cambria Math" panose="02040503050406030204" pitchFamily="18" charset="0"/>
                            <a:ea typeface="Cambria Math" panose="02040503050406030204" pitchFamily="18" charset="0"/>
                            <a:cs typeface="Arial" panose="020B0604020202020204" pitchFamily="34" charset="0"/>
                          </a:rPr>
                          <m:t> </m:t>
                        </m:r>
                      </m:sub>
                    </m:sSub>
                  </m:oMath>
                </a14:m>
                <a:r>
                  <a:rPr lang="es-ES" dirty="0">
                    <a:latin typeface="Arial" panose="020B0604020202020204" pitchFamily="34" charset="0"/>
                    <a:cs typeface="Arial" panose="020B0604020202020204" pitchFamily="34" charset="0"/>
                  </a:rPr>
                  <a:t>llamada susceptibilidad eléctrica y en ambos casos miden la respuesta del medio al campo magnético externo o al campo eléctrico externo.</a:t>
                </a:r>
              </a:p>
              <a:p>
                <a:pPr marL="0" indent="0" algn="just">
                  <a:lnSpc>
                    <a:spcPct val="120000"/>
                  </a:lnSpc>
                  <a:buNone/>
                </a:pPr>
                <a:r>
                  <a:rPr lang="es-ES" dirty="0">
                    <a:latin typeface="Arial" panose="020B0604020202020204" pitchFamily="34" charset="0"/>
                    <a:cs typeface="Arial" panose="020B0604020202020204" pitchFamily="34" charset="0"/>
                  </a:rPr>
                  <a:t>También es usada la susceptibilidad magnética molar </a:t>
                </a:r>
                <a14:m>
                  <m:oMath xmlns:m="http://schemas.openxmlformats.org/officeDocument/2006/math">
                    <m:r>
                      <a:rPr lang="es-ES" i="1" smtClean="0">
                        <a:latin typeface="Cambria Math" panose="02040503050406030204" pitchFamily="18" charset="0"/>
                        <a:ea typeface="Cambria Math" panose="02040503050406030204" pitchFamily="18" charset="0"/>
                        <a:cs typeface="Arial" panose="020B0604020202020204" pitchFamily="34" charset="0"/>
                      </a:rPr>
                      <m:t>𝜒</m:t>
                    </m:r>
                    <m:r>
                      <a:rPr lang="es-E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s-ES" b="0" i="1" smtClean="0">
                            <a:latin typeface="Cambria Math" panose="02040503050406030204" pitchFamily="18" charset="0"/>
                            <a:ea typeface="Cambria Math" panose="02040503050406030204" pitchFamily="18" charset="0"/>
                            <a:cs typeface="Arial" panose="020B0604020202020204" pitchFamily="34" charset="0"/>
                          </a:rPr>
                        </m:ctrlPr>
                      </m:sSubPr>
                      <m:e>
                        <m:r>
                          <a:rPr lang="es-ES" b="0" i="1" smtClean="0">
                            <a:latin typeface="Cambria Math" panose="02040503050406030204" pitchFamily="18" charset="0"/>
                            <a:ea typeface="Cambria Math" panose="02040503050406030204" pitchFamily="18" charset="0"/>
                            <a:cs typeface="Arial" panose="020B0604020202020204" pitchFamily="34" charset="0"/>
                          </a:rPr>
                          <m:t>𝑉</m:t>
                        </m:r>
                      </m:e>
                      <m:sub>
                        <m:r>
                          <a:rPr lang="es-ES" b="0" i="1" smtClean="0">
                            <a:latin typeface="Cambria Math" panose="02040503050406030204" pitchFamily="18" charset="0"/>
                            <a:ea typeface="Cambria Math" panose="02040503050406030204" pitchFamily="18" charset="0"/>
                            <a:cs typeface="Arial" panose="020B0604020202020204" pitchFamily="34" charset="0"/>
                          </a:rPr>
                          <m:t>𝑚</m:t>
                        </m:r>
                      </m:sub>
                    </m:sSub>
                    <m:sSub>
                      <m:sSubPr>
                        <m:ctrlPr>
                          <a:rPr lang="es-ES" i="1" smtClean="0">
                            <a:latin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𝜒</m:t>
                        </m:r>
                      </m:e>
                      <m:sub>
                        <m:r>
                          <a:rPr lang="es-ES" i="1">
                            <a:latin typeface="Cambria Math" panose="02040503050406030204" pitchFamily="18" charset="0"/>
                            <a:cs typeface="Arial" panose="020B0604020202020204" pitchFamily="34" charset="0"/>
                          </a:rPr>
                          <m:t>𝑣</m:t>
                        </m:r>
                      </m:sub>
                    </m:sSub>
                  </m:oMath>
                </a14:m>
                <a:r>
                  <a:rPr lang="es-ES" dirty="0">
                    <a:latin typeface="Arial" panose="020B0604020202020204" pitchFamily="34" charset="0"/>
                    <a:cs typeface="Arial" panose="020B0604020202020204" pitchFamily="34" charset="0"/>
                  </a:rPr>
                  <a:t> donde </a:t>
                </a:r>
                <a14:m>
                  <m:oMath xmlns:m="http://schemas.openxmlformats.org/officeDocument/2006/math">
                    <m:sSub>
                      <m:sSubPr>
                        <m:ctrlPr>
                          <a:rPr lang="es-ES" i="1">
                            <a:latin typeface="Cambria Math" panose="02040503050406030204" pitchFamily="18" charset="0"/>
                            <a:ea typeface="Cambria Math" panose="02040503050406030204" pitchFamily="18" charset="0"/>
                            <a:cs typeface="Arial" panose="020B0604020202020204" pitchFamily="34" charset="0"/>
                          </a:rPr>
                        </m:ctrlPr>
                      </m:sSubPr>
                      <m:e>
                        <m:r>
                          <a:rPr lang="es-ES" i="1">
                            <a:latin typeface="Cambria Math" panose="02040503050406030204" pitchFamily="18" charset="0"/>
                            <a:ea typeface="Cambria Math" panose="02040503050406030204" pitchFamily="18" charset="0"/>
                            <a:cs typeface="Arial" panose="020B0604020202020204" pitchFamily="34" charset="0"/>
                          </a:rPr>
                          <m:t>𝑉</m:t>
                        </m:r>
                      </m:e>
                      <m:sub>
                        <m:r>
                          <a:rPr lang="es-ES" i="1">
                            <a:latin typeface="Cambria Math" panose="02040503050406030204" pitchFamily="18" charset="0"/>
                            <a:ea typeface="Cambria Math" panose="02040503050406030204" pitchFamily="18" charset="0"/>
                            <a:cs typeface="Arial" panose="020B0604020202020204" pitchFamily="34" charset="0"/>
                          </a:rPr>
                          <m:t>𝑚</m:t>
                        </m:r>
                      </m:sub>
                    </m:sSub>
                  </m:oMath>
                </a14:m>
                <a:r>
                  <a:rPr lang="es-ES" dirty="0">
                    <a:latin typeface="Arial" panose="020B0604020202020204" pitchFamily="34" charset="0"/>
                    <a:cs typeface="Arial" panose="020B0604020202020204" pitchFamily="34" charset="0"/>
                  </a:rPr>
                  <a:t> es el volumen molar </a:t>
                </a:r>
              </a:p>
              <a:p>
                <a:pPr marL="0" indent="0" algn="just">
                  <a:lnSpc>
                    <a:spcPct val="120000"/>
                  </a:lnSpc>
                  <a:buNone/>
                </a:pPr>
                <a:r>
                  <a:rPr lang="es-ES" dirty="0">
                    <a:latin typeface="Arial" panose="020B0604020202020204" pitchFamily="34" charset="0"/>
                    <a:cs typeface="Arial" panose="020B0604020202020204" pitchFamily="34" charset="0"/>
                  </a:rPr>
                  <a:t>Si la magnetización de la muestra aumenta la susceptibilidad magnética es positiva, si lo disminuye es negativa.</a:t>
                </a:r>
              </a:p>
              <a:p>
                <a:pPr marL="0" indent="0" algn="just">
                  <a:lnSpc>
                    <a:spcPct val="120000"/>
                  </a:lnSpc>
                  <a:buNone/>
                </a:pPr>
                <a:r>
                  <a:rPr lang="es-ES" dirty="0">
                    <a:latin typeface="Arial" panose="020B0604020202020204" pitchFamily="34" charset="0"/>
                    <a:cs typeface="Arial" panose="020B0604020202020204" pitchFamily="34" charset="0"/>
                  </a:rPr>
                  <a:t>La susceptibilidad magnética puede ser medida por la balanza de </a:t>
                </a:r>
                <a:r>
                  <a:rPr lang="es-ES" dirty="0" err="1">
                    <a:latin typeface="Arial" panose="020B0604020202020204" pitchFamily="34" charset="0"/>
                    <a:cs typeface="Arial" panose="020B0604020202020204" pitchFamily="34" charset="0"/>
                  </a:rPr>
                  <a:t>Gouy</a:t>
                </a:r>
                <a:endParaRPr lang="es-ES"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4="http://schemas.microsoft.com/office/drawing/2010/main" xmlns="" xmlns:a16="http://schemas.microsoft.com/office/drawing/2014/main" id="{6C53DBD9-7993-4E2A-88EB-8F22911D10CD}"/>
                  </a:ext>
                </a:extLst>
              </p:cNvPr>
              <p:cNvSpPr>
                <a:spLocks noGrp="1" noRot="1" noChangeAspect="1" noMove="1" noResize="1" noEditPoints="1" noAdjustHandles="1" noChangeArrowheads="1" noChangeShapeType="1" noTextEdit="1"/>
              </p:cNvSpPr>
              <p:nvPr>
                <p:ph idx="1"/>
              </p:nvPr>
            </p:nvSpPr>
            <p:spPr>
              <a:xfrm>
                <a:off x="838200" y="759655"/>
                <a:ext cx="10515600" cy="6098345"/>
              </a:xfrm>
              <a:blipFill>
                <a:blip r:embed="rId2"/>
                <a:stretch>
                  <a:fillRect l="-638" r="-580"/>
                </a:stretch>
              </a:blipFill>
            </p:spPr>
            <p:txBody>
              <a:bodyPr/>
              <a:lstStyle/>
              <a:p>
                <a:r>
                  <a:rPr lang="es-ES">
                    <a:noFill/>
                  </a:rPr>
                  <a:t> </a:t>
                </a:r>
              </a:p>
            </p:txBody>
          </p:sp>
        </mc:Fallback>
      </mc:AlternateContent>
    </p:spTree>
    <p:extLst>
      <p:ext uri="{BB962C8B-B14F-4D97-AF65-F5344CB8AC3E}">
        <p14:creationId xmlns="" xmlns:p14="http://schemas.microsoft.com/office/powerpoint/2010/main" val="2019796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991544" y="0"/>
            <a:ext cx="8229600" cy="1143000"/>
          </a:xfrm>
        </p:spPr>
        <p:txBody>
          <a:bodyPr>
            <a:normAutofit fontScale="90000"/>
          </a:bodyPr>
          <a:lstStyle/>
          <a:p>
            <a:pPr algn="ctr" eaLnBrk="1" hangingPunct="1"/>
            <a:r>
              <a:rPr lang="es-ES_tradnl" altLang="es-AR" sz="4000" b="1" dirty="0">
                <a:solidFill>
                  <a:srgbClr val="FF0000"/>
                </a:solidFill>
                <a:latin typeface="Arial" panose="020B0604020202020204" pitchFamily="34" charset="0"/>
                <a:cs typeface="Arial" panose="020B0604020202020204" pitchFamily="34" charset="0"/>
              </a:rPr>
              <a:t>Comportamiento magnético de átomos iones y moléculas</a:t>
            </a:r>
          </a:p>
        </p:txBody>
      </p:sp>
      <mc:AlternateContent xmlns:mc="http://schemas.openxmlformats.org/markup-compatibility/2006">
        <mc:Choice xmlns="" xmlns:a14="http://schemas.microsoft.com/office/drawing/2010/main" Requires="a14">
          <p:sp>
            <p:nvSpPr>
              <p:cNvPr id="8195" name="Rectangle 3"/>
              <p:cNvSpPr>
                <a:spLocks noGrp="1" noChangeArrowheads="1"/>
              </p:cNvSpPr>
              <p:nvPr>
                <p:ph type="body" idx="1"/>
              </p:nvPr>
            </p:nvSpPr>
            <p:spPr>
              <a:xfrm>
                <a:off x="661182" y="1268761"/>
                <a:ext cx="11113476" cy="4857403"/>
              </a:xfrm>
            </p:spPr>
            <p:txBody>
              <a:bodyPr>
                <a:normAutofit/>
              </a:bodyPr>
              <a:lstStyle/>
              <a:p>
                <a:pPr marL="0" indent="0" algn="just">
                  <a:buNone/>
                </a:pPr>
                <a:r>
                  <a:rPr lang="es-ES_tradnl" altLang="es-AR" dirty="0">
                    <a:latin typeface="Arial" panose="020B0604020202020204" pitchFamily="34" charset="0"/>
                    <a:cs typeface="Arial" panose="020B0604020202020204" pitchFamily="34" charset="0"/>
                  </a:rPr>
                  <a:t>La </a:t>
                </a:r>
                <a:r>
                  <a:rPr lang="es-ES" dirty="0">
                    <a:latin typeface="Arial" panose="020B0604020202020204" pitchFamily="34" charset="0"/>
                    <a:cs typeface="Arial" panose="020B0604020202020204" pitchFamily="34" charset="0"/>
                  </a:rPr>
                  <a:t>susceptibilidad magnética permite  clasificar a los materiales. Por ahora hablamos solo de </a:t>
                </a:r>
                <a:r>
                  <a:rPr lang="es-ES_tradnl" altLang="es-AR" dirty="0">
                    <a:latin typeface="Arial" panose="020B0604020202020204" pitchFamily="34" charset="0"/>
                    <a:cs typeface="Arial" panose="020B0604020202020204" pitchFamily="34" charset="0"/>
                  </a:rPr>
                  <a:t>átomos, iones y moléculas. También involucramos a los gases, más adelante complementamos con los sólidos.</a:t>
                </a:r>
                <a:r>
                  <a:rPr lang="es-ES" dirty="0">
                    <a:latin typeface="Arial" panose="020B0604020202020204" pitchFamily="34" charset="0"/>
                    <a:cs typeface="Arial" panose="020B0604020202020204" pitchFamily="34" charset="0"/>
                  </a:rPr>
                  <a:t/>
                </a:r>
                <a:endParaRPr lang="es-ES_tradnl" altLang="es-AR" dirty="0">
                  <a:latin typeface="Arial" panose="020B0604020202020204" pitchFamily="34" charset="0"/>
                  <a:cs typeface="Arial" panose="020B0604020202020204" pitchFamily="34" charset="0"/>
                </a:endParaRPr>
              </a:p>
              <a:p>
                <a:pPr marL="0" indent="0" algn="just">
                  <a:buNone/>
                </a:pPr>
                <a:r>
                  <a:rPr lang="es-ES_tradnl" altLang="es-AR" dirty="0">
                    <a:latin typeface="Arial" panose="020B0604020202020204" pitchFamily="34" charset="0"/>
                    <a:cs typeface="Arial" panose="020B0604020202020204" pitchFamily="34" charset="0"/>
                  </a:rPr>
                  <a:t>De acuerdo al comportamiento de las partículas  frente a un campo magnético externo pueden ser clasificados en los siguientes tipos:</a:t>
                </a:r>
              </a:p>
              <a:p>
                <a:pPr marL="609600" indent="-609600">
                  <a:buFontTx/>
                  <a:buAutoNum type="arabicPeriod"/>
                </a:pPr>
                <a:endParaRPr lang="es-ES_tradnl" altLang="es-AR" dirty="0">
                  <a:solidFill>
                    <a:srgbClr val="00B050"/>
                  </a:solidFill>
                  <a:latin typeface="Arial" panose="020B0604020202020204" pitchFamily="34" charset="0"/>
                  <a:cs typeface="Arial" panose="020B0604020202020204" pitchFamily="34" charset="0"/>
                </a:endParaRPr>
              </a:p>
              <a:p>
                <a:pPr marL="609600" indent="-609600">
                  <a:buFontTx/>
                  <a:buAutoNum type="arabicPeriod"/>
                </a:pPr>
                <a:r>
                  <a:rPr lang="es-ES_tradnl" altLang="es-AR" dirty="0">
                    <a:solidFill>
                      <a:srgbClr val="00B050"/>
                    </a:solidFill>
                    <a:latin typeface="Arial" panose="020B0604020202020204" pitchFamily="34" charset="0"/>
                    <a:cs typeface="Arial" panose="020B0604020202020204" pitchFamily="34" charset="0"/>
                  </a:rPr>
                  <a:t>Diamagnéticos  </a:t>
                </a:r>
                <a:r>
                  <a:rPr lang="es-ES_tradnl" altLang="es-AR" dirty="0">
                    <a:latin typeface="Arial" panose="020B0604020202020204" pitchFamily="34" charset="0"/>
                    <a:cs typeface="Arial" panose="020B0604020202020204" pitchFamily="34" charset="0"/>
                  </a:rPr>
                  <a:t>      tienen </a:t>
                </a:r>
                <a:r>
                  <a:rPr lang="es-ES" dirty="0">
                    <a:latin typeface="Arial" panose="020B0604020202020204" pitchFamily="34" charset="0"/>
                    <a:cs typeface="Arial" panose="020B0604020202020204" pitchFamily="34" charset="0"/>
                  </a:rPr>
                  <a:t> susceptibilidad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𝜒</m:t>
                        </m:r>
                      </m:e>
                      <m:sub>
                        <m:r>
                          <a:rPr lang="es-ES" i="1">
                            <a:latin typeface="Cambria Math" panose="02040503050406030204" pitchFamily="18" charset="0"/>
                            <a:ea typeface="Cambria Math" panose="02040503050406030204" pitchFamily="18" charset="0"/>
                          </a:rPr>
                          <m:t>𝑣</m:t>
                        </m:r>
                      </m:sub>
                    </m:sSub>
                    <m:r>
                      <a:rPr lang="es-ES" i="1" smtClean="0">
                        <a:latin typeface="Cambria Math" panose="02040503050406030204" pitchFamily="18" charset="0"/>
                        <a:ea typeface="Cambria Math" panose="02040503050406030204" pitchFamily="18" charset="0"/>
                      </a:rPr>
                      <m:t>&lt;</m:t>
                    </m:r>
                    <m:r>
                      <a:rPr lang="es-ES" b="0" i="1" smtClean="0">
                        <a:latin typeface="Cambria Math" panose="02040503050406030204" pitchFamily="18" charset="0"/>
                        <a:ea typeface="Cambria Math" panose="02040503050406030204" pitchFamily="18" charset="0"/>
                      </a:rPr>
                      <m:t>0</m:t>
                    </m:r>
                  </m:oMath>
                </a14:m>
                <a:endParaRPr lang="es-ES_tradnl" altLang="es-AR" dirty="0">
                  <a:latin typeface="Arial" panose="020B0604020202020204" pitchFamily="34" charset="0"/>
                  <a:cs typeface="Arial" panose="020B0604020202020204" pitchFamily="34" charset="0"/>
                </a:endParaRPr>
              </a:p>
              <a:p>
                <a:pPr marL="609600" indent="-609600">
                  <a:buFontTx/>
                  <a:buAutoNum type="arabicPeriod"/>
                </a:pPr>
                <a:r>
                  <a:rPr lang="es-ES_tradnl" altLang="es-AR" dirty="0">
                    <a:solidFill>
                      <a:srgbClr val="00B050"/>
                    </a:solidFill>
                    <a:latin typeface="Arial" panose="020B0604020202020204" pitchFamily="34" charset="0"/>
                    <a:cs typeface="Arial" panose="020B0604020202020204" pitchFamily="34" charset="0"/>
                  </a:rPr>
                  <a:t>Paramagnéticos</a:t>
                </a:r>
                <a:r>
                  <a:rPr lang="es-ES_tradnl" altLang="es-AR" dirty="0">
                    <a:latin typeface="Arial" panose="020B0604020202020204" pitchFamily="34" charset="0"/>
                    <a:cs typeface="Arial" panose="020B0604020202020204" pitchFamily="34" charset="0"/>
                  </a:rPr>
                  <a:t>      tienen </a:t>
                </a:r>
                <a:r>
                  <a:rPr lang="es-ES" dirty="0">
                    <a:latin typeface="Arial" panose="020B0604020202020204" pitchFamily="34" charset="0"/>
                    <a:cs typeface="Arial" panose="020B0604020202020204" pitchFamily="34" charset="0"/>
                  </a:rPr>
                  <a:t> susceptibilidad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𝜒</m:t>
                        </m:r>
                      </m:e>
                      <m:sub>
                        <m:r>
                          <a:rPr lang="es-ES" i="1">
                            <a:latin typeface="Cambria Math" panose="02040503050406030204" pitchFamily="18" charset="0"/>
                            <a:ea typeface="Cambria Math" panose="02040503050406030204" pitchFamily="18" charset="0"/>
                          </a:rPr>
                          <m:t>𝑣</m:t>
                        </m:r>
                      </m:sub>
                    </m:sSub>
                    <m:r>
                      <a:rPr lang="es-ES" i="1" smtClean="0">
                        <a:latin typeface="Cambria Math" panose="02040503050406030204" pitchFamily="18" charset="0"/>
                        <a:ea typeface="Cambria Math" panose="02040503050406030204" pitchFamily="18" charset="0"/>
                      </a:rPr>
                      <m:t>&gt;</m:t>
                    </m:r>
                    <m:r>
                      <a:rPr lang="es-ES" i="1">
                        <a:latin typeface="Cambria Math" panose="02040503050406030204" pitchFamily="18" charset="0"/>
                        <a:ea typeface="Cambria Math" panose="02040503050406030204" pitchFamily="18" charset="0"/>
                      </a:rPr>
                      <m:t>0</m:t>
                    </m:r>
                  </m:oMath>
                </a14:m>
                <a:endParaRPr lang="es-ES_tradnl" altLang="es-AR" dirty="0">
                  <a:latin typeface="Arial" panose="020B0604020202020204" pitchFamily="34" charset="0"/>
                  <a:cs typeface="Arial" panose="020B0604020202020204" pitchFamily="34" charset="0"/>
                </a:endParaRPr>
              </a:p>
              <a:p>
                <a:pPr marL="0" indent="0">
                  <a:buNone/>
                </a:pPr>
                <a:endParaRPr lang="es-ES_tradnl" altLang="es-AR" dirty="0">
                  <a:latin typeface="Arial" panose="020B0604020202020204" pitchFamily="34" charset="0"/>
                  <a:cs typeface="Arial" panose="020B0604020202020204" pitchFamily="34" charset="0"/>
                </a:endParaRPr>
              </a:p>
            </p:txBody>
          </p:sp>
        </mc:Choice>
        <mc:Fallback>
          <p:sp>
            <p:nvSpPr>
              <p:cNvPr id="8195" name="Rectangle 3"/>
              <p:cNvSpPr>
                <a:spLocks noGrp="1" noRot="1" noChangeAspect="1" noMove="1" noResize="1" noEditPoints="1" noAdjustHandles="1" noChangeArrowheads="1" noChangeShapeType="1" noTextEdit="1"/>
              </p:cNvSpPr>
              <p:nvPr>
                <p:ph type="body" idx="1"/>
              </p:nvPr>
            </p:nvSpPr>
            <p:spPr>
              <a:xfrm>
                <a:off x="661182" y="1268761"/>
                <a:ext cx="11113476" cy="4857403"/>
              </a:xfrm>
              <a:blipFill>
                <a:blip r:embed="rId2"/>
                <a:stretch>
                  <a:fillRect l="-1096" t="-2133" r="-1096"/>
                </a:stretch>
              </a:blipFill>
            </p:spPr>
            <p:txBody>
              <a:bodyPr/>
              <a:lstStyle/>
              <a:p>
                <a:r>
                  <a:rPr lang="es-ES">
                    <a:noFill/>
                  </a:rPr>
                  <a:t> </a:t>
                </a:r>
              </a:p>
            </p:txBody>
          </p:sp>
        </mc:Fallback>
      </mc:AlternateContent>
    </p:spTree>
    <p:extLst>
      <p:ext uri="{BB962C8B-B14F-4D97-AF65-F5344CB8AC3E}">
        <p14:creationId xmlns="" xmlns:p14="http://schemas.microsoft.com/office/powerpoint/2010/main" val="26688853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A7BFB83-1748-4F1D-857C-CDA901C256F2}"/>
              </a:ext>
            </a:extLst>
          </p:cNvPr>
          <p:cNvSpPr>
            <a:spLocks noGrp="1"/>
          </p:cNvSpPr>
          <p:nvPr>
            <p:ph type="title"/>
          </p:nvPr>
        </p:nvSpPr>
        <p:spPr>
          <a:xfrm>
            <a:off x="838200" y="203982"/>
            <a:ext cx="10515600" cy="942536"/>
          </a:xfrm>
        </p:spPr>
        <p:txBody>
          <a:bodyPr>
            <a:noAutofit/>
          </a:bodyPr>
          <a:lstStyle/>
          <a:p>
            <a:pPr algn="ctr"/>
            <a:r>
              <a:rPr lang="es-ES_tradnl" altLang="es-AR" sz="3600" b="1" dirty="0">
                <a:solidFill>
                  <a:srgbClr val="FF0000"/>
                </a:solidFill>
                <a:latin typeface="Arial" panose="020B0604020202020204" pitchFamily="34" charset="0"/>
                <a:cs typeface="Arial" panose="020B0604020202020204" pitchFamily="34" charset="0"/>
              </a:rPr>
              <a:t>Diamagnetismo de atómico, iónico, molecular</a:t>
            </a:r>
            <a:br>
              <a:rPr lang="es-ES_tradnl" altLang="es-AR" sz="3600" b="1" dirty="0">
                <a:solidFill>
                  <a:srgbClr val="FF0000"/>
                </a:solidFill>
                <a:latin typeface="Arial" panose="020B0604020202020204" pitchFamily="34" charset="0"/>
                <a:cs typeface="Arial" panose="020B0604020202020204" pitchFamily="34" charset="0"/>
              </a:rPr>
            </a:br>
            <a:endParaRPr lang="es-ES" sz="3600" dirty="0">
              <a:latin typeface="Arial" panose="020B0604020202020204" pitchFamily="34" charset="0"/>
              <a:cs typeface="Arial" panose="020B0604020202020204" pitchFamily="34" charset="0"/>
            </a:endParaRP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9F5BDEDA-AD3F-4E71-84C6-E3DEDD3CF657}"/>
                  </a:ext>
                </a:extLst>
              </p:cNvPr>
              <p:cNvSpPr>
                <a:spLocks noGrp="1"/>
              </p:cNvSpPr>
              <p:nvPr>
                <p:ph idx="1"/>
              </p:nvPr>
            </p:nvSpPr>
            <p:spPr>
              <a:xfrm>
                <a:off x="838200" y="647114"/>
                <a:ext cx="10515600" cy="6105378"/>
              </a:xfrm>
            </p:spPr>
            <p:txBody>
              <a:bodyPr>
                <a:normAutofit fontScale="62500" lnSpcReduction="20000"/>
              </a:bodyPr>
              <a:lstStyle/>
              <a:p>
                <a:pPr algn="just">
                  <a:lnSpc>
                    <a:spcPct val="120000"/>
                  </a:lnSpc>
                  <a:spcBef>
                    <a:spcPts val="1800"/>
                  </a:spcBef>
                </a:pPr>
                <a:r>
                  <a:rPr lang="es-ES" dirty="0">
                    <a:solidFill>
                      <a:srgbClr val="222222"/>
                    </a:solidFill>
                    <a:latin typeface="Arial" panose="020B0604020202020204" pitchFamily="34" charset="0"/>
                  </a:rPr>
                  <a:t>El diamagnetismo fue descubierto por S. </a:t>
                </a:r>
                <a:r>
                  <a:rPr lang="es-ES" dirty="0" err="1">
                    <a:solidFill>
                      <a:srgbClr val="222222"/>
                    </a:solidFill>
                    <a:latin typeface="Arial" panose="020B0604020202020204" pitchFamily="34" charset="0"/>
                  </a:rPr>
                  <a:t>Justinus</a:t>
                </a:r>
                <a:r>
                  <a:rPr lang="es-ES" dirty="0">
                    <a:solidFill>
                      <a:srgbClr val="222222"/>
                    </a:solidFill>
                    <a:latin typeface="Arial" panose="020B0604020202020204" pitchFamily="34" charset="0"/>
                  </a:rPr>
                  <a:t/>
                </a:r>
                <a:r>
                  <a:rPr lang="es-ES" dirty="0" err="1">
                    <a:solidFill>
                      <a:srgbClr val="222222"/>
                    </a:solidFill>
                    <a:latin typeface="Arial" panose="020B0604020202020204" pitchFamily="34" charset="0"/>
                  </a:rPr>
                  <a:t>Brugmans</a:t>
                </a:r>
                <a:r>
                  <a:rPr lang="es-ES" dirty="0">
                    <a:solidFill>
                      <a:srgbClr val="222222"/>
                    </a:solidFill>
                    <a:latin typeface="Arial" panose="020B0604020202020204" pitchFamily="34" charset="0"/>
                  </a:rPr>
                  <a:t> en 1778 observo que el bismuto y el antimonio son repelidos por los campos magnético. Este es un claro comportamiento diamagnético puesto que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𝜒</m:t>
                        </m:r>
                      </m:e>
                      <m:sub>
                        <m:r>
                          <a:rPr lang="es-ES" i="1">
                            <a:latin typeface="Cambria Math" panose="02040503050406030204" pitchFamily="18" charset="0"/>
                            <a:ea typeface="Cambria Math" panose="02040503050406030204" pitchFamily="18" charset="0"/>
                          </a:rPr>
                          <m:t>𝑣</m:t>
                        </m:r>
                      </m:sub>
                    </m:sSub>
                    <m:r>
                      <a:rPr lang="es-ES" i="1">
                        <a:latin typeface="Cambria Math" panose="02040503050406030204" pitchFamily="18" charset="0"/>
                        <a:ea typeface="Cambria Math" panose="02040503050406030204" pitchFamily="18" charset="0"/>
                      </a:rPr>
                      <m:t>&lt;0</m:t>
                    </m:r>
                  </m:oMath>
                </a14:m>
                <a:r>
                  <a:rPr lang="es-ES" dirty="0">
                    <a:solidFill>
                      <a:srgbClr val="222222"/>
                    </a:solidFill>
                    <a:latin typeface="Arial" panose="020B0604020202020204" pitchFamily="34" charset="0"/>
                  </a:rPr>
                  <a:t>.</a:t>
                </a:r>
                <a:endParaRPr lang="es-ES_tradnl" altLang="es-AR" dirty="0">
                  <a:latin typeface="Arial" panose="020B0604020202020204" pitchFamily="34" charset="0"/>
                  <a:cs typeface="Arial" panose="020B0604020202020204" pitchFamily="34" charset="0"/>
                </a:endParaRPr>
              </a:p>
              <a:p>
                <a:pPr marL="0" indent="0" algn="ctr">
                  <a:lnSpc>
                    <a:spcPct val="120000"/>
                  </a:lnSpc>
                  <a:spcBef>
                    <a:spcPts val="1800"/>
                  </a:spcBef>
                  <a:buNone/>
                </a:pPr>
                <a:r>
                  <a:rPr lang="es-ES_tradnl" altLang="es-AR" sz="3200" b="1" dirty="0">
                    <a:solidFill>
                      <a:srgbClr val="FF0000"/>
                    </a:solidFill>
                    <a:latin typeface="Arial" panose="020B0604020202020204" pitchFamily="34" charset="0"/>
                    <a:cs typeface="Arial" panose="020B0604020202020204" pitchFamily="34" charset="0"/>
                  </a:rPr>
                  <a:t>Explicación clásica del diamagnetismo</a:t>
                </a:r>
              </a:p>
              <a:p>
                <a:pPr algn="just">
                  <a:lnSpc>
                    <a:spcPct val="120000"/>
                  </a:lnSpc>
                  <a:spcBef>
                    <a:spcPts val="1800"/>
                  </a:spcBef>
                </a:pPr>
                <a:r>
                  <a:rPr lang="es-ES_tradnl" altLang="es-AR" dirty="0">
                    <a:latin typeface="Arial" panose="020B0604020202020204" pitchFamily="34" charset="0"/>
                    <a:cs typeface="Arial" panose="020B0604020202020204" pitchFamily="34" charset="0"/>
                  </a:rPr>
                  <a:t>Conocemos el comportamiento eléctrico de una espiral por la que circula una corriente en un campo magnético. De acuerdo a la ley de Lenz, al variar el flujo magnético sobre un circuito eléctrico, surge en el circuito una </a:t>
                </a:r>
                <a:r>
                  <a:rPr lang="es-ES_tradnl" altLang="es-AR" dirty="0" err="1">
                    <a:latin typeface="Arial" panose="020B0604020202020204" pitchFamily="34" charset="0"/>
                    <a:cs typeface="Arial" panose="020B0604020202020204" pitchFamily="34" charset="0"/>
                  </a:rPr>
                  <a:t>fem</a:t>
                </a:r>
                <a:r>
                  <a:rPr lang="es-ES_tradnl" altLang="es-AR" dirty="0">
                    <a:latin typeface="Arial" panose="020B0604020202020204" pitchFamily="34" charset="0"/>
                    <a:cs typeface="Arial" panose="020B0604020202020204" pitchFamily="34" charset="0"/>
                  </a:rPr>
                  <a:t> inducida que produce una variación de la corriente. La corriente generada produce un campo magnético adicional que se opone al original. Un electrón en su orbita es considerado como una corriente eléctrica.</a:t>
                </a:r>
              </a:p>
              <a:p>
                <a:pPr algn="just">
                  <a:lnSpc>
                    <a:spcPct val="120000"/>
                  </a:lnSpc>
                  <a:spcBef>
                    <a:spcPts val="1800"/>
                  </a:spcBef>
                </a:pPr>
                <a:r>
                  <a:rPr lang="es-ES_tradnl" dirty="0">
                    <a:latin typeface="Arial" panose="020B0604020202020204" pitchFamily="34" charset="0"/>
                    <a:cs typeface="Arial" panose="020B0604020202020204" pitchFamily="34" charset="0"/>
                  </a:rPr>
                  <a:t>La diferencia con la espira común es que la resistencia del circuito orbital es nula, por eso se conserva el campo magnético mientras exista el exterior.</a:t>
                </a:r>
              </a:p>
              <a:p>
                <a:pPr algn="just">
                  <a:lnSpc>
                    <a:spcPct val="120000"/>
                  </a:lnSpc>
                  <a:spcBef>
                    <a:spcPts val="1800"/>
                  </a:spcBef>
                </a:pPr>
                <a:r>
                  <a:rPr lang="es-ES_tradnl" dirty="0">
                    <a:latin typeface="Arial" panose="020B0604020202020204" pitchFamily="34" charset="0"/>
                    <a:cs typeface="Arial" panose="020B0604020202020204" pitchFamily="34" charset="0"/>
                  </a:rPr>
                  <a:t>El momento magnético generado por esta corriente (la creada por la </a:t>
                </a:r>
                <a:r>
                  <a:rPr lang="es-ES_tradnl" dirty="0" err="1">
                    <a:latin typeface="Arial" panose="020B0604020202020204" pitchFamily="34" charset="0"/>
                    <a:cs typeface="Arial" panose="020B0604020202020204" pitchFamily="34" charset="0"/>
                  </a:rPr>
                  <a:t>fem</a:t>
                </a:r>
                <a:r>
                  <a:rPr lang="es-ES_tradnl" dirty="0">
                    <a:latin typeface="Arial" panose="020B0604020202020204" pitchFamily="34" charset="0"/>
                    <a:cs typeface="Arial" panose="020B0604020202020204" pitchFamily="34" charset="0"/>
                  </a:rPr>
                  <a:t>) es precisamente la responsable del diamagnetismo, generando el momento diamagnético y explicando porque los átomos diamagnéticos se alejan del campo magnético aplicado.</a:t>
                </a:r>
              </a:p>
              <a:p>
                <a:pPr algn="just">
                  <a:lnSpc>
                    <a:spcPct val="120000"/>
                  </a:lnSpc>
                  <a:spcBef>
                    <a:spcPts val="1800"/>
                  </a:spcBef>
                </a:pPr>
                <a:r>
                  <a:rPr lang="es-ES_tradnl" altLang="es-AR" dirty="0">
                    <a:latin typeface="Arial" panose="020B0604020202020204" pitchFamily="34" charset="0"/>
                    <a:cs typeface="Arial" panose="020B0604020202020204" pitchFamily="34" charset="0"/>
                  </a:rPr>
                  <a:t>De acuerdo a la explicación previa, es claro que todos los átomos deben poseer diamagnetismo, por ser muy débil es solo observable cuando todos los demás tipos de magnetismo son inexistentes. Átomos netamente diamagnéticos son  Bi, Cu, Ag, Au.</a:t>
                </a:r>
              </a:p>
              <a:p>
                <a:pPr algn="just">
                  <a:lnSpc>
                    <a:spcPct val="120000"/>
                  </a:lnSpc>
                  <a:spcBef>
                    <a:spcPts val="1800"/>
                  </a:spcBef>
                </a:pPr>
                <a:endParaRPr lang="es-ES_tradnl" altLang="es-AR" dirty="0">
                  <a:latin typeface="Arial" panose="020B0604020202020204" pitchFamily="34" charset="0"/>
                  <a:cs typeface="Arial" panose="020B0604020202020204" pitchFamily="34" charset="0"/>
                </a:endParaRPr>
              </a:p>
              <a:p>
                <a:pPr algn="just">
                  <a:lnSpc>
                    <a:spcPct val="120000"/>
                  </a:lnSpc>
                  <a:spcBef>
                    <a:spcPts val="1800"/>
                  </a:spcBef>
                </a:pPr>
                <a:endParaRPr lang="es-ES_tradnl" dirty="0">
                  <a:latin typeface="Arial" panose="020B0604020202020204" pitchFamily="34" charset="0"/>
                  <a:cs typeface="Arial" panose="020B0604020202020204" pitchFamily="34" charset="0"/>
                </a:endParaRPr>
              </a:p>
              <a:p>
                <a:endParaRPr lang="es-ES" dirty="0"/>
              </a:p>
            </p:txBody>
          </p:sp>
        </mc:Choice>
        <mc:Fallback>
          <p:sp>
            <p:nvSpPr>
              <p:cNvPr id="3" name="Marcador de contenido 2">
                <a:extLst>
                  <a:ext uri="{FF2B5EF4-FFF2-40B4-BE49-F238E27FC236}">
                    <a16:creationId xmlns:a14="http://schemas.microsoft.com/office/drawing/2010/main" xmlns="" xmlns:a16="http://schemas.microsoft.com/office/drawing/2014/main" id="{9F5BDEDA-AD3F-4E71-84C6-E3DEDD3CF657}"/>
                  </a:ext>
                </a:extLst>
              </p:cNvPr>
              <p:cNvSpPr>
                <a:spLocks noGrp="1" noRot="1" noChangeAspect="1" noMove="1" noResize="1" noEditPoints="1" noAdjustHandles="1" noChangeArrowheads="1" noChangeShapeType="1" noTextEdit="1"/>
              </p:cNvSpPr>
              <p:nvPr>
                <p:ph idx="1"/>
              </p:nvPr>
            </p:nvSpPr>
            <p:spPr>
              <a:xfrm>
                <a:off x="838200" y="647114"/>
                <a:ext cx="10515600" cy="6105378"/>
              </a:xfrm>
              <a:blipFill>
                <a:blip r:embed="rId2"/>
                <a:stretch>
                  <a:fillRect l="-406" t="-499" r="-464"/>
                </a:stretch>
              </a:blipFill>
            </p:spPr>
            <p:txBody>
              <a:bodyPr/>
              <a:lstStyle/>
              <a:p>
                <a:r>
                  <a:rPr lang="es-ES">
                    <a:noFill/>
                  </a:rPr>
                  <a:t> </a:t>
                </a:r>
              </a:p>
            </p:txBody>
          </p:sp>
        </mc:Fallback>
      </mc:AlternateContent>
    </p:spTree>
    <p:extLst>
      <p:ext uri="{BB962C8B-B14F-4D97-AF65-F5344CB8AC3E}">
        <p14:creationId xmlns="" xmlns:p14="http://schemas.microsoft.com/office/powerpoint/2010/main" val="3841681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D428925-C019-4E7E-8DBB-C050C7FF2458}"/>
              </a:ext>
            </a:extLst>
          </p:cNvPr>
          <p:cNvSpPr>
            <a:spLocks noGrp="1"/>
          </p:cNvSpPr>
          <p:nvPr>
            <p:ph type="title"/>
          </p:nvPr>
        </p:nvSpPr>
        <p:spPr>
          <a:xfrm>
            <a:off x="838200" y="159897"/>
            <a:ext cx="10515600" cy="521140"/>
          </a:xfrm>
        </p:spPr>
        <p:txBody>
          <a:bodyPr>
            <a:noAutofit/>
          </a:bodyPr>
          <a:lstStyle/>
          <a:p>
            <a:pPr algn="ctr"/>
            <a:r>
              <a:rPr lang="es-ES" sz="3200" dirty="0">
                <a:latin typeface="Arial" panose="020B0604020202020204" pitchFamily="34" charset="0"/>
                <a:cs typeface="Arial" panose="020B0604020202020204" pitchFamily="34" charset="0"/>
              </a:rPr>
              <a:t>Magnetismo de iones y átomos libres</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A875F5C7-C060-428E-81B4-277D91B93C2D}"/>
                  </a:ext>
                </a:extLst>
              </p:cNvPr>
              <p:cNvSpPr>
                <a:spLocks noGrp="1"/>
              </p:cNvSpPr>
              <p:nvPr>
                <p:ph idx="1"/>
              </p:nvPr>
            </p:nvSpPr>
            <p:spPr>
              <a:xfrm>
                <a:off x="838200" y="832654"/>
                <a:ext cx="10515600" cy="6017066"/>
              </a:xfrm>
            </p:spPr>
            <p:txBody>
              <a:bodyPr>
                <a:normAutofit fontScale="85000" lnSpcReduction="20000"/>
              </a:bodyPr>
              <a:lstStyle/>
              <a:p>
                <a:pPr algn="just">
                  <a:lnSpc>
                    <a:spcPct val="110000"/>
                  </a:lnSpc>
                </a:pPr>
                <a:r>
                  <a:rPr lang="es-ES" sz="2700" dirty="0">
                    <a:latin typeface="Arial" panose="020B0604020202020204" pitchFamily="34" charset="0"/>
                    <a:cs typeface="Arial" panose="020B0604020202020204" pitchFamily="34" charset="0"/>
                  </a:rPr>
                  <a:t>El magnetismo es un fenómeno cuántico, muchos de los fenómenos magnéticos solo se pueden explicar cuánticamente.</a:t>
                </a:r>
              </a:p>
              <a:p>
                <a:pPr algn="just">
                  <a:lnSpc>
                    <a:spcPct val="110000"/>
                  </a:lnSpc>
                </a:pPr>
                <a:r>
                  <a:rPr lang="es-ES" sz="2700" dirty="0">
                    <a:latin typeface="Arial" panose="020B0604020202020204" pitchFamily="34" charset="0"/>
                    <a:cs typeface="Arial" panose="020B0604020202020204" pitchFamily="34" charset="0"/>
                  </a:rPr>
                  <a:t>Un modelo atómico simple considera al electrón girando alrededor del núcleo atómico, esto genera un momento angular orbital </a:t>
                </a:r>
                <a14:m>
                  <m:oMath xmlns:m="http://schemas.openxmlformats.org/officeDocument/2006/math">
                    <m:acc>
                      <m:accPr>
                        <m:chr m:val="⃗"/>
                        <m:ctrlPr>
                          <a:rPr lang="es-AR" sz="2700" i="1">
                            <a:latin typeface="Cambria Math" panose="02040503050406030204" pitchFamily="18" charset="0"/>
                          </a:rPr>
                        </m:ctrlPr>
                      </m:accPr>
                      <m:e>
                        <m:r>
                          <a:rPr lang="es-AR" sz="2700" i="1">
                            <a:latin typeface="Cambria Math"/>
                          </a:rPr>
                          <m:t>𝐿</m:t>
                        </m:r>
                      </m:e>
                    </m:acc>
                  </m:oMath>
                </a14:m>
                <a:r>
                  <a:rPr lang="es-ES" sz="2700" dirty="0">
                    <a:latin typeface="Arial" panose="020B0604020202020204" pitchFamily="34" charset="0"/>
                    <a:cs typeface="Arial" panose="020B0604020202020204" pitchFamily="34" charset="0"/>
                  </a:rPr>
                  <a:t>, podemos tener una imagen bastante real si consideramos al electrón girando sobre si mismo, esto genera el momento angular de espín </a:t>
                </a:r>
                <a14:m>
                  <m:oMath xmlns:m="http://schemas.openxmlformats.org/officeDocument/2006/math">
                    <m:acc>
                      <m:accPr>
                        <m:chr m:val="⃗"/>
                        <m:ctrlPr>
                          <a:rPr lang="es-AR" sz="2700" i="1">
                            <a:latin typeface="Cambria Math" panose="02040503050406030204" pitchFamily="18" charset="0"/>
                          </a:rPr>
                        </m:ctrlPr>
                      </m:accPr>
                      <m:e>
                        <m:r>
                          <a:rPr lang="es-AR" sz="2700" i="1">
                            <a:latin typeface="Cambria Math"/>
                          </a:rPr>
                          <m:t>𝑆</m:t>
                        </m:r>
                      </m:e>
                    </m:acc>
                  </m:oMath>
                </a14:m>
                <a:r>
                  <a:rPr lang="es-ES" sz="2700" dirty="0">
                    <a:latin typeface="Arial" panose="020B0604020202020204" pitchFamily="34" charset="0"/>
                    <a:cs typeface="Arial" panose="020B0604020202020204" pitchFamily="34" charset="0"/>
                  </a:rPr>
                  <a:t>. Son dos momentos angulares distintos.</a:t>
                </a:r>
              </a:p>
              <a:p>
                <a:pPr algn="just">
                  <a:lnSpc>
                    <a:spcPct val="110000"/>
                  </a:lnSpc>
                </a:pPr>
                <a:r>
                  <a:rPr lang="es-ES" sz="2700" dirty="0">
                    <a:latin typeface="Arial" panose="020B0604020202020204" pitchFamily="34" charset="0"/>
                    <a:cs typeface="Arial" panose="020B0604020202020204" pitchFamily="34" charset="0"/>
                  </a:rPr>
                  <a:t>Es conocido que una corriente eléctrica genera un campo magnético, dicho de otro modo el movimiento de cargas eléctricas genera un campo magnético, luego existe una relación entre movimiento de cargas y campo magnético. </a:t>
                </a:r>
              </a:p>
              <a:p>
                <a:pPr algn="just">
                  <a:lnSpc>
                    <a:spcPct val="110000"/>
                  </a:lnSpc>
                </a:pPr>
                <a:r>
                  <a:rPr lang="es-ES" sz="2700" dirty="0">
                    <a:latin typeface="Arial" panose="020B0604020202020204" pitchFamily="34" charset="0"/>
                    <a:cs typeface="Arial" panose="020B0604020202020204" pitchFamily="34" charset="0"/>
                  </a:rPr>
                  <a:t>Esta relación es generada por que el electrón posee carga eléctrica y un momento magnético. Este fenómeno posibilitara aplicaciones que se verán más adelante (materiales ferroicos) </a:t>
                </a:r>
              </a:p>
              <a:p>
                <a:pPr algn="just">
                  <a:lnSpc>
                    <a:spcPct val="110000"/>
                  </a:lnSpc>
                </a:pPr>
                <a:r>
                  <a:rPr lang="es-ES" sz="2700" dirty="0">
                    <a:latin typeface="Arial" panose="020B0604020202020204" pitchFamily="34" charset="0"/>
                    <a:cs typeface="Arial" panose="020B0604020202020204" pitchFamily="34" charset="0"/>
                  </a:rPr>
                  <a:t>Es en esta relación donde debemos buscar el origen atómico del  magnetismo.</a:t>
                </a:r>
              </a:p>
              <a:p>
                <a:pPr marL="0" indent="0" algn="just">
                  <a:buNone/>
                </a:pPr>
                <a:endParaRPr lang="es-ES" dirty="0"/>
              </a:p>
            </p:txBody>
          </p:sp>
        </mc:Choice>
        <mc:Fallback>
          <p:sp>
            <p:nvSpPr>
              <p:cNvPr id="3" name="Marcador de contenido 2">
                <a:extLst>
                  <a:ext uri="{FF2B5EF4-FFF2-40B4-BE49-F238E27FC236}">
                    <a16:creationId xmlns:a14="http://schemas.microsoft.com/office/drawing/2010/main" xmlns="" xmlns:a16="http://schemas.microsoft.com/office/drawing/2014/main" id="{A875F5C7-C060-428E-81B4-277D91B93C2D}"/>
                  </a:ext>
                </a:extLst>
              </p:cNvPr>
              <p:cNvSpPr>
                <a:spLocks noGrp="1" noRot="1" noChangeAspect="1" noMove="1" noResize="1" noEditPoints="1" noAdjustHandles="1" noChangeArrowheads="1" noChangeShapeType="1" noTextEdit="1"/>
              </p:cNvSpPr>
              <p:nvPr>
                <p:ph idx="1"/>
              </p:nvPr>
            </p:nvSpPr>
            <p:spPr>
              <a:xfrm>
                <a:off x="838200" y="832654"/>
                <a:ext cx="10515600" cy="6017066"/>
              </a:xfrm>
              <a:blipFill>
                <a:blip r:embed="rId2"/>
                <a:stretch>
                  <a:fillRect l="-696" t="-1418" r="-812"/>
                </a:stretch>
              </a:blipFill>
            </p:spPr>
            <p:txBody>
              <a:bodyPr/>
              <a:lstStyle/>
              <a:p>
                <a:r>
                  <a:rPr lang="es-ES">
                    <a:noFill/>
                  </a:rPr>
                  <a:t> </a:t>
                </a:r>
              </a:p>
            </p:txBody>
          </p:sp>
        </mc:Fallback>
      </mc:AlternateContent>
    </p:spTree>
    <p:extLst>
      <p:ext uri="{BB962C8B-B14F-4D97-AF65-F5344CB8AC3E}">
        <p14:creationId xmlns="" xmlns:p14="http://schemas.microsoft.com/office/powerpoint/2010/main" val="3981328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8368A48F-2B80-4E05-BD61-7B5FD816B44F}"/>
              </a:ext>
            </a:extLst>
          </p:cNvPr>
          <p:cNvSpPr>
            <a:spLocks noGrp="1"/>
          </p:cNvSpPr>
          <p:nvPr>
            <p:ph type="title"/>
          </p:nvPr>
        </p:nvSpPr>
        <p:spPr>
          <a:xfrm>
            <a:off x="838200" y="210380"/>
            <a:ext cx="10515600" cy="521140"/>
          </a:xfrm>
        </p:spPr>
        <p:txBody>
          <a:bodyPr>
            <a:normAutofit fontScale="90000"/>
          </a:bodyPr>
          <a:lstStyle/>
          <a:p>
            <a:pPr algn="ctr"/>
            <a:r>
              <a:rPr lang="es-ES_tradnl" altLang="es-AR" b="1" dirty="0">
                <a:solidFill>
                  <a:srgbClr val="FF0000"/>
                </a:solidFill>
                <a:latin typeface="Arial" panose="020B0604020202020204" pitchFamily="34" charset="0"/>
                <a:cs typeface="Arial" panose="020B0604020202020204" pitchFamily="34" charset="0"/>
              </a:rPr>
              <a:t>Ecuación de Langevin</a:t>
            </a:r>
            <a:endParaRPr lang="es-ES" dirty="0"/>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3A623620-F0B0-4F2B-99A7-C7C59B6089CD}"/>
                  </a:ext>
                </a:extLst>
              </p:cNvPr>
              <p:cNvSpPr>
                <a:spLocks noGrp="1"/>
              </p:cNvSpPr>
              <p:nvPr>
                <p:ph idx="1"/>
              </p:nvPr>
            </p:nvSpPr>
            <p:spPr>
              <a:xfrm>
                <a:off x="838200" y="731520"/>
                <a:ext cx="10515600" cy="6126479"/>
              </a:xfrm>
            </p:spPr>
            <p:txBody>
              <a:bodyPr>
                <a:normAutofit fontScale="70000" lnSpcReduction="20000"/>
              </a:bodyPr>
              <a:lstStyle/>
              <a:p>
                <a:pPr marL="0" indent="0" algn="just">
                  <a:lnSpc>
                    <a:spcPct val="120000"/>
                  </a:lnSpc>
                  <a:spcBef>
                    <a:spcPts val="1800"/>
                  </a:spcBef>
                  <a:buNone/>
                </a:pPr>
                <a:r>
                  <a:rPr lang="es-ES_tradnl" altLang="es-AR" dirty="0">
                    <a:latin typeface="Arial" panose="020B0604020202020204" pitchFamily="34" charset="0"/>
                    <a:cs typeface="Arial" panose="020B0604020202020204" pitchFamily="34" charset="0"/>
                  </a:rPr>
                  <a:t>Si bien el magnetismo es un fenómeno cuántico, algunas mecanismos pueden ser visualizados clásicamente. </a:t>
                </a:r>
              </a:p>
              <a:p>
                <a:pPr marL="0" indent="0" algn="just">
                  <a:lnSpc>
                    <a:spcPct val="120000"/>
                  </a:lnSpc>
                  <a:spcBef>
                    <a:spcPts val="1800"/>
                  </a:spcBef>
                  <a:buNone/>
                </a:pPr>
                <a:r>
                  <a:rPr lang="es-ES_tradnl" altLang="es-AR" dirty="0">
                    <a:latin typeface="Arial" panose="020B0604020202020204" pitchFamily="34" charset="0"/>
                    <a:cs typeface="Arial" panose="020B0604020202020204" pitchFamily="34" charset="0"/>
                  </a:rPr>
                  <a:t>Consideremos al átomo como un núcleo central y los electrones orbitando alrededor de él. Cada orbita puede asimilarse a una corriente eléctrica. </a:t>
                </a:r>
                <a:r>
                  <a:rPr lang="es-ES_tradnl" dirty="0">
                    <a:latin typeface="Arial" panose="020B0604020202020204" pitchFamily="34" charset="0"/>
                    <a:cs typeface="Arial" panose="020B0604020202020204" pitchFamily="34" charset="0"/>
                  </a:rPr>
                  <a:t>Bajo la suposición anterior calculemos el momento magnético orbital de un electrón en una orbital circular. Si </a:t>
                </a:r>
                <a14:m>
                  <m:oMath xmlns:m="http://schemas.openxmlformats.org/officeDocument/2006/math">
                    <m:r>
                      <a:rPr lang="es-ES_tradnl" i="1" smtClean="0">
                        <a:latin typeface="Cambria Math" panose="02040503050406030204" pitchFamily="18" charset="0"/>
                        <a:ea typeface="Cambria Math" panose="02040503050406030204" pitchFamily="18" charset="0"/>
                        <a:cs typeface="Arial" panose="020B0604020202020204" pitchFamily="34" charset="0"/>
                      </a:rPr>
                      <m:t>𝜈</m:t>
                    </m:r>
                    <m:r>
                      <a:rPr lang="es-ES"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b="0" i="1" smtClean="0">
                            <a:latin typeface="Cambria Math" panose="02040503050406030204" pitchFamily="18" charset="0"/>
                            <a:ea typeface="Cambria Math" panose="02040503050406030204" pitchFamily="18" charset="0"/>
                            <a:cs typeface="Arial" panose="020B0604020202020204" pitchFamily="34" charset="0"/>
                          </a:rPr>
                        </m:ctrlPr>
                      </m:fPr>
                      <m:num>
                        <m:r>
                          <a:rPr lang="es-ES" b="0" i="1" smtClean="0">
                            <a:latin typeface="Cambria Math" panose="02040503050406030204" pitchFamily="18" charset="0"/>
                            <a:ea typeface="Cambria Math" panose="02040503050406030204" pitchFamily="18" charset="0"/>
                            <a:cs typeface="Arial" panose="020B0604020202020204" pitchFamily="34" charset="0"/>
                          </a:rPr>
                          <m:t>𝜔</m:t>
                        </m:r>
                      </m:num>
                      <m:den>
                        <m:r>
                          <a:rPr lang="es-ES" b="0" i="1" smtClean="0">
                            <a:latin typeface="Cambria Math" panose="02040503050406030204" pitchFamily="18" charset="0"/>
                            <a:ea typeface="Cambria Math" panose="02040503050406030204" pitchFamily="18" charset="0"/>
                            <a:cs typeface="Arial" panose="020B0604020202020204" pitchFamily="34" charset="0"/>
                          </a:rPr>
                          <m:t>2</m:t>
                        </m:r>
                        <m:r>
                          <a:rPr lang="es-ES" b="0" i="1" smtClean="0">
                            <a:latin typeface="Cambria Math" panose="02040503050406030204" pitchFamily="18" charset="0"/>
                            <a:ea typeface="Cambria Math" panose="02040503050406030204" pitchFamily="18" charset="0"/>
                            <a:cs typeface="Arial" panose="020B0604020202020204" pitchFamily="34" charset="0"/>
                          </a:rPr>
                          <m:t>𝜋</m:t>
                        </m:r>
                      </m:den>
                    </m:f>
                    <m:r>
                      <a:rPr lang="es-ES" b="0" i="1" smtClean="0">
                        <a:latin typeface="Cambria Math" panose="02040503050406030204" pitchFamily="18" charset="0"/>
                        <a:ea typeface="Cambria Math" panose="02040503050406030204" pitchFamily="18" charset="0"/>
                        <a:cs typeface="Arial" panose="020B0604020202020204" pitchFamily="34" charset="0"/>
                      </a:rPr>
                      <m:t> </m:t>
                    </m:r>
                  </m:oMath>
                </a14:m>
                <a:r>
                  <a:rPr lang="es-ES_tradnl" dirty="0">
                    <a:latin typeface="Arial" panose="020B0604020202020204" pitchFamily="34" charset="0"/>
                    <a:cs typeface="Arial" panose="020B0604020202020204" pitchFamily="34" charset="0"/>
                  </a:rPr>
                  <a:t>es la frecuencia del movimiento, la corriente será </a:t>
                </a:r>
                <a14:m>
                  <m:oMath xmlns:m="http://schemas.openxmlformats.org/officeDocument/2006/math">
                    <m:r>
                      <a:rPr lang="es-ES" b="0" i="1" smtClean="0">
                        <a:latin typeface="Cambria Math" panose="02040503050406030204" pitchFamily="18" charset="0"/>
                        <a:cs typeface="Arial" panose="020B0604020202020204" pitchFamily="34" charset="0"/>
                      </a:rPr>
                      <m:t>𝑖</m:t>
                    </m:r>
                    <m:r>
                      <a:rPr lang="es-ES" b="0" i="0"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𝑒</m:t>
                    </m:r>
                    <m:r>
                      <a:rPr lang="es-ES" b="0" i="1" smtClean="0">
                        <a:latin typeface="Cambria Math" panose="02040503050406030204" pitchFamily="18" charset="0"/>
                        <a:ea typeface="Cambria Math" panose="02040503050406030204" pitchFamily="18" charset="0"/>
                        <a:cs typeface="Arial" panose="020B0604020202020204" pitchFamily="34" charset="0"/>
                      </a:rPr>
                      <m:t>𝜈</m:t>
                    </m:r>
                    <m:r>
                      <a:rPr lang="es-ES" b="0" i="1" smtClean="0">
                        <a:latin typeface="Cambria Math" panose="02040503050406030204" pitchFamily="18" charset="0"/>
                        <a:ea typeface="Cambria Math" panose="02040503050406030204" pitchFamily="18" charset="0"/>
                        <a:cs typeface="Arial" panose="020B0604020202020204" pitchFamily="34" charset="0"/>
                      </a:rPr>
                      <m:t>, </m:t>
                    </m:r>
                  </m:oMath>
                </a14:m>
                <a:r>
                  <a:rPr lang="es-ES_tradnl" dirty="0">
                    <a:latin typeface="Arial" panose="020B0604020202020204" pitchFamily="34" charset="0"/>
                    <a:cs typeface="Arial" panose="020B0604020202020204" pitchFamily="34" charset="0"/>
                  </a:rPr>
                  <a:t>luego el momento magnético es </a:t>
                </a:r>
              </a:p>
              <a:p>
                <a:pPr marL="0" indent="0" algn="ctr">
                  <a:lnSpc>
                    <a:spcPct val="120000"/>
                  </a:lnSpc>
                  <a:spcBef>
                    <a:spcPts val="1800"/>
                  </a:spcBef>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ea typeface="Cambria Math" panose="02040503050406030204" pitchFamily="18" charset="0"/>
                          <a:cs typeface="Arial" panose="020B0604020202020204" pitchFamily="34" charset="0"/>
                        </a:rPr>
                        <m:t>𝜇</m:t>
                      </m:r>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𝑖𝐴</m:t>
                      </m:r>
                      <m:r>
                        <a:rPr lang="es-ES" b="0" i="1" smtClean="0">
                          <a:latin typeface="Cambria Math" panose="02040503050406030204" pitchFamily="18" charset="0"/>
                          <a:cs typeface="Arial" panose="020B0604020202020204" pitchFamily="34" charset="0"/>
                        </a:rPr>
                        <m:t>=</m:t>
                      </m:r>
                      <m:r>
                        <a:rPr lang="es-ES" i="1">
                          <a:latin typeface="Cambria Math" panose="02040503050406030204" pitchFamily="18" charset="0"/>
                          <a:ea typeface="Cambria Math" panose="02040503050406030204" pitchFamily="18" charset="0"/>
                          <a:cs typeface="Arial" panose="020B0604020202020204" pitchFamily="34" charset="0"/>
                        </a:rPr>
                        <m:t>𝑒</m:t>
                      </m:r>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𝜔</m:t>
                          </m:r>
                        </m:num>
                        <m:den>
                          <m:r>
                            <a:rPr lang="es-ES" i="1">
                              <a:latin typeface="Cambria Math" panose="02040503050406030204" pitchFamily="18" charset="0"/>
                              <a:ea typeface="Cambria Math" panose="02040503050406030204" pitchFamily="18" charset="0"/>
                              <a:cs typeface="Arial" panose="020B0604020202020204" pitchFamily="34" charset="0"/>
                            </a:rPr>
                            <m:t>2</m:t>
                          </m:r>
                          <m:r>
                            <a:rPr lang="es-ES" i="1">
                              <a:latin typeface="Cambria Math" panose="02040503050406030204" pitchFamily="18" charset="0"/>
                              <a:ea typeface="Cambria Math" panose="02040503050406030204" pitchFamily="18" charset="0"/>
                              <a:cs typeface="Arial" panose="020B0604020202020204" pitchFamily="34" charset="0"/>
                            </a:rPr>
                            <m:t>𝜋</m:t>
                          </m:r>
                        </m:den>
                      </m:f>
                      <m:r>
                        <a:rPr lang="es-ES" b="0" i="1" smtClean="0">
                          <a:latin typeface="Cambria Math" panose="02040503050406030204" pitchFamily="18" charset="0"/>
                          <a:ea typeface="Cambria Math" panose="02040503050406030204" pitchFamily="18" charset="0"/>
                          <a:cs typeface="Arial" panose="020B0604020202020204" pitchFamily="34" charset="0"/>
                        </a:rPr>
                        <m:t>𝐴</m:t>
                      </m:r>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ea typeface="Cambria Math" panose="02040503050406030204" pitchFamily="18" charset="0"/>
                          <a:cs typeface="Arial" panose="020B0604020202020204" pitchFamily="34" charset="0"/>
                        </a:rPr>
                        <m:t>𝑒</m:t>
                      </m:r>
                      <m:f>
                        <m:fPr>
                          <m:ctrlPr>
                            <a:rPr lang="es-ES" i="1">
                              <a:latin typeface="Cambria Math" panose="02040503050406030204" pitchFamily="18" charset="0"/>
                              <a:ea typeface="Cambria Math" panose="02040503050406030204" pitchFamily="18" charset="0"/>
                              <a:cs typeface="Arial" panose="020B0604020202020204" pitchFamily="34" charset="0"/>
                            </a:rPr>
                          </m:ctrlPr>
                        </m:fPr>
                        <m:num>
                          <m:r>
                            <a:rPr lang="es-ES" i="1">
                              <a:latin typeface="Cambria Math" panose="02040503050406030204" pitchFamily="18" charset="0"/>
                              <a:ea typeface="Cambria Math" panose="02040503050406030204" pitchFamily="18" charset="0"/>
                              <a:cs typeface="Arial" panose="020B0604020202020204" pitchFamily="34" charset="0"/>
                            </a:rPr>
                            <m:t>𝜔</m:t>
                          </m:r>
                        </m:num>
                        <m:den>
                          <m:r>
                            <a:rPr lang="es-ES" i="1">
                              <a:latin typeface="Cambria Math" panose="02040503050406030204" pitchFamily="18" charset="0"/>
                              <a:ea typeface="Cambria Math" panose="02040503050406030204" pitchFamily="18" charset="0"/>
                              <a:cs typeface="Arial" panose="020B0604020202020204" pitchFamily="34" charset="0"/>
                            </a:rPr>
                            <m:t>2</m:t>
                          </m:r>
                          <m:r>
                            <a:rPr lang="es-ES" i="1">
                              <a:latin typeface="Cambria Math" panose="02040503050406030204" pitchFamily="18" charset="0"/>
                              <a:ea typeface="Cambria Math" panose="02040503050406030204" pitchFamily="18" charset="0"/>
                              <a:cs typeface="Arial" panose="020B0604020202020204" pitchFamily="34" charset="0"/>
                            </a:rPr>
                            <m:t>𝜋</m:t>
                          </m:r>
                        </m:den>
                      </m:f>
                      <m:r>
                        <a:rPr lang="es-ES" i="1" smtClean="0">
                          <a:latin typeface="Cambria Math" panose="02040503050406030204" pitchFamily="18" charset="0"/>
                          <a:ea typeface="Cambria Math" panose="02040503050406030204" pitchFamily="18" charset="0"/>
                          <a:cs typeface="Arial" panose="020B0604020202020204" pitchFamily="34" charset="0"/>
                        </a:rPr>
                        <m:t>𝜋</m:t>
                      </m:r>
                      <m:sSup>
                        <m:sSupPr>
                          <m:ctrlPr>
                            <a:rPr lang="es-ES" i="1" smtClean="0">
                              <a:latin typeface="Cambria Math" panose="02040503050406030204" pitchFamily="18" charset="0"/>
                              <a:ea typeface="Cambria Math" panose="02040503050406030204" pitchFamily="18" charset="0"/>
                              <a:cs typeface="Arial" panose="020B0604020202020204" pitchFamily="34" charset="0"/>
                            </a:rPr>
                          </m:ctrlPr>
                        </m:sSupPr>
                        <m:e>
                          <m:r>
                            <a:rPr lang="es-ES" b="0" i="1" smtClean="0">
                              <a:latin typeface="Cambria Math" panose="02040503050406030204" pitchFamily="18" charset="0"/>
                              <a:ea typeface="Cambria Math" panose="02040503050406030204" pitchFamily="18" charset="0"/>
                              <a:cs typeface="Arial" panose="020B0604020202020204" pitchFamily="34" charset="0"/>
                            </a:rPr>
                            <m:t>𝑟</m:t>
                          </m:r>
                        </m:e>
                        <m:sup>
                          <m:r>
                            <a:rPr lang="es-ES" b="0" i="1" smtClean="0">
                              <a:latin typeface="Cambria Math" panose="02040503050406030204" pitchFamily="18" charset="0"/>
                              <a:ea typeface="Cambria Math" panose="02040503050406030204" pitchFamily="18" charset="0"/>
                              <a:cs typeface="Arial" panose="020B0604020202020204" pitchFamily="34" charset="0"/>
                            </a:rPr>
                            <m:t>2</m:t>
                          </m:r>
                        </m:sup>
                      </m:sSup>
                    </m:oMath>
                  </m:oMathPara>
                </a14:m>
                <a:endParaRPr lang="es-ES_tradnl" dirty="0">
                  <a:latin typeface="Arial" panose="020B0604020202020204" pitchFamily="34" charset="0"/>
                  <a:cs typeface="Arial" panose="020B0604020202020204" pitchFamily="34" charset="0"/>
                </a:endParaRPr>
              </a:p>
              <a:p>
                <a:pPr marL="0" indent="0" algn="just">
                  <a:lnSpc>
                    <a:spcPct val="120000"/>
                  </a:lnSpc>
                  <a:spcBef>
                    <a:spcPts val="1800"/>
                  </a:spcBef>
                  <a:buNone/>
                </a:pPr>
                <a:r>
                  <a:rPr lang="es-ES_tradnl" dirty="0">
                    <a:latin typeface="Arial" panose="020B0604020202020204" pitchFamily="34" charset="0"/>
                    <a:cs typeface="Arial" panose="020B0604020202020204" pitchFamily="34" charset="0"/>
                  </a:rPr>
                  <a:t>Donde </a:t>
                </a:r>
                <a:r>
                  <a:rPr lang="es-ES_tradnl" i="1" dirty="0">
                    <a:latin typeface="Arial" panose="020B0604020202020204" pitchFamily="34" charset="0"/>
                    <a:cs typeface="Arial" panose="020B0604020202020204" pitchFamily="34" charset="0"/>
                  </a:rPr>
                  <a:t>A</a:t>
                </a:r>
                <a:r>
                  <a:rPr lang="es-ES_tradnl" dirty="0">
                    <a:latin typeface="Arial" panose="020B0604020202020204" pitchFamily="34" charset="0"/>
                    <a:cs typeface="Arial" panose="020B0604020202020204" pitchFamily="34" charset="0"/>
                  </a:rPr>
                  <a:t> es el área y </a:t>
                </a: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𝜇</m:t>
                    </m:r>
                  </m:oMath>
                </a14:m>
                <a:r>
                  <a:rPr lang="es-ES_tradnl" dirty="0">
                    <a:latin typeface="Arial" panose="020B0604020202020204" pitchFamily="34" charset="0"/>
                    <a:cs typeface="Arial" panose="020B0604020202020204" pitchFamily="34" charset="0"/>
                  </a:rPr>
                  <a:t> es opuesto al momento angular orbital </a:t>
                </a:r>
                <a14:m>
                  <m:oMath xmlns:m="http://schemas.openxmlformats.org/officeDocument/2006/math">
                    <m:r>
                      <a:rPr lang="es-ES" b="0" i="1" smtClean="0">
                        <a:latin typeface="Cambria Math" panose="02040503050406030204" pitchFamily="18" charset="0"/>
                        <a:cs typeface="Arial" panose="020B0604020202020204" pitchFamily="34" charset="0"/>
                      </a:rPr>
                      <m:t>𝐿</m:t>
                    </m:r>
                  </m:oMath>
                </a14:m>
                <a:r>
                  <a:rPr lang="es-ES_tradnl" dirty="0">
                    <a:latin typeface="Arial" panose="020B0604020202020204" pitchFamily="34" charset="0"/>
                    <a:cs typeface="Arial" panose="020B0604020202020204" pitchFamily="34" charset="0"/>
                  </a:rPr>
                  <a:t>. Si </a:t>
                </a:r>
                <a14:m>
                  <m:oMath xmlns:m="http://schemas.openxmlformats.org/officeDocument/2006/math">
                    <m:r>
                      <a:rPr lang="es-ES_tradnl" i="1" dirty="0" smtClean="0">
                        <a:latin typeface="Cambria Math" panose="02040503050406030204" pitchFamily="18" charset="0"/>
                        <a:cs typeface="Arial" panose="020B0604020202020204" pitchFamily="34" charset="0"/>
                      </a:rPr>
                      <m:t>𝑚</m:t>
                    </m:r>
                  </m:oMath>
                </a14:m>
                <a:r>
                  <a:rPr lang="es-ES_tradnl" dirty="0">
                    <a:latin typeface="Arial" panose="020B0604020202020204" pitchFamily="34" charset="0"/>
                    <a:cs typeface="Arial" panose="020B0604020202020204" pitchFamily="34" charset="0"/>
                  </a:rPr>
                  <a:t> es la masa del electrón el momento angular orbital </a:t>
                </a:r>
                <a14:m>
                  <m:oMath xmlns:m="http://schemas.openxmlformats.org/officeDocument/2006/math">
                    <m:r>
                      <a:rPr lang="es-ES" i="1">
                        <a:latin typeface="Cambria Math" panose="02040503050406030204" pitchFamily="18" charset="0"/>
                        <a:cs typeface="Arial" panose="020B0604020202020204" pitchFamily="34" charset="0"/>
                      </a:rPr>
                      <m:t>𝐿</m:t>
                    </m:r>
                  </m:oMath>
                </a14:m>
                <a:r>
                  <a:rPr lang="es-ES_tradnl" dirty="0">
                    <a:latin typeface="Arial" panose="020B0604020202020204" pitchFamily="34" charset="0"/>
                    <a:cs typeface="Arial" panose="020B0604020202020204" pitchFamily="34" charset="0"/>
                  </a:rPr>
                  <a:t> sera</a:t>
                </a:r>
              </a:p>
              <a:p>
                <a:pPr marL="0" indent="0" algn="just">
                  <a:lnSpc>
                    <a:spcPct val="120000"/>
                  </a:lnSpc>
                  <a:spcBef>
                    <a:spcPts val="1800"/>
                  </a:spcBef>
                  <a:buNone/>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cs typeface="Arial" panose="020B0604020202020204" pitchFamily="34" charset="0"/>
                        </a:rPr>
                        <m:t>𝐿</m:t>
                      </m:r>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𝑚𝑣𝑟</m:t>
                      </m:r>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𝑚</m:t>
                      </m:r>
                      <m:r>
                        <a:rPr lang="es-ES"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s-ES" b="0" i="1" smtClean="0">
                              <a:latin typeface="Cambria Math" panose="02040503050406030204" pitchFamily="18" charset="0"/>
                              <a:ea typeface="Cambria Math" panose="02040503050406030204" pitchFamily="18" charset="0"/>
                              <a:cs typeface="Arial" panose="020B0604020202020204" pitchFamily="34" charset="0"/>
                            </a:rPr>
                          </m:ctrlPr>
                        </m:sSupPr>
                        <m:e>
                          <m:r>
                            <a:rPr lang="es-ES" b="0" i="1" smtClean="0">
                              <a:latin typeface="Cambria Math" panose="02040503050406030204" pitchFamily="18" charset="0"/>
                              <a:ea typeface="Cambria Math" panose="02040503050406030204" pitchFamily="18" charset="0"/>
                              <a:cs typeface="Arial" panose="020B0604020202020204" pitchFamily="34" charset="0"/>
                            </a:rPr>
                            <m:t>𝑟</m:t>
                          </m:r>
                        </m:e>
                        <m:sup>
                          <m:r>
                            <a:rPr lang="es-ES" b="0" i="1" smtClean="0">
                              <a:latin typeface="Cambria Math" panose="02040503050406030204" pitchFamily="18" charset="0"/>
                              <a:ea typeface="Cambria Math" panose="02040503050406030204" pitchFamily="18" charset="0"/>
                              <a:cs typeface="Arial" panose="020B0604020202020204" pitchFamily="34" charset="0"/>
                            </a:rPr>
                            <m:t>2</m:t>
                          </m:r>
                        </m:sup>
                      </m:sSup>
                    </m:oMath>
                  </m:oMathPara>
                </a14:m>
                <a:endParaRPr lang="es-ES" b="0" dirty="0">
                  <a:latin typeface="Arial" panose="020B0604020202020204" pitchFamily="34" charset="0"/>
                  <a:ea typeface="Cambria Math" panose="02040503050406030204" pitchFamily="18" charset="0"/>
                  <a:cs typeface="Arial" panose="020B0604020202020204" pitchFamily="34" charset="0"/>
                </a:endParaRPr>
              </a:p>
              <a:p>
                <a:pPr marL="0" indent="0" algn="ctr">
                  <a:lnSpc>
                    <a:spcPct val="120000"/>
                  </a:lnSpc>
                  <a:spcBef>
                    <a:spcPts val="1800"/>
                  </a:spcBef>
                  <a:buNone/>
                </a:pPr>
                <a14:m>
                  <m:oMath xmlns:m="http://schemas.openxmlformats.org/officeDocument/2006/math">
                    <m:r>
                      <a:rPr lang="es-ES" i="1">
                        <a:latin typeface="Cambria Math" panose="02040503050406030204" pitchFamily="18" charset="0"/>
                        <a:ea typeface="Cambria Math" panose="02040503050406030204" pitchFamily="18" charset="0"/>
                        <a:cs typeface="Arial" panose="020B0604020202020204" pitchFamily="34" charset="0"/>
                      </a:rPr>
                      <m:t>𝜇</m:t>
                    </m:r>
                    <m:r>
                      <a:rPr lang="es-ES" i="1">
                        <a:latin typeface="Cambria Math" panose="02040503050406030204" pitchFamily="18" charset="0"/>
                        <a:cs typeface="Arial" panose="020B0604020202020204" pitchFamily="34" charset="0"/>
                      </a:rPr>
                      <m:t>=</m:t>
                    </m:r>
                    <m:f>
                      <m:fPr>
                        <m:ctrlPr>
                          <a:rPr lang="es-ES" i="1" smtClean="0">
                            <a:latin typeface="Cambria Math" panose="02040503050406030204" pitchFamily="18" charset="0"/>
                            <a:cs typeface="Arial" panose="020B0604020202020204" pitchFamily="34" charset="0"/>
                          </a:rPr>
                        </m:ctrlPr>
                      </m:fPr>
                      <m:num>
                        <m:r>
                          <a:rPr lang="es-ES" b="0" i="1" smtClean="0">
                            <a:latin typeface="Cambria Math" panose="02040503050406030204" pitchFamily="18" charset="0"/>
                            <a:cs typeface="Arial" panose="020B0604020202020204" pitchFamily="34" charset="0"/>
                          </a:rPr>
                          <m:t>𝑒</m:t>
                        </m:r>
                        <m:r>
                          <a:rPr lang="es-ES" b="0" i="1" smtClean="0">
                            <a:latin typeface="Cambria Math" panose="02040503050406030204" pitchFamily="18" charset="0"/>
                            <a:ea typeface="Cambria Math" panose="02040503050406030204" pitchFamily="18" charset="0"/>
                            <a:cs typeface="Arial" panose="020B0604020202020204" pitchFamily="34" charset="0"/>
                          </a:rPr>
                          <m:t>𝜔</m:t>
                        </m:r>
                        <m:sSup>
                          <m:sSupPr>
                            <m:ctrlPr>
                              <a:rPr lang="es-ES" b="0" i="1" smtClean="0">
                                <a:latin typeface="Cambria Math" panose="02040503050406030204" pitchFamily="18" charset="0"/>
                                <a:ea typeface="Cambria Math" panose="02040503050406030204" pitchFamily="18" charset="0"/>
                                <a:cs typeface="Arial" panose="020B0604020202020204" pitchFamily="34" charset="0"/>
                              </a:rPr>
                            </m:ctrlPr>
                          </m:sSupPr>
                          <m:e>
                            <m:r>
                              <a:rPr lang="es-ES" b="0" i="1" smtClean="0">
                                <a:latin typeface="Cambria Math" panose="02040503050406030204" pitchFamily="18" charset="0"/>
                                <a:ea typeface="Cambria Math" panose="02040503050406030204" pitchFamily="18" charset="0"/>
                                <a:cs typeface="Arial" panose="020B0604020202020204" pitchFamily="34" charset="0"/>
                              </a:rPr>
                              <m:t>𝑟</m:t>
                            </m:r>
                          </m:e>
                          <m:sup>
                            <m:r>
                              <a:rPr lang="es-ES" b="0" i="1" smtClean="0">
                                <a:latin typeface="Cambria Math" panose="02040503050406030204" pitchFamily="18" charset="0"/>
                                <a:ea typeface="Cambria Math" panose="02040503050406030204" pitchFamily="18" charset="0"/>
                                <a:cs typeface="Arial" panose="020B0604020202020204" pitchFamily="34" charset="0"/>
                              </a:rPr>
                              <m:t>2</m:t>
                            </m:r>
                          </m:sup>
                        </m:sSup>
                      </m:num>
                      <m:den>
                        <m:r>
                          <a:rPr lang="es-ES" b="0" i="1" smtClean="0">
                            <a:latin typeface="Cambria Math" panose="02040503050406030204" pitchFamily="18" charset="0"/>
                            <a:cs typeface="Arial" panose="020B0604020202020204" pitchFamily="34" charset="0"/>
                          </a:rPr>
                          <m:t>2</m:t>
                        </m:r>
                      </m:den>
                    </m:f>
                    <m:r>
                      <a:rPr lang="es-ES" b="0" i="1" smtClean="0">
                        <a:latin typeface="Cambria Math" panose="02040503050406030204" pitchFamily="18" charset="0"/>
                        <a:cs typeface="Arial" panose="020B0604020202020204" pitchFamily="34" charset="0"/>
                      </a:rPr>
                      <m:t>=</m:t>
                    </m:r>
                    <m:f>
                      <m:fPr>
                        <m:ctrlPr>
                          <a:rPr lang="es-ES" b="0" i="1" smtClean="0">
                            <a:latin typeface="Cambria Math" panose="02040503050406030204" pitchFamily="18" charset="0"/>
                            <a:cs typeface="Arial" panose="020B0604020202020204" pitchFamily="34" charset="0"/>
                          </a:rPr>
                        </m:ctrlPr>
                      </m:fPr>
                      <m:num>
                        <m:r>
                          <a:rPr lang="es-ES" b="0" i="1" smtClean="0">
                            <a:latin typeface="Cambria Math" panose="02040503050406030204" pitchFamily="18" charset="0"/>
                            <a:cs typeface="Arial" panose="020B0604020202020204" pitchFamily="34" charset="0"/>
                          </a:rPr>
                          <m:t>𝑒</m:t>
                        </m:r>
                      </m:num>
                      <m:den>
                        <m:r>
                          <a:rPr lang="es-ES" b="0" i="1" smtClean="0">
                            <a:latin typeface="Cambria Math" panose="02040503050406030204" pitchFamily="18" charset="0"/>
                            <a:cs typeface="Arial" panose="020B0604020202020204" pitchFamily="34" charset="0"/>
                          </a:rPr>
                          <m:t>2</m:t>
                        </m:r>
                        <m:r>
                          <a:rPr lang="es-ES" b="0" i="1" smtClean="0">
                            <a:latin typeface="Cambria Math" panose="02040503050406030204" pitchFamily="18" charset="0"/>
                            <a:cs typeface="Arial" panose="020B0604020202020204" pitchFamily="34" charset="0"/>
                          </a:rPr>
                          <m:t>𝑚</m:t>
                        </m:r>
                      </m:den>
                    </m:f>
                    <m:r>
                      <a:rPr lang="es-ES" b="0" i="1" smtClean="0">
                        <a:latin typeface="Cambria Math" panose="02040503050406030204" pitchFamily="18" charset="0"/>
                        <a:cs typeface="Arial" panose="020B0604020202020204" pitchFamily="34" charset="0"/>
                      </a:rPr>
                      <m:t>𝐿</m:t>
                    </m:r>
                  </m:oMath>
                </a14:m>
                <a:r>
                  <a:rPr lang="es-ES_tradnl" dirty="0">
                    <a:latin typeface="Arial" panose="020B0604020202020204" pitchFamily="34" charset="0"/>
                    <a:cs typeface="Arial" panose="020B0604020202020204" pitchFamily="34" charset="0"/>
                  </a:rPr>
                  <a:t/>
                </a:r>
              </a:p>
              <a:p>
                <a:pPr marL="0" indent="0" algn="just">
                  <a:lnSpc>
                    <a:spcPct val="120000"/>
                  </a:lnSpc>
                  <a:spcBef>
                    <a:spcPts val="1800"/>
                  </a:spcBef>
                  <a:buNone/>
                </a:pPr>
                <a:r>
                  <a:rPr lang="es-ES_tradnl" dirty="0">
                    <a:latin typeface="Arial" panose="020B0604020202020204" pitchFamily="34" charset="0"/>
                    <a:cs typeface="Arial" panose="020B0604020202020204" pitchFamily="34" charset="0"/>
                  </a:rPr>
                  <a:t>Similar al cuántico definido anteriormente, faltaría el signo menos que indica sentidos opuestos.</a:t>
                </a:r>
              </a:p>
              <a:p>
                <a:pPr marL="0" indent="0" algn="just">
                  <a:lnSpc>
                    <a:spcPct val="120000"/>
                  </a:lnSpc>
                  <a:spcBef>
                    <a:spcPts val="1800"/>
                  </a:spcBef>
                  <a:buNone/>
                </a:pPr>
                <a:endParaRPr lang="es-ES_tradnl" dirty="0">
                  <a:latin typeface="Arial" panose="020B0604020202020204" pitchFamily="34" charset="0"/>
                  <a:cs typeface="Arial" panose="020B0604020202020204" pitchFamily="34" charset="0"/>
                </a:endParaRPr>
              </a:p>
              <a:p>
                <a:pPr algn="just"/>
                <a:endParaRPr lang="es-ES" dirty="0"/>
              </a:p>
            </p:txBody>
          </p:sp>
        </mc:Choice>
        <mc:Fallback>
          <p:sp>
            <p:nvSpPr>
              <p:cNvPr id="3" name="Marcador de contenido 2">
                <a:extLst>
                  <a:ext uri="{FF2B5EF4-FFF2-40B4-BE49-F238E27FC236}">
                    <a16:creationId xmlns:a14="http://schemas.microsoft.com/office/drawing/2010/main" xmlns="" xmlns:a16="http://schemas.microsoft.com/office/drawing/2014/main" id="{3A623620-F0B0-4F2B-99A7-C7C59B6089CD}"/>
                  </a:ext>
                </a:extLst>
              </p:cNvPr>
              <p:cNvSpPr>
                <a:spLocks noGrp="1" noRot="1" noChangeAspect="1" noMove="1" noResize="1" noEditPoints="1" noAdjustHandles="1" noChangeArrowheads="1" noChangeShapeType="1" noTextEdit="1"/>
              </p:cNvSpPr>
              <p:nvPr>
                <p:ph idx="1"/>
              </p:nvPr>
            </p:nvSpPr>
            <p:spPr>
              <a:xfrm>
                <a:off x="838200" y="731520"/>
                <a:ext cx="10515600" cy="6126479"/>
              </a:xfrm>
              <a:blipFill>
                <a:blip r:embed="rId2"/>
                <a:stretch>
                  <a:fillRect l="-638" t="-398" r="-580"/>
                </a:stretch>
              </a:blipFill>
            </p:spPr>
            <p:txBody>
              <a:bodyPr/>
              <a:lstStyle/>
              <a:p>
                <a:r>
                  <a:rPr lang="es-ES">
                    <a:noFill/>
                  </a:rPr>
                  <a:t> </a:t>
                </a:r>
              </a:p>
            </p:txBody>
          </p:sp>
        </mc:Fallback>
      </mc:AlternateContent>
    </p:spTree>
    <p:extLst>
      <p:ext uri="{BB962C8B-B14F-4D97-AF65-F5344CB8AC3E}">
        <p14:creationId xmlns="" xmlns:p14="http://schemas.microsoft.com/office/powerpoint/2010/main" val="2300663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8BAAEFE-12BB-495A-97E9-977A387F3305}"/>
              </a:ext>
            </a:extLst>
          </p:cNvPr>
          <p:cNvSpPr>
            <a:spLocks noGrp="1"/>
          </p:cNvSpPr>
          <p:nvPr>
            <p:ph type="title"/>
          </p:nvPr>
        </p:nvSpPr>
        <p:spPr>
          <a:xfrm>
            <a:off x="838200" y="103627"/>
            <a:ext cx="10515600" cy="450801"/>
          </a:xfrm>
        </p:spPr>
        <p:txBody>
          <a:bodyPr>
            <a:normAutofit fontScale="90000"/>
          </a:bodyPr>
          <a:lstStyle/>
          <a:p>
            <a:pPr algn="ctr"/>
            <a:r>
              <a:rPr lang="es-ES_tradnl" altLang="es-AR" b="1" dirty="0">
                <a:solidFill>
                  <a:srgbClr val="FF0000"/>
                </a:solidFill>
                <a:latin typeface="Arial" panose="020B0604020202020204" pitchFamily="34" charset="0"/>
                <a:cs typeface="Arial" panose="020B0604020202020204" pitchFamily="34" charset="0"/>
              </a:rPr>
              <a:t>Ecuación de Langevin</a:t>
            </a:r>
            <a:endParaRPr lang="es-ES" dirty="0"/>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6FA164CA-A7B6-42DF-B644-479BC2D38FF7}"/>
                  </a:ext>
                </a:extLst>
              </p:cNvPr>
              <p:cNvSpPr>
                <a:spLocks noGrp="1"/>
              </p:cNvSpPr>
              <p:nvPr>
                <p:ph idx="1"/>
              </p:nvPr>
            </p:nvSpPr>
            <p:spPr>
              <a:xfrm>
                <a:off x="838200" y="681038"/>
                <a:ext cx="10515600" cy="6176962"/>
              </a:xfrm>
            </p:spPr>
            <p:txBody>
              <a:bodyPr>
                <a:normAutofit fontScale="70000" lnSpcReduction="20000"/>
              </a:bodyPr>
              <a:lstStyle/>
              <a:p>
                <a:pPr marL="0" indent="0">
                  <a:buNone/>
                </a:pPr>
                <a:r>
                  <a:rPr lang="es-ES" dirty="0">
                    <a:latin typeface="Arial" panose="020B0604020202020204" pitchFamily="34" charset="0"/>
                    <a:cs typeface="Arial" panose="020B0604020202020204" pitchFamily="34" charset="0"/>
                  </a:rPr>
                  <a:t>Supusimos </a:t>
                </a:r>
                <a14:m>
                  <m:oMath xmlns:m="http://schemas.openxmlformats.org/officeDocument/2006/math">
                    <m:r>
                      <a:rPr lang="es-ES" i="1" smtClean="0">
                        <a:latin typeface="Cambria Math" panose="02040503050406030204" pitchFamily="18" charset="0"/>
                        <a:ea typeface="Cambria Math" panose="02040503050406030204" pitchFamily="18" charset="0"/>
                      </a:rPr>
                      <m:t>𝜔</m:t>
                    </m:r>
                  </m:oMath>
                </a14:m>
                <a:r>
                  <a:rPr lang="es-ES" dirty="0">
                    <a:latin typeface="Arial" panose="020B0604020202020204" pitchFamily="34" charset="0"/>
                    <a:cs typeface="Arial" panose="020B0604020202020204" pitchFamily="34" charset="0"/>
                  </a:rPr>
                  <a:t> es la velocidad angular del electrón. Como el movimiento es circular debe existir una aceleración centrípeta responsable del cambio de la velocidad  La fuerza sobre el mismo debido al núcleo será</a:t>
                </a:r>
              </a:p>
              <a:p>
                <a:pPr marL="0" indent="0" algn="ctr">
                  <a:buNone/>
                </a:pPr>
                <a14:m>
                  <m:oMath xmlns:m="http://schemas.openxmlformats.org/officeDocument/2006/math">
                    <m:r>
                      <a:rPr lang="es-ES" b="0" i="1" smtClean="0">
                        <a:latin typeface="Cambria Math" panose="02040503050406030204" pitchFamily="18" charset="0"/>
                      </a:rPr>
                      <m:t>𝑓</m:t>
                    </m:r>
                    <m:r>
                      <a:rPr lang="es-ES" b="0" i="1" smtClean="0">
                        <a:latin typeface="Cambria Math" panose="02040503050406030204" pitchFamily="18" charset="0"/>
                      </a:rPr>
                      <m:t>=</m:t>
                    </m:r>
                    <m:r>
                      <a:rPr lang="es-ES" b="0" i="1" smtClean="0">
                        <a:latin typeface="Cambria Math" panose="02040503050406030204" pitchFamily="18" charset="0"/>
                      </a:rPr>
                      <m:t>𝑚</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𝑎</m:t>
                        </m:r>
                      </m:e>
                      <m:sub>
                        <m:r>
                          <a:rPr lang="es-ES" b="0" i="1" smtClean="0">
                            <a:latin typeface="Cambria Math" panose="02040503050406030204" pitchFamily="18" charset="0"/>
                          </a:rPr>
                          <m:t>𝑐𝑝</m:t>
                        </m:r>
                      </m:sub>
                    </m:sSub>
                    <m:r>
                      <a:rPr lang="es-ES" b="0" i="1" smtClean="0">
                        <a:latin typeface="Cambria Math" panose="02040503050406030204" pitchFamily="18" charset="0"/>
                      </a:rPr>
                      <m:t>=</m:t>
                    </m:r>
                    <m:r>
                      <a:rPr lang="es-ES" b="0" i="1" smtClean="0">
                        <a:latin typeface="Cambria Math" panose="02040503050406030204" pitchFamily="18" charset="0"/>
                      </a:rPr>
                      <m:t>𝑚</m:t>
                    </m:r>
                    <m:sSup>
                      <m:sSupPr>
                        <m:ctrlPr>
                          <a:rPr lang="es-ES" b="0" i="1" smtClean="0">
                            <a:latin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𝜔</m:t>
                        </m:r>
                      </m:e>
                      <m:sup>
                        <m:r>
                          <a:rPr lang="es-ES" b="0" i="1" smtClean="0">
                            <a:latin typeface="Cambria Math" panose="02040503050406030204" pitchFamily="18" charset="0"/>
                          </a:rPr>
                          <m:t>2</m:t>
                        </m:r>
                      </m:sup>
                    </m:sSup>
                    <m:r>
                      <a:rPr lang="es-ES" b="0" i="1" smtClean="0">
                        <a:latin typeface="Cambria Math" panose="02040503050406030204" pitchFamily="18" charset="0"/>
                      </a:rPr>
                      <m:t>𝑟</m:t>
                    </m:r>
                  </m:oMath>
                </a14:m>
                <a:r>
                  <a:rPr lang="es-ES" dirty="0">
                    <a:latin typeface="Arial" panose="020B0604020202020204" pitchFamily="34" charset="0"/>
                    <a:cs typeface="Arial" panose="020B0604020202020204" pitchFamily="34" charset="0"/>
                  </a:rPr>
                  <a:t/>
                </a:r>
              </a:p>
              <a:p>
                <a:pPr marL="0" indent="0" algn="just">
                  <a:buNone/>
                </a:pPr>
                <a:r>
                  <a:rPr lang="es-ES" dirty="0">
                    <a:latin typeface="Arial" panose="020B0604020202020204" pitchFamily="34" charset="0"/>
                    <a:cs typeface="Arial" panose="020B0604020202020204" pitchFamily="34" charset="0"/>
                  </a:rPr>
                  <a:t>Si se aplica un campo magnético </a:t>
                </a:r>
                <a14:m>
                  <m:oMath xmlns:m="http://schemas.openxmlformats.org/officeDocument/2006/math">
                    <m:acc>
                      <m:accPr>
                        <m:chr m:val="⃗"/>
                        <m:ctrlPr>
                          <a:rPr lang="es-ES" i="1">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𝐻</m:t>
                        </m:r>
                      </m:e>
                    </m:acc>
                  </m:oMath>
                </a14:m>
                <a:r>
                  <a:rPr lang="es-ES" dirty="0">
                    <a:latin typeface="Arial" panose="020B0604020202020204" pitchFamily="34" charset="0"/>
                    <a:cs typeface="Arial" panose="020B0604020202020204" pitchFamily="34" charset="0"/>
                  </a:rPr>
                  <a:t> perpendicular al plano de rotación, sabemos se ejerce sobre el electrón una nueva fuerza que de acuerdo con la ecuación de Lorentz  </a:t>
                </a:r>
              </a:p>
              <a:p>
                <a:pPr marL="0" indent="0" algn="just">
                  <a:buNone/>
                </a:pPr>
                <a14:m>
                  <m:oMathPara xmlns:m="http://schemas.openxmlformats.org/officeDocument/2006/math">
                    <m:oMathParaPr>
                      <m:jc m:val="centerGroup"/>
                    </m:oMathParaPr>
                    <m:oMath xmlns:m="http://schemas.openxmlformats.org/officeDocument/2006/math">
                      <m:acc>
                        <m:accPr>
                          <m:chr m:val="⃗"/>
                          <m:ctrlPr>
                            <a:rPr lang="es-ES" b="0" i="1" smtClean="0">
                              <a:latin typeface="Cambria Math" panose="02040503050406030204" pitchFamily="18" charset="0"/>
                            </a:rPr>
                          </m:ctrlPr>
                        </m:accPr>
                        <m:e>
                          <m:sSub>
                            <m:sSubPr>
                              <m:ctrlPr>
                                <a:rPr lang="es-ES" i="1">
                                  <a:latin typeface="Cambria Math" panose="02040503050406030204" pitchFamily="18" charset="0"/>
                                </a:rPr>
                              </m:ctrlPr>
                            </m:sSubPr>
                            <m:e>
                              <m:r>
                                <a:rPr lang="es-ES" i="1">
                                  <a:latin typeface="Cambria Math" panose="02040503050406030204" pitchFamily="18" charset="0"/>
                                </a:rPr>
                                <m:t>𝑓</m:t>
                              </m:r>
                            </m:e>
                            <m:sub>
                              <m:r>
                                <a:rPr lang="es-ES" i="1">
                                  <a:latin typeface="Cambria Math" panose="02040503050406030204" pitchFamily="18" charset="0"/>
                                </a:rPr>
                                <m:t>𝑙</m:t>
                              </m:r>
                            </m:sub>
                          </m:sSub>
                        </m:e>
                      </m:acc>
                      <m:r>
                        <a:rPr lang="es-ES" b="0" i="1" smtClean="0">
                          <a:latin typeface="Cambria Math" panose="02040503050406030204" pitchFamily="18" charset="0"/>
                        </a:rPr>
                        <m:t>=</m:t>
                      </m:r>
                      <m:r>
                        <a:rPr lang="es-ES" b="0" i="1" smtClean="0">
                          <a:latin typeface="Cambria Math" panose="02040503050406030204" pitchFamily="18" charset="0"/>
                        </a:rPr>
                        <m:t>𝑒</m:t>
                      </m:r>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𝐸</m:t>
                          </m:r>
                        </m:e>
                      </m:acc>
                      <m:r>
                        <a:rPr lang="es-ES" b="0" i="1" smtClean="0">
                          <a:latin typeface="Cambria Math" panose="02040503050406030204" pitchFamily="18" charset="0"/>
                        </a:rPr>
                        <m:t>+</m:t>
                      </m:r>
                      <m:r>
                        <a:rPr lang="es-ES" b="0" i="1" smtClean="0">
                          <a:latin typeface="Cambria Math" panose="02040503050406030204" pitchFamily="18" charset="0"/>
                        </a:rPr>
                        <m:t>𝑒</m:t>
                      </m:r>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𝑣</m:t>
                          </m:r>
                        </m:e>
                      </m:acc>
                      <m:r>
                        <a:rPr lang="es-ES" b="0" i="1" smtClean="0">
                          <a:latin typeface="Cambria Math" panose="02040503050406030204" pitchFamily="18" charset="0"/>
                          <a:ea typeface="Cambria Math" panose="02040503050406030204" pitchFamily="18" charset="0"/>
                        </a:rPr>
                        <m:t>∧</m:t>
                      </m:r>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𝐻</m:t>
                          </m:r>
                        </m:e>
                      </m:acc>
                      <m:r>
                        <a:rPr lang="es-ES" b="0" i="1" smtClean="0">
                          <a:latin typeface="Cambria Math" panose="02040503050406030204" pitchFamily="18" charset="0"/>
                        </a:rPr>
                        <m:t>=</m:t>
                      </m:r>
                      <m:r>
                        <a:rPr lang="es-ES" b="0" i="1" smtClean="0">
                          <a:latin typeface="Cambria Math" panose="02040503050406030204" pitchFamily="18" charset="0"/>
                        </a:rPr>
                        <m:t>𝑒</m:t>
                      </m:r>
                      <m:acc>
                        <m:accPr>
                          <m:chr m:val="⃗"/>
                          <m:ctrlPr>
                            <a:rPr lang="es-ES" i="1">
                              <a:latin typeface="Cambria Math" panose="02040503050406030204" pitchFamily="18" charset="0"/>
                            </a:rPr>
                          </m:ctrlPr>
                        </m:accPr>
                        <m:e>
                          <m:r>
                            <a:rPr lang="es-ES" i="1">
                              <a:latin typeface="Cambria Math" panose="02040503050406030204" pitchFamily="18" charset="0"/>
                            </a:rPr>
                            <m:t>𝑣</m:t>
                          </m:r>
                        </m:e>
                      </m:acc>
                      <m:r>
                        <a:rPr lang="es-ES" i="1">
                          <a:latin typeface="Cambria Math" panose="02040503050406030204" pitchFamily="18" charset="0"/>
                          <a:ea typeface="Cambria Math" panose="02040503050406030204" pitchFamily="18" charset="0"/>
                        </a:rPr>
                        <m:t>∧</m:t>
                      </m:r>
                      <m:acc>
                        <m:accPr>
                          <m:chr m:val="⃗"/>
                          <m:ctrlPr>
                            <a:rPr lang="es-ES" i="1">
                              <a:latin typeface="Cambria Math" panose="02040503050406030204" pitchFamily="18" charset="0"/>
                            </a:rPr>
                          </m:ctrlPr>
                        </m:accPr>
                        <m:e>
                          <m:r>
                            <a:rPr lang="es-ES" b="0" i="1" smtClean="0">
                              <a:latin typeface="Cambria Math" panose="02040503050406030204" pitchFamily="18" charset="0"/>
                            </a:rPr>
                            <m:t>𝐻</m:t>
                          </m:r>
                        </m:e>
                      </m:acc>
                    </m:oMath>
                  </m:oMathPara>
                </a14:m>
                <a:endParaRPr lang="es-ES" dirty="0">
                  <a:latin typeface="Arial" panose="020B0604020202020204" pitchFamily="34" charset="0"/>
                  <a:cs typeface="Arial" panose="020B0604020202020204" pitchFamily="34" charset="0"/>
                </a:endParaRPr>
              </a:p>
              <a:p>
                <a:pPr marL="0" indent="0" algn="just">
                  <a:buNone/>
                </a:pPr>
                <a:r>
                  <a:rPr lang="es-ES" dirty="0">
                    <a:latin typeface="Arial" panose="020B0604020202020204" pitchFamily="34" charset="0"/>
                    <a:cs typeface="Arial" panose="020B0604020202020204" pitchFamily="34" charset="0"/>
                  </a:rPr>
                  <a:t>Ya que campo eléctrico no hay, tenemos solo la fuerza magnética, que es también radial, luego</a:t>
                </a:r>
              </a:p>
              <a:p>
                <a:pPr marL="0" indent="0" algn="just">
                  <a:buNone/>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𝑓</m:t>
                      </m:r>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𝑓</m:t>
                          </m:r>
                        </m:e>
                        <m:sub>
                          <m:r>
                            <a:rPr lang="es-ES" i="1">
                              <a:latin typeface="Cambria Math" panose="02040503050406030204" pitchFamily="18" charset="0"/>
                            </a:rPr>
                            <m:t>𝑙</m:t>
                          </m:r>
                        </m:sub>
                      </m:sSub>
                      <m:r>
                        <a:rPr lang="es-ES" b="0" i="1" smtClean="0">
                          <a:latin typeface="Cambria Math" panose="02040503050406030204" pitchFamily="18" charset="0"/>
                        </a:rPr>
                        <m:t>=</m:t>
                      </m:r>
                      <m:r>
                        <a:rPr lang="es-ES" i="1">
                          <a:latin typeface="Cambria Math" panose="02040503050406030204" pitchFamily="18" charset="0"/>
                        </a:rPr>
                        <m:t>𝑚</m:t>
                      </m:r>
                      <m:sSup>
                        <m:sSupPr>
                          <m:ctrlPr>
                            <a:rPr lang="es-ES" i="1">
                              <a:latin typeface="Cambria Math" panose="02040503050406030204" pitchFamily="18" charset="0"/>
                            </a:rPr>
                          </m:ctrlPr>
                        </m:sSupPr>
                        <m:e>
                          <m:r>
                            <a:rPr lang="es-ES" i="1">
                              <a:latin typeface="Cambria Math" panose="02040503050406030204" pitchFamily="18" charset="0"/>
                              <a:ea typeface="Cambria Math" panose="02040503050406030204" pitchFamily="18" charset="0"/>
                            </a:rPr>
                            <m:t>𝜔</m:t>
                          </m:r>
                        </m:e>
                        <m:sup>
                          <m:r>
                            <a:rPr lang="es-ES" i="1">
                              <a:latin typeface="Cambria Math" panose="02040503050406030204" pitchFamily="18" charset="0"/>
                            </a:rPr>
                            <m:t>2</m:t>
                          </m:r>
                        </m:sup>
                      </m:sSup>
                      <m:r>
                        <a:rPr lang="es-ES" i="1">
                          <a:latin typeface="Cambria Math" panose="02040503050406030204" pitchFamily="18" charset="0"/>
                        </a:rPr>
                        <m:t>𝑟</m:t>
                      </m:r>
                      <m:r>
                        <a:rPr lang="es-ES" b="0" i="1" smtClean="0">
                          <a:latin typeface="Cambria Math" panose="02040503050406030204" pitchFamily="18" charset="0"/>
                        </a:rPr>
                        <m:t>+</m:t>
                      </m:r>
                      <m:r>
                        <a:rPr lang="es-ES" b="0" i="1" smtClean="0">
                          <a:latin typeface="Cambria Math" panose="02040503050406030204" pitchFamily="18" charset="0"/>
                        </a:rPr>
                        <m:t>𝑒𝑣𝐻</m:t>
                      </m:r>
                      <m:r>
                        <a:rPr lang="es-ES" b="0" i="1" smtClean="0">
                          <a:latin typeface="Cambria Math" panose="02040503050406030204" pitchFamily="18" charset="0"/>
                        </a:rPr>
                        <m:t>=</m:t>
                      </m:r>
                      <m:r>
                        <a:rPr lang="es-ES" i="1">
                          <a:latin typeface="Cambria Math" panose="02040503050406030204" pitchFamily="18" charset="0"/>
                        </a:rPr>
                        <m:t>𝑚</m:t>
                      </m:r>
                      <m:sSup>
                        <m:sSupPr>
                          <m:ctrlPr>
                            <a:rPr lang="es-ES" i="1">
                              <a:latin typeface="Cambria Math" panose="02040503050406030204" pitchFamily="18" charset="0"/>
                            </a:rPr>
                          </m:ctrlPr>
                        </m:sSupPr>
                        <m:e>
                          <m:r>
                            <a:rPr lang="es-ES" i="1">
                              <a:latin typeface="Cambria Math" panose="02040503050406030204" pitchFamily="18" charset="0"/>
                              <a:ea typeface="Cambria Math" panose="02040503050406030204" pitchFamily="18" charset="0"/>
                            </a:rPr>
                            <m:t>𝜔</m:t>
                          </m:r>
                        </m:e>
                        <m:sup>
                          <m:r>
                            <a:rPr lang="es-ES" i="1">
                              <a:latin typeface="Cambria Math" panose="02040503050406030204" pitchFamily="18" charset="0"/>
                            </a:rPr>
                            <m:t>2</m:t>
                          </m:r>
                        </m:sup>
                      </m:sSup>
                      <m:r>
                        <a:rPr lang="es-ES" i="1">
                          <a:latin typeface="Cambria Math" panose="02040503050406030204" pitchFamily="18" charset="0"/>
                        </a:rPr>
                        <m:t>𝑟</m:t>
                      </m:r>
                      <m:r>
                        <a:rPr lang="es-ES" b="0" i="0" smtClean="0">
                          <a:latin typeface="Cambria Math" panose="02040503050406030204" pitchFamily="18" charset="0"/>
                        </a:rPr>
                        <m:t>+</m:t>
                      </m:r>
                      <m:r>
                        <m:rPr>
                          <m:sty m:val="p"/>
                        </m:rPr>
                        <a:rPr lang="es-ES" b="0" i="0" smtClean="0">
                          <a:latin typeface="Cambria Math" panose="02040503050406030204" pitchFamily="18" charset="0"/>
                        </a:rPr>
                        <m:t>e</m:t>
                      </m:r>
                      <m:sSub>
                        <m:sSubPr>
                          <m:ctrlPr>
                            <a:rPr lang="es-ES" b="0" i="1" smtClean="0">
                              <a:latin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𝜔</m:t>
                          </m:r>
                        </m:e>
                        <m:sub>
                          <m:r>
                            <a:rPr lang="es-ES" b="0" i="1" smtClean="0">
                              <a:latin typeface="Cambria Math" panose="02040503050406030204" pitchFamily="18" charset="0"/>
                            </a:rPr>
                            <m:t>1</m:t>
                          </m:r>
                        </m:sub>
                      </m:sSub>
                      <m:r>
                        <a:rPr lang="es-ES" b="0" i="1" smtClean="0">
                          <a:latin typeface="Cambria Math" panose="02040503050406030204" pitchFamily="18" charset="0"/>
                          <a:ea typeface="Cambria Math" panose="02040503050406030204" pitchFamily="18" charset="0"/>
                        </a:rPr>
                        <m:t>𝑟𝐻</m:t>
                      </m:r>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𝑚</m:t>
                      </m:r>
                      <m:sSubSup>
                        <m:sSubSupPr>
                          <m:ctrlPr>
                            <a:rPr lang="es-ES" b="0" i="1" smtClean="0">
                              <a:latin typeface="Cambria Math" panose="02040503050406030204" pitchFamily="18" charset="0"/>
                              <a:ea typeface="Cambria Math" panose="02040503050406030204" pitchFamily="18" charset="0"/>
                            </a:rPr>
                          </m:ctrlPr>
                        </m:sSubSupPr>
                        <m:e>
                          <m:r>
                            <a:rPr lang="es-ES" b="0" i="1" smtClean="0">
                              <a:latin typeface="Cambria Math" panose="02040503050406030204" pitchFamily="18" charset="0"/>
                              <a:ea typeface="Cambria Math" panose="02040503050406030204" pitchFamily="18" charset="0"/>
                            </a:rPr>
                            <m:t>𝜔</m:t>
                          </m:r>
                        </m:e>
                        <m:sub>
                          <m:r>
                            <a:rPr lang="es-ES" b="0" i="1" smtClean="0">
                              <a:latin typeface="Cambria Math" panose="02040503050406030204" pitchFamily="18" charset="0"/>
                              <a:ea typeface="Cambria Math" panose="02040503050406030204" pitchFamily="18" charset="0"/>
                            </a:rPr>
                            <m:t>1</m:t>
                          </m:r>
                        </m:sub>
                        <m:sup>
                          <m:r>
                            <a:rPr lang="es-ES" b="0" i="1" smtClean="0">
                              <a:latin typeface="Cambria Math" panose="02040503050406030204" pitchFamily="18" charset="0"/>
                              <a:ea typeface="Cambria Math" panose="02040503050406030204" pitchFamily="18" charset="0"/>
                            </a:rPr>
                            <m:t>2</m:t>
                          </m:r>
                        </m:sup>
                      </m:sSubSup>
                      <m:r>
                        <a:rPr lang="es-ES" b="0" i="1" smtClean="0">
                          <a:latin typeface="Cambria Math" panose="02040503050406030204" pitchFamily="18" charset="0"/>
                          <a:ea typeface="Cambria Math" panose="02040503050406030204" pitchFamily="18" charset="0"/>
                        </a:rPr>
                        <m:t>𝑟</m:t>
                      </m:r>
                    </m:oMath>
                  </m:oMathPara>
                </a14:m>
                <a:endParaRPr lang="es-ES" dirty="0">
                  <a:latin typeface="Arial" panose="020B0604020202020204" pitchFamily="34" charset="0"/>
                  <a:cs typeface="Arial" panose="020B0604020202020204" pitchFamily="34" charset="0"/>
                </a:endParaRPr>
              </a:p>
              <a:p>
                <a:pPr marL="0" indent="0" algn="just">
                  <a:buNone/>
                </a:pPr>
                <a14:m>
                  <m:oMathPara xmlns:m="http://schemas.openxmlformats.org/officeDocument/2006/math">
                    <m:oMathParaPr>
                      <m:jc m:val="centerGroup"/>
                    </m:oMathParaPr>
                    <m:oMath xmlns:m="http://schemas.openxmlformats.org/officeDocument/2006/math">
                      <m:sSubSup>
                        <m:sSubSupPr>
                          <m:ctrlPr>
                            <a:rPr lang="es-ES" i="1">
                              <a:latin typeface="Cambria Math" panose="02040503050406030204" pitchFamily="18" charset="0"/>
                              <a:ea typeface="Cambria Math" panose="02040503050406030204" pitchFamily="18" charset="0"/>
                            </a:rPr>
                          </m:ctrlPr>
                        </m:sSubSupPr>
                        <m:e>
                          <m:r>
                            <a:rPr lang="es-E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ea typeface="Cambria Math" panose="02040503050406030204" pitchFamily="18" charset="0"/>
                            </a:rPr>
                            <m:t>1</m:t>
                          </m:r>
                        </m:sub>
                        <m:sup>
                          <m:r>
                            <a:rPr lang="es-ES" i="1">
                              <a:latin typeface="Cambria Math" panose="02040503050406030204" pitchFamily="18" charset="0"/>
                              <a:ea typeface="Cambria Math" panose="02040503050406030204" pitchFamily="18" charset="0"/>
                            </a:rPr>
                            <m:t>2</m:t>
                          </m:r>
                        </m:sup>
                      </m:sSubSup>
                      <m:r>
                        <a:rPr lang="es-ES" b="0" i="1" smtClean="0">
                          <a:latin typeface="Cambria Math" panose="02040503050406030204" pitchFamily="18" charset="0"/>
                          <a:ea typeface="Cambria Math" panose="02040503050406030204" pitchFamily="18" charset="0"/>
                        </a:rPr>
                        <m:t>−</m:t>
                      </m:r>
                      <m:f>
                        <m:fPr>
                          <m:ctrlPr>
                            <a:rPr lang="es-ES" b="0" i="1" smtClean="0">
                              <a:latin typeface="Cambria Math" panose="02040503050406030204" pitchFamily="18" charset="0"/>
                              <a:ea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𝑒𝐻</m:t>
                          </m:r>
                        </m:num>
                        <m:den>
                          <m:r>
                            <a:rPr lang="es-ES" b="0" i="1" smtClean="0">
                              <a:latin typeface="Cambria Math" panose="02040503050406030204" pitchFamily="18" charset="0"/>
                              <a:ea typeface="Cambria Math" panose="02040503050406030204" pitchFamily="18" charset="0"/>
                            </a:rPr>
                            <m:t>𝑚</m:t>
                          </m:r>
                        </m:den>
                      </m:f>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rPr>
                            <m:t>1</m:t>
                          </m:r>
                        </m:sub>
                      </m:sSub>
                      <m:r>
                        <a:rPr lang="es-ES" b="0" i="1" smtClean="0">
                          <a:latin typeface="Cambria Math" panose="02040503050406030204" pitchFamily="18" charset="0"/>
                        </a:rPr>
                        <m:t>−</m:t>
                      </m:r>
                      <m:sSup>
                        <m:sSupPr>
                          <m:ctrlPr>
                            <a:rPr lang="es-ES" b="0" i="1" smtClean="0">
                              <a:latin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𝜔</m:t>
                          </m:r>
                        </m:e>
                        <m:sup>
                          <m:r>
                            <a:rPr lang="es-ES" b="0" i="1" smtClean="0">
                              <a:latin typeface="Cambria Math" panose="02040503050406030204" pitchFamily="18" charset="0"/>
                            </a:rPr>
                            <m:t>2</m:t>
                          </m:r>
                        </m:sup>
                      </m:sSup>
                      <m:r>
                        <a:rPr lang="es-ES" b="0" i="1" smtClean="0">
                          <a:latin typeface="Cambria Math" panose="02040503050406030204" pitchFamily="18" charset="0"/>
                        </a:rPr>
                        <m:t>=0</m:t>
                      </m:r>
                    </m:oMath>
                  </m:oMathPara>
                </a14:m>
                <a:endParaRPr lang="es-ES" dirty="0">
                  <a:latin typeface="Arial" panose="020B0604020202020204" pitchFamily="34" charset="0"/>
                  <a:cs typeface="Arial" panose="020B0604020202020204" pitchFamily="34"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rPr>
                            <m:t>1</m:t>
                          </m:r>
                        </m:sub>
                      </m:sSub>
                      <m:r>
                        <a:rPr lang="es-ES" b="0" i="1" smtClean="0">
                          <a:latin typeface="Cambria Math" panose="02040503050406030204" pitchFamily="18" charset="0"/>
                        </a:rPr>
                        <m:t>=</m:t>
                      </m:r>
                      <m:f>
                        <m:fPr>
                          <m:ctrlPr>
                            <a:rPr lang="es-ES" b="0" i="1" smtClean="0">
                              <a:latin typeface="Cambria Math" panose="02040503050406030204" pitchFamily="18" charset="0"/>
                            </a:rPr>
                          </m:ctrlPr>
                        </m:fPr>
                        <m:num>
                          <m:f>
                            <m:fPr>
                              <m:ctrlPr>
                                <a:rPr lang="es-ES" i="1">
                                  <a:latin typeface="Cambria Math" panose="02040503050406030204" pitchFamily="18" charset="0"/>
                                  <a:ea typeface="Cambria Math" panose="02040503050406030204" pitchFamily="18" charset="0"/>
                                </a:rPr>
                              </m:ctrlPr>
                            </m:fPr>
                            <m:num>
                              <m:r>
                                <a:rPr lang="es-ES" i="1">
                                  <a:latin typeface="Cambria Math" panose="02040503050406030204" pitchFamily="18" charset="0"/>
                                  <a:ea typeface="Cambria Math" panose="02040503050406030204" pitchFamily="18" charset="0"/>
                                </a:rPr>
                                <m:t>𝑒</m:t>
                              </m:r>
                              <m:r>
                                <a:rPr lang="es-ES" b="0" i="1" smtClean="0">
                                  <a:latin typeface="Cambria Math" panose="02040503050406030204" pitchFamily="18" charset="0"/>
                                  <a:ea typeface="Cambria Math" panose="02040503050406030204" pitchFamily="18" charset="0"/>
                                </a:rPr>
                                <m:t>𝐻</m:t>
                              </m:r>
                            </m:num>
                            <m:den>
                              <m:r>
                                <a:rPr lang="es-ES" i="1">
                                  <a:latin typeface="Cambria Math" panose="02040503050406030204" pitchFamily="18" charset="0"/>
                                  <a:ea typeface="Cambria Math" panose="02040503050406030204" pitchFamily="18" charset="0"/>
                                </a:rPr>
                                <m:t>𝑚</m:t>
                              </m:r>
                            </m:den>
                          </m:f>
                          <m:r>
                            <a:rPr lang="es-ES" i="1" smtClean="0">
                              <a:latin typeface="Cambria Math" panose="02040503050406030204" pitchFamily="18" charset="0"/>
                              <a:ea typeface="Cambria Math" panose="02040503050406030204" pitchFamily="18" charset="0"/>
                            </a:rPr>
                            <m:t>∓</m:t>
                          </m:r>
                          <m:rad>
                            <m:radPr>
                              <m:degHide m:val="on"/>
                              <m:ctrlPr>
                                <a:rPr lang="es-ES" i="1" smtClean="0">
                                  <a:latin typeface="Cambria Math" panose="02040503050406030204" pitchFamily="18" charset="0"/>
                                  <a:ea typeface="Cambria Math" panose="02040503050406030204" pitchFamily="18" charset="0"/>
                                </a:rPr>
                              </m:ctrlPr>
                            </m:radPr>
                            <m:deg/>
                            <m:e>
                              <m:sSup>
                                <m:sSupPr>
                                  <m:ctrlPr>
                                    <a:rPr lang="es-ES" i="1" smtClean="0">
                                      <a:latin typeface="Cambria Math" panose="02040503050406030204" pitchFamily="18" charset="0"/>
                                      <a:ea typeface="Cambria Math" panose="02040503050406030204" pitchFamily="18" charset="0"/>
                                    </a:rPr>
                                  </m:ctrlPr>
                                </m:sSupPr>
                                <m:e>
                                  <m:d>
                                    <m:dPr>
                                      <m:ctrlPr>
                                        <a:rPr lang="es-ES" i="1" smtClean="0">
                                          <a:latin typeface="Cambria Math" panose="02040503050406030204" pitchFamily="18" charset="0"/>
                                          <a:ea typeface="Cambria Math" panose="02040503050406030204" pitchFamily="18" charset="0"/>
                                        </a:rPr>
                                      </m:ctrlPr>
                                    </m:dPr>
                                    <m:e>
                                      <m:f>
                                        <m:fPr>
                                          <m:ctrlPr>
                                            <a:rPr lang="es-ES" i="1">
                                              <a:latin typeface="Cambria Math" panose="02040503050406030204" pitchFamily="18" charset="0"/>
                                              <a:ea typeface="Cambria Math" panose="02040503050406030204" pitchFamily="18" charset="0"/>
                                            </a:rPr>
                                          </m:ctrlPr>
                                        </m:fPr>
                                        <m:num>
                                          <m:r>
                                            <a:rPr lang="es-ES" i="1">
                                              <a:latin typeface="Cambria Math" panose="02040503050406030204" pitchFamily="18" charset="0"/>
                                              <a:ea typeface="Cambria Math" panose="02040503050406030204" pitchFamily="18" charset="0"/>
                                            </a:rPr>
                                            <m:t>𝑒</m:t>
                                          </m:r>
                                          <m:r>
                                            <a:rPr lang="es-ES" b="0" i="1" smtClean="0">
                                              <a:latin typeface="Cambria Math" panose="02040503050406030204" pitchFamily="18" charset="0"/>
                                              <a:ea typeface="Cambria Math" panose="02040503050406030204" pitchFamily="18" charset="0"/>
                                            </a:rPr>
                                            <m:t>𝐻</m:t>
                                          </m:r>
                                        </m:num>
                                        <m:den>
                                          <m:r>
                                            <a:rPr lang="es-ES" i="1">
                                              <a:latin typeface="Cambria Math" panose="02040503050406030204" pitchFamily="18" charset="0"/>
                                              <a:ea typeface="Cambria Math" panose="02040503050406030204" pitchFamily="18" charset="0"/>
                                            </a:rPr>
                                            <m:t>𝑚</m:t>
                                          </m:r>
                                        </m:den>
                                      </m:f>
                                    </m:e>
                                  </m:d>
                                </m:e>
                                <m:sup>
                                  <m:r>
                                    <a:rPr lang="es-ES" b="0" i="1" smtClean="0">
                                      <a:latin typeface="Cambria Math" panose="02040503050406030204" pitchFamily="18" charset="0"/>
                                      <a:ea typeface="Cambria Math" panose="02040503050406030204" pitchFamily="18" charset="0"/>
                                    </a:rPr>
                                    <m:t>2</m:t>
                                  </m:r>
                                </m:sup>
                              </m:sSup>
                              <m:r>
                                <a:rPr lang="es-ES" b="0" i="1" smtClean="0">
                                  <a:latin typeface="Cambria Math" panose="02040503050406030204" pitchFamily="18" charset="0"/>
                                  <a:ea typeface="Cambria Math" panose="02040503050406030204" pitchFamily="18" charset="0"/>
                                </a:rPr>
                                <m:t>+4</m:t>
                              </m:r>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𝜔</m:t>
                                  </m:r>
                                </m:e>
                                <m:sup>
                                  <m:r>
                                    <a:rPr lang="es-ES" b="0" i="1" smtClean="0">
                                      <a:latin typeface="Cambria Math" panose="02040503050406030204" pitchFamily="18" charset="0"/>
                                      <a:ea typeface="Cambria Math" panose="02040503050406030204" pitchFamily="18" charset="0"/>
                                    </a:rPr>
                                    <m:t>2</m:t>
                                  </m:r>
                                </m:sup>
                              </m:sSup>
                            </m:e>
                          </m:rad>
                        </m:num>
                        <m:den>
                          <m:r>
                            <a:rPr lang="es-ES" b="0" i="1" smtClean="0">
                              <a:latin typeface="Cambria Math" panose="02040503050406030204" pitchFamily="18" charset="0"/>
                            </a:rPr>
                            <m:t>2</m:t>
                          </m:r>
                        </m:den>
                      </m:f>
                    </m:oMath>
                  </m:oMathPara>
                </a14:m>
                <a:endParaRPr lang="es-ES" b="0" dirty="0">
                  <a:latin typeface="Arial" panose="020B0604020202020204" pitchFamily="34" charset="0"/>
                  <a:cs typeface="Arial" panose="020B0604020202020204" pitchFamily="34" charset="0"/>
                </a:endParaRPr>
              </a:p>
              <a:p>
                <a:pPr marL="0" indent="0" algn="just">
                  <a:buNone/>
                </a:pPr>
                <a:r>
                  <a:rPr lang="es-ES" dirty="0">
                    <a:latin typeface="Arial" panose="020B0604020202020204" pitchFamily="34" charset="0"/>
                    <a:cs typeface="Arial" panose="020B0604020202020204" pitchFamily="34" charset="0"/>
                  </a:rPr>
                  <a:t>Se demuestra que  </a:t>
                </a:r>
                <a14:m>
                  <m:oMath xmlns:m="http://schemas.openxmlformats.org/officeDocument/2006/math">
                    <m:sSup>
                      <m:sSupPr>
                        <m:ctrlPr>
                          <a:rPr lang="es-ES" i="1">
                            <a:latin typeface="Cambria Math" panose="02040503050406030204" pitchFamily="18" charset="0"/>
                            <a:ea typeface="Cambria Math" panose="02040503050406030204" pitchFamily="18" charset="0"/>
                          </a:rPr>
                        </m:ctrlPr>
                      </m:sSupPr>
                      <m:e>
                        <m:d>
                          <m:dPr>
                            <m:ctrlPr>
                              <a:rPr lang="es-ES" i="1">
                                <a:latin typeface="Cambria Math" panose="02040503050406030204" pitchFamily="18" charset="0"/>
                                <a:ea typeface="Cambria Math" panose="02040503050406030204" pitchFamily="18" charset="0"/>
                              </a:rPr>
                            </m:ctrlPr>
                          </m:dPr>
                          <m:e>
                            <m:f>
                              <m:fPr>
                                <m:ctrlPr>
                                  <a:rPr lang="es-ES" i="1">
                                    <a:latin typeface="Cambria Math" panose="02040503050406030204" pitchFamily="18" charset="0"/>
                                    <a:ea typeface="Cambria Math" panose="02040503050406030204" pitchFamily="18" charset="0"/>
                                  </a:rPr>
                                </m:ctrlPr>
                              </m:fPr>
                              <m:num>
                                <m:r>
                                  <a:rPr lang="es-ES" i="1">
                                    <a:latin typeface="Cambria Math" panose="02040503050406030204" pitchFamily="18" charset="0"/>
                                    <a:ea typeface="Cambria Math" panose="02040503050406030204" pitchFamily="18" charset="0"/>
                                  </a:rPr>
                                  <m:t>𝑒</m:t>
                                </m:r>
                                <m:r>
                                  <a:rPr lang="es-ES" b="0" i="1" smtClean="0">
                                    <a:latin typeface="Cambria Math" panose="02040503050406030204" pitchFamily="18" charset="0"/>
                                    <a:ea typeface="Cambria Math" panose="02040503050406030204" pitchFamily="18" charset="0"/>
                                  </a:rPr>
                                  <m:t>𝐻</m:t>
                                </m:r>
                              </m:num>
                              <m:den>
                                <m:r>
                                  <a:rPr lang="es-ES" i="1">
                                    <a:latin typeface="Cambria Math" panose="02040503050406030204" pitchFamily="18" charset="0"/>
                                    <a:ea typeface="Cambria Math" panose="02040503050406030204" pitchFamily="18" charset="0"/>
                                  </a:rPr>
                                  <m:t>𝑚</m:t>
                                </m:r>
                              </m:den>
                            </m:f>
                          </m:e>
                        </m:d>
                      </m:e>
                      <m:sup>
                        <m:r>
                          <a:rPr lang="es-ES" i="1">
                            <a:latin typeface="Cambria Math" panose="02040503050406030204" pitchFamily="18" charset="0"/>
                            <a:ea typeface="Cambria Math" panose="02040503050406030204" pitchFamily="18" charset="0"/>
                          </a:rPr>
                          <m:t>2</m:t>
                        </m:r>
                      </m:sup>
                    </m:sSup>
                    <m:r>
                      <a:rPr lang="es-ES" i="1" smtClean="0">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4</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𝜔</m:t>
                        </m:r>
                      </m:e>
                      <m:sup>
                        <m:r>
                          <a:rPr lang="es-ES" i="1">
                            <a:latin typeface="Cambria Math" panose="02040503050406030204" pitchFamily="18" charset="0"/>
                            <a:ea typeface="Cambria Math" panose="02040503050406030204" pitchFamily="18" charset="0"/>
                          </a:rPr>
                          <m:t>2</m:t>
                        </m:r>
                      </m:sup>
                    </m:sSup>
                  </m:oMath>
                </a14:m>
                <a:r>
                  <a:rPr lang="es-ES" dirty="0">
                    <a:latin typeface="Arial" panose="020B0604020202020204" pitchFamily="34" charset="0"/>
                    <a:cs typeface="Arial" panose="020B0604020202020204" pitchFamily="34" charset="0"/>
                  </a:rPr>
                  <a:t> luego</a:t>
                </a:r>
              </a:p>
              <a:p>
                <a:pPr marL="0" indent="0" algn="ctr">
                  <a:buNone/>
                </a:pP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𝜔</m:t>
                        </m:r>
                      </m:e>
                      <m:sub>
                        <m:r>
                          <a:rPr lang="es-ES" i="1">
                            <a:latin typeface="Cambria Math" panose="02040503050406030204" pitchFamily="18" charset="0"/>
                          </a:rPr>
                          <m:t>1</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𝜔</m:t>
                    </m:r>
                    <m:r>
                      <a:rPr lang="es-ES" b="0" i="1" smtClean="0">
                        <a:latin typeface="Cambria Math" panose="02040503050406030204" pitchFamily="18" charset="0"/>
                        <a:ea typeface="Cambria Math" panose="02040503050406030204" pitchFamily="18" charset="0"/>
                      </a:rPr>
                      <m:t>∓</m:t>
                    </m:r>
                    <m:f>
                      <m:fPr>
                        <m:ctrlPr>
                          <a:rPr lang="es-ES" i="1">
                            <a:latin typeface="Cambria Math" panose="02040503050406030204" pitchFamily="18" charset="0"/>
                            <a:ea typeface="Cambria Math" panose="02040503050406030204" pitchFamily="18" charset="0"/>
                          </a:rPr>
                        </m:ctrlPr>
                      </m:fPr>
                      <m:num>
                        <m:r>
                          <a:rPr lang="es-ES" i="1">
                            <a:latin typeface="Cambria Math" panose="02040503050406030204" pitchFamily="18" charset="0"/>
                            <a:ea typeface="Cambria Math" panose="02040503050406030204" pitchFamily="18" charset="0"/>
                          </a:rPr>
                          <m:t>𝑒</m:t>
                        </m:r>
                        <m:r>
                          <a:rPr lang="es-ES" b="0" i="1" smtClean="0">
                            <a:latin typeface="Cambria Math" panose="02040503050406030204" pitchFamily="18" charset="0"/>
                            <a:ea typeface="Cambria Math" panose="02040503050406030204" pitchFamily="18" charset="0"/>
                          </a:rPr>
                          <m:t>𝐻</m:t>
                        </m:r>
                      </m:num>
                      <m:den>
                        <m:r>
                          <a:rPr lang="es-ES" b="0" i="1" smtClean="0">
                            <a:latin typeface="Cambria Math" panose="02040503050406030204" pitchFamily="18" charset="0"/>
                            <a:ea typeface="Cambria Math" panose="02040503050406030204" pitchFamily="18" charset="0"/>
                          </a:rPr>
                          <m:t>2</m:t>
                        </m:r>
                        <m:r>
                          <a:rPr lang="es-ES" i="1">
                            <a:latin typeface="Cambria Math" panose="02040503050406030204" pitchFamily="18" charset="0"/>
                            <a:ea typeface="Cambria Math" panose="02040503050406030204" pitchFamily="18" charset="0"/>
                          </a:rPr>
                          <m:t>𝑚</m:t>
                        </m:r>
                      </m:den>
                    </m:f>
                  </m:oMath>
                </a14:m>
                <a:r>
                  <a:rPr lang="es-ES" dirty="0">
                    <a:latin typeface="Arial" panose="020B0604020202020204" pitchFamily="34" charset="0"/>
                    <a:cs typeface="Arial" panose="020B0604020202020204" pitchFamily="34" charset="0"/>
                  </a:rPr>
                  <a:t/>
                </a:r>
                <a14:m>
                  <m:oMath xmlns:m="http://schemas.openxmlformats.org/officeDocument/2006/math">
                    <m:r>
                      <a:rPr lang="es-ES" i="1" dirty="0" smtClean="0">
                        <a:latin typeface="Cambria Math" panose="02040503050406030204" pitchFamily="18" charset="0"/>
                        <a:ea typeface="Cambria Math" panose="02040503050406030204" pitchFamily="18" charset="0"/>
                      </a:rPr>
                      <m:t>∆</m:t>
                    </m:r>
                    <m:r>
                      <a:rPr lang="es-ES" i="1" dirty="0" smtClean="0">
                        <a:latin typeface="Cambria Math" panose="02040503050406030204" pitchFamily="18" charset="0"/>
                        <a:ea typeface="Cambria Math" panose="02040503050406030204" pitchFamily="18" charset="0"/>
                      </a:rPr>
                      <m:t>𝜔</m:t>
                    </m:r>
                    <m:r>
                      <a:rPr lang="es-ES" b="0" i="1" dirty="0" smtClean="0">
                        <a:latin typeface="Cambria Math" panose="02040503050406030204" pitchFamily="18" charset="0"/>
                        <a:ea typeface="Cambria Math" panose="02040503050406030204" pitchFamily="18" charset="0"/>
                      </a:rPr>
                      <m:t>=∓</m:t>
                    </m:r>
                    <m:f>
                      <m:fPr>
                        <m:ctrlPr>
                          <a:rPr lang="es-ES" i="1">
                            <a:latin typeface="Cambria Math" panose="02040503050406030204" pitchFamily="18" charset="0"/>
                            <a:ea typeface="Cambria Math" panose="02040503050406030204" pitchFamily="18" charset="0"/>
                          </a:rPr>
                        </m:ctrlPr>
                      </m:fPr>
                      <m:num>
                        <m:r>
                          <a:rPr lang="es-ES" i="1">
                            <a:latin typeface="Cambria Math" panose="02040503050406030204" pitchFamily="18" charset="0"/>
                            <a:ea typeface="Cambria Math" panose="02040503050406030204" pitchFamily="18" charset="0"/>
                          </a:rPr>
                          <m:t>𝑒</m:t>
                        </m:r>
                        <m:r>
                          <a:rPr lang="es-ES" b="0" i="1" smtClean="0">
                            <a:latin typeface="Cambria Math" panose="02040503050406030204" pitchFamily="18" charset="0"/>
                            <a:ea typeface="Cambria Math" panose="02040503050406030204" pitchFamily="18" charset="0"/>
                          </a:rPr>
                          <m:t>𝐻</m:t>
                        </m:r>
                      </m:num>
                      <m:den>
                        <m:r>
                          <a:rPr lang="es-ES" b="0" i="1" smtClean="0">
                            <a:latin typeface="Cambria Math" panose="02040503050406030204" pitchFamily="18" charset="0"/>
                            <a:ea typeface="Cambria Math" panose="02040503050406030204" pitchFamily="18" charset="0"/>
                          </a:rPr>
                          <m:t>2</m:t>
                        </m:r>
                        <m:r>
                          <a:rPr lang="es-ES" i="1">
                            <a:latin typeface="Cambria Math" panose="02040503050406030204" pitchFamily="18" charset="0"/>
                            <a:ea typeface="Cambria Math" panose="02040503050406030204" pitchFamily="18" charset="0"/>
                          </a:rPr>
                          <m:t>𝑚</m:t>
                        </m:r>
                      </m:den>
                    </m:f>
                  </m:oMath>
                </a14:m>
                <a:endParaRPr lang="es-ES" dirty="0">
                  <a:latin typeface="Arial" panose="020B0604020202020204" pitchFamily="34" charset="0"/>
                  <a:cs typeface="Arial" panose="020B0604020202020204" pitchFamily="34" charset="0"/>
                </a:endParaRPr>
              </a:p>
              <a:p>
                <a:pPr marL="0" indent="0" algn="just">
                  <a:buNone/>
                </a:pPr>
                <a:r>
                  <a:rPr lang="es-ES" dirty="0">
                    <a:latin typeface="Arial" panose="020B0604020202020204" pitchFamily="34" charset="0"/>
                    <a:cs typeface="Arial" panose="020B0604020202020204" pitchFamily="34" charset="0"/>
                  </a:rPr>
                  <a:t>Llamada frecuencia de Larmor. </a:t>
                </a:r>
                <a:r>
                  <a:rPr lang="es-ES" b="1" dirty="0">
                    <a:latin typeface="Arial" panose="020B0604020202020204" pitchFamily="34" charset="0"/>
                    <a:cs typeface="Arial" panose="020B0604020202020204" pitchFamily="34" charset="0"/>
                  </a:rPr>
                  <a:t>El campo magnético aplicado hace variar la velocidad angular del electrón. En la expresión no figura el radio de la orbita ni la velocidad de rotación del electrón luego </a:t>
                </a:r>
                <a14:m>
                  <m:oMath xmlns:m="http://schemas.openxmlformats.org/officeDocument/2006/math">
                    <m:r>
                      <a:rPr lang="es-ES" b="1" i="1" dirty="0">
                        <a:latin typeface="Cambria Math" panose="02040503050406030204" pitchFamily="18" charset="0"/>
                        <a:ea typeface="Cambria Math" panose="02040503050406030204" pitchFamily="18" charset="0"/>
                      </a:rPr>
                      <m:t>∆</m:t>
                    </m:r>
                    <m:r>
                      <a:rPr lang="es-ES" b="1" i="1" dirty="0">
                        <a:latin typeface="Cambria Math" panose="02040503050406030204" pitchFamily="18" charset="0"/>
                        <a:ea typeface="Cambria Math" panose="02040503050406030204" pitchFamily="18" charset="0"/>
                      </a:rPr>
                      <m:t>𝝎</m:t>
                    </m:r>
                  </m:oMath>
                </a14:m>
                <a:r>
                  <a:rPr lang="es-ES" b="1" dirty="0">
                    <a:latin typeface="Arial" panose="020B0604020202020204" pitchFamily="34" charset="0"/>
                    <a:cs typeface="Arial" panose="020B0604020202020204" pitchFamily="34" charset="0"/>
                  </a:rPr>
                  <a:t> es la misma para cualquier orbita.</a:t>
                </a:r>
              </a:p>
              <a:p>
                <a:pPr marL="0" indent="0" algn="just">
                  <a:buNone/>
                </a:pPr>
                <a:endParaRPr lang="es-ES" dirty="0">
                  <a:latin typeface="Arial" panose="020B0604020202020204" pitchFamily="34" charset="0"/>
                  <a:cs typeface="Arial" panose="020B0604020202020204" pitchFamily="34" charset="0"/>
                </a:endParaRPr>
              </a:p>
              <a:p>
                <a:pPr marL="0" indent="0" algn="just">
                  <a:buNone/>
                </a:pPr>
                <a:endParaRPr lang="es-ES" dirty="0"/>
              </a:p>
            </p:txBody>
          </p:sp>
        </mc:Choice>
        <mc:Fallback>
          <p:sp>
            <p:nvSpPr>
              <p:cNvPr id="3" name="Marcador de contenido 2">
                <a:extLst>
                  <a:ext uri="{FF2B5EF4-FFF2-40B4-BE49-F238E27FC236}">
                    <a16:creationId xmlns:a14="http://schemas.microsoft.com/office/drawing/2010/main" xmlns="" xmlns:a16="http://schemas.microsoft.com/office/drawing/2014/main" id="{6FA164CA-A7B6-42DF-B644-479BC2D38FF7}"/>
                  </a:ext>
                </a:extLst>
              </p:cNvPr>
              <p:cNvSpPr>
                <a:spLocks noGrp="1" noRot="1" noChangeAspect="1" noMove="1" noResize="1" noEditPoints="1" noAdjustHandles="1" noChangeArrowheads="1" noChangeShapeType="1" noTextEdit="1"/>
              </p:cNvSpPr>
              <p:nvPr>
                <p:ph idx="1"/>
              </p:nvPr>
            </p:nvSpPr>
            <p:spPr>
              <a:xfrm>
                <a:off x="838200" y="681038"/>
                <a:ext cx="10515600" cy="6176962"/>
              </a:xfrm>
              <a:blipFill>
                <a:blip r:embed="rId2"/>
                <a:stretch>
                  <a:fillRect l="-638" t="-1974" r="-580"/>
                </a:stretch>
              </a:blipFill>
            </p:spPr>
            <p:txBody>
              <a:bodyPr/>
              <a:lstStyle/>
              <a:p>
                <a:r>
                  <a:rPr lang="es-ES">
                    <a:noFill/>
                  </a:rPr>
                  <a:t> </a:t>
                </a:r>
              </a:p>
            </p:txBody>
          </p:sp>
        </mc:Fallback>
      </mc:AlternateContent>
    </p:spTree>
    <p:extLst>
      <p:ext uri="{BB962C8B-B14F-4D97-AF65-F5344CB8AC3E}">
        <p14:creationId xmlns="" xmlns:p14="http://schemas.microsoft.com/office/powerpoint/2010/main" val="2476968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54108B5-72AA-41D1-92BF-9FBA9916353D}"/>
              </a:ext>
            </a:extLst>
          </p:cNvPr>
          <p:cNvSpPr>
            <a:spLocks noGrp="1"/>
          </p:cNvSpPr>
          <p:nvPr>
            <p:ph type="title"/>
          </p:nvPr>
        </p:nvSpPr>
        <p:spPr>
          <a:xfrm>
            <a:off x="697524" y="182880"/>
            <a:ext cx="10515600" cy="515345"/>
          </a:xfrm>
        </p:spPr>
        <p:txBody>
          <a:bodyPr>
            <a:normAutofit fontScale="90000"/>
          </a:bodyPr>
          <a:lstStyle/>
          <a:p>
            <a:pPr algn="ctr"/>
            <a:r>
              <a:rPr lang="es-ES" b="1" dirty="0">
                <a:solidFill>
                  <a:srgbClr val="FF0000"/>
                </a:solidFill>
                <a:latin typeface="Arial" panose="020B0604020202020204" pitchFamily="34" charset="0"/>
                <a:cs typeface="Arial" panose="020B0604020202020204" pitchFamily="34" charset="0"/>
              </a:rPr>
              <a:t>Teorema de Larmor</a:t>
            </a:r>
          </a:p>
        </p:txBody>
      </p:sp>
      <p:pic>
        <p:nvPicPr>
          <p:cNvPr id="3" name="Imagen 2">
            <a:extLst>
              <a:ext uri="{FF2B5EF4-FFF2-40B4-BE49-F238E27FC236}">
                <a16:creationId xmlns="" xmlns:a16="http://schemas.microsoft.com/office/drawing/2014/main" id="{49D17125-A7CF-4344-95CB-09FC1407E18E}"/>
              </a:ext>
            </a:extLst>
          </p:cNvPr>
          <p:cNvPicPr>
            <a:picLocks noChangeAspect="1"/>
          </p:cNvPicPr>
          <p:nvPr/>
        </p:nvPicPr>
        <p:blipFill>
          <a:blip r:embed="rId2"/>
          <a:stretch>
            <a:fillRect/>
          </a:stretch>
        </p:blipFill>
        <p:spPr>
          <a:xfrm>
            <a:off x="1187229" y="3667383"/>
            <a:ext cx="4699556" cy="3178775"/>
          </a:xfrm>
          <a:prstGeom prst="rect">
            <a:avLst/>
          </a:prstGeom>
        </p:spPr>
      </p:pic>
      <p:pic>
        <p:nvPicPr>
          <p:cNvPr id="4" name="Imagen 3">
            <a:extLst>
              <a:ext uri="{FF2B5EF4-FFF2-40B4-BE49-F238E27FC236}">
                <a16:creationId xmlns="" xmlns:a16="http://schemas.microsoft.com/office/drawing/2014/main" id="{748F51BC-3463-4FD0-AE2A-877FBCC7A05D}"/>
              </a:ext>
            </a:extLst>
          </p:cNvPr>
          <p:cNvPicPr>
            <a:picLocks noChangeAspect="1"/>
          </p:cNvPicPr>
          <p:nvPr/>
        </p:nvPicPr>
        <p:blipFill rotWithShape="1">
          <a:blip r:embed="rId3"/>
          <a:srcRect t="8997" r="7" b="7"/>
          <a:stretch/>
        </p:blipFill>
        <p:spPr>
          <a:xfrm>
            <a:off x="127343" y="1001939"/>
            <a:ext cx="3409664" cy="2893433"/>
          </a:xfrm>
          <a:prstGeom prst="rect">
            <a:avLst/>
          </a:prstGeom>
        </p:spPr>
      </p:pic>
      <p:pic>
        <p:nvPicPr>
          <p:cNvPr id="5" name="Imagen 4">
            <a:extLst>
              <a:ext uri="{FF2B5EF4-FFF2-40B4-BE49-F238E27FC236}">
                <a16:creationId xmlns="" xmlns:a16="http://schemas.microsoft.com/office/drawing/2014/main" id="{143BC1AF-5DA6-4339-AA49-8CB9AFFD929F}"/>
              </a:ext>
            </a:extLst>
          </p:cNvPr>
          <p:cNvPicPr>
            <a:picLocks noChangeAspect="1"/>
          </p:cNvPicPr>
          <p:nvPr/>
        </p:nvPicPr>
        <p:blipFill rotWithShape="1">
          <a:blip r:embed="rId4"/>
          <a:srcRect r="2" b="7077"/>
          <a:stretch/>
        </p:blipFill>
        <p:spPr>
          <a:xfrm>
            <a:off x="3294948" y="949930"/>
            <a:ext cx="3573713" cy="2465748"/>
          </a:xfrm>
          <a:prstGeom prst="rect">
            <a:avLst/>
          </a:prstGeom>
          <a:effectLst/>
        </p:spPr>
      </p:pic>
      <mc:AlternateContent xmlns:mc="http://schemas.openxmlformats.org/markup-compatibility/2006">
        <mc:Choice xmlns="" xmlns:a14="http://schemas.microsoft.com/office/drawing/2010/main" Requires="a14">
          <p:sp>
            <p:nvSpPr>
              <p:cNvPr id="6" name="CuadroTexto 5">
                <a:extLst>
                  <a:ext uri="{FF2B5EF4-FFF2-40B4-BE49-F238E27FC236}">
                    <a16:creationId xmlns:a16="http://schemas.microsoft.com/office/drawing/2014/main" id="{7C325F12-950F-4460-92E5-8C2D85A3C8BF}"/>
                  </a:ext>
                </a:extLst>
              </p:cNvPr>
              <p:cNvSpPr txBox="1"/>
              <p:nvPr/>
            </p:nvSpPr>
            <p:spPr>
              <a:xfrm>
                <a:off x="6868661" y="790991"/>
                <a:ext cx="4836606" cy="5388911"/>
              </a:xfrm>
              <a:prstGeom prst="rect">
                <a:avLst/>
              </a:prstGeom>
              <a:noFill/>
            </p:spPr>
            <p:txBody>
              <a:bodyPr wrap="square" rtlCol="0">
                <a:spAutoFit/>
              </a:bodyPr>
              <a:lstStyle/>
              <a:p>
                <a:pPr algn="just"/>
                <a:r>
                  <a:rPr lang="es-ES" dirty="0">
                    <a:latin typeface="Arial" panose="020B0604020202020204" pitchFamily="34" charset="0"/>
                    <a:cs typeface="Arial" panose="020B0604020202020204" pitchFamily="34" charset="0"/>
                  </a:rPr>
                  <a:t>En mecánica elemental estudiamos el movimiento de un tropo, vimos que si el cuerpo gira a una velocidad </a:t>
                </a:r>
                <a14:m>
                  <m:oMath xmlns:m="http://schemas.openxmlformats.org/officeDocument/2006/math">
                    <m:r>
                      <a:rPr lang="es-ES" i="1">
                        <a:latin typeface="Cambria Math" panose="02040503050406030204" pitchFamily="18" charset="0"/>
                        <a:ea typeface="Cambria Math" panose="02040503050406030204" pitchFamily="18" charset="0"/>
                      </a:rPr>
                      <m:t>𝜔</m:t>
                    </m:r>
                  </m:oMath>
                </a14:m>
                <a:r>
                  <a:rPr lang="es-ES" dirty="0">
                    <a:latin typeface="Arial" panose="020B0604020202020204" pitchFamily="34" charset="0"/>
                    <a:cs typeface="Arial" panose="020B0604020202020204" pitchFamily="34" charset="0"/>
                  </a:rPr>
                  <a:t> sobre su eje de simetría y esta en presencia de una fuerza externa, gravedad. Se agrega un nuevo movimiento llamado precesión, debido a la interacción con la fuerza gravitatoria</a:t>
                </a:r>
              </a:p>
              <a:p>
                <a:pPr algn="just"/>
                <a:endParaRPr lang="es-ES" dirty="0">
                  <a:latin typeface="Arial" panose="020B0604020202020204" pitchFamily="34" charset="0"/>
                  <a:cs typeface="Arial" panose="020B0604020202020204" pitchFamily="34" charset="0"/>
                </a:endParaRPr>
              </a:p>
              <a:p>
                <a:pPr algn="just"/>
                <a:r>
                  <a:rPr lang="es-ES" dirty="0">
                    <a:latin typeface="Arial" panose="020B0604020202020204" pitchFamily="34" charset="0"/>
                    <a:cs typeface="Arial" panose="020B0604020202020204" pitchFamily="34" charset="0"/>
                  </a:rPr>
                  <a:t>Este teorema afirma que si tenemos una partícula cargada orbitando en un campo de fuerzas centrales y le aplicamos un pequeño campo magnético, este produce un movimiento adicional de precesión que se superpone al movimiento original. Dicho de otro modo el movimiento original es el mismo solo se agrega una precesión del momento magnético alrededor del vector campo magnético (en primer orden de </a:t>
                </a:r>
                <a14:m>
                  <m:oMath xmlns:m="http://schemas.openxmlformats.org/officeDocument/2006/math">
                    <m:acc>
                      <m:accPr>
                        <m:chr m:val="⃗"/>
                        <m:ctrlPr>
                          <a:rPr lang="es-ES" i="1" smtClean="0">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𝐻</m:t>
                        </m:r>
                      </m:e>
                    </m:acc>
                  </m:oMath>
                </a14:m>
                <a:r>
                  <a:rPr lang="es-ES" dirty="0">
                    <a:latin typeface="Arial" panose="020B0604020202020204" pitchFamily="34" charset="0"/>
                    <a:cs typeface="Arial" panose="020B0604020202020204" pitchFamily="34" charset="0"/>
                  </a:rPr>
                  <a:t>) con frecuencia </a:t>
                </a: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r>
                          <a:rPr lang="es-ES" i="1" smtClean="0">
                            <a:latin typeface="Cambria Math" panose="02040503050406030204" pitchFamily="18" charset="0"/>
                            <a:ea typeface="Cambria Math" panose="02040503050406030204" pitchFamily="18" charset="0"/>
                            <a:cs typeface="Arial" panose="020B0604020202020204" pitchFamily="34" charset="0"/>
                          </a:rPr>
                          <m:t>𝜔</m:t>
                        </m:r>
                      </m:e>
                      <m:sub>
                        <m:r>
                          <a:rPr lang="es-ES" b="0" i="1" smtClean="0">
                            <a:latin typeface="Cambria Math" panose="02040503050406030204" pitchFamily="18" charset="0"/>
                            <a:cs typeface="Arial" panose="020B0604020202020204" pitchFamily="34" charset="0"/>
                          </a:rPr>
                          <m:t>𝑙</m:t>
                        </m:r>
                      </m:sub>
                    </m:sSub>
                  </m:oMath>
                </a14:m>
                <a:r>
                  <a:rPr lang="es-ES" dirty="0">
                    <a:latin typeface="Arial" panose="020B0604020202020204" pitchFamily="34" charset="0"/>
                    <a:cs typeface="Arial" panose="020B0604020202020204" pitchFamily="34" charset="0"/>
                  </a:rPr>
                  <a:t> de Larmor.</a:t>
                </a:r>
              </a:p>
            </p:txBody>
          </p:sp>
        </mc:Choice>
        <mc:Fallback>
          <p:sp>
            <p:nvSpPr>
              <p:cNvPr id="6" name="CuadroTexto 5">
                <a:extLst>
                  <a:ext uri="{FF2B5EF4-FFF2-40B4-BE49-F238E27FC236}">
                    <a16:creationId xmlns:a14="http://schemas.microsoft.com/office/drawing/2010/main" xmlns="" xmlns:a16="http://schemas.microsoft.com/office/drawing/2014/main" id="{7C325F12-950F-4460-92E5-8C2D85A3C8BF}"/>
                  </a:ext>
                </a:extLst>
              </p:cNvPr>
              <p:cNvSpPr txBox="1">
                <a:spLocks noRot="1" noChangeAspect="1" noMove="1" noResize="1" noEditPoints="1" noAdjustHandles="1" noChangeArrowheads="1" noChangeShapeType="1" noTextEdit="1"/>
              </p:cNvSpPr>
              <p:nvPr/>
            </p:nvSpPr>
            <p:spPr>
              <a:xfrm>
                <a:off x="6868661" y="790991"/>
                <a:ext cx="4836606" cy="5388911"/>
              </a:xfrm>
              <a:prstGeom prst="rect">
                <a:avLst/>
              </a:prstGeom>
              <a:blipFill>
                <a:blip r:embed="rId5"/>
                <a:stretch>
                  <a:fillRect l="-1135" t="-679" r="-1009" b="-905"/>
                </a:stretch>
              </a:blipFill>
            </p:spPr>
            <p:txBody>
              <a:bodyPr/>
              <a:lstStyle/>
              <a:p>
                <a:r>
                  <a:rPr lang="es-ES">
                    <a:noFill/>
                  </a:rPr>
                  <a:t> </a:t>
                </a:r>
              </a:p>
            </p:txBody>
          </p:sp>
        </mc:Fallback>
      </mc:AlternateContent>
    </p:spTree>
    <p:extLst>
      <p:ext uri="{BB962C8B-B14F-4D97-AF65-F5344CB8AC3E}">
        <p14:creationId xmlns="" xmlns:p14="http://schemas.microsoft.com/office/powerpoint/2010/main" val="3579628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6723DD78-074D-4CD5-A186-20EC5778A8F3}"/>
              </a:ext>
            </a:extLst>
          </p:cNvPr>
          <p:cNvSpPr>
            <a:spLocks noGrp="1"/>
          </p:cNvSpPr>
          <p:nvPr>
            <p:ph type="title"/>
          </p:nvPr>
        </p:nvSpPr>
        <p:spPr>
          <a:xfrm>
            <a:off x="838200" y="117694"/>
            <a:ext cx="10515600" cy="563343"/>
          </a:xfrm>
        </p:spPr>
        <p:txBody>
          <a:bodyPr>
            <a:normAutofit fontScale="90000"/>
          </a:bodyPr>
          <a:lstStyle/>
          <a:p>
            <a:pPr algn="ctr"/>
            <a:r>
              <a:rPr lang="es-ES_tradnl" altLang="es-AR" b="1" dirty="0">
                <a:solidFill>
                  <a:srgbClr val="FF0000"/>
                </a:solidFill>
                <a:latin typeface="Arial" panose="020B0604020202020204" pitchFamily="34" charset="0"/>
                <a:cs typeface="Arial" panose="020B0604020202020204" pitchFamily="34" charset="0"/>
              </a:rPr>
              <a:t>Ecuación de Langevin</a:t>
            </a:r>
            <a:endParaRPr lang="es-ES" dirty="0"/>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3A244E3F-58A6-401E-AADD-E9714E18E4CE}"/>
                  </a:ext>
                </a:extLst>
              </p:cNvPr>
              <p:cNvSpPr>
                <a:spLocks noGrp="1"/>
              </p:cNvSpPr>
              <p:nvPr>
                <p:ph idx="1"/>
              </p:nvPr>
            </p:nvSpPr>
            <p:spPr>
              <a:xfrm>
                <a:off x="838200" y="681036"/>
                <a:ext cx="10515600" cy="6059269"/>
              </a:xfrm>
            </p:spPr>
            <p:txBody>
              <a:bodyPr>
                <a:normAutofit fontScale="85000" lnSpcReduction="20000"/>
              </a:bodyPr>
              <a:lstStyle/>
              <a:p>
                <a:pPr marL="0" indent="0" algn="just">
                  <a:buNone/>
                </a:pPr>
                <a:r>
                  <a:rPr lang="es-ES" sz="2600" dirty="0">
                    <a:latin typeface="Arial" panose="020B0604020202020204" pitchFamily="34" charset="0"/>
                    <a:cs typeface="Arial" panose="020B0604020202020204" pitchFamily="34" charset="0"/>
                  </a:rPr>
                  <a:t>Si la orbita no es perpendicular al campo o sea que forma un determinado ángulo entonces precede alrededor del campo magnético describiendo un cono alrededor de H. En consecuencia surge un momento magnético adicional que se opone al cambio de velocidad angular</a:t>
                </a:r>
              </a:p>
              <a:p>
                <a:pPr marL="0" indent="0" algn="just">
                  <a:buNone/>
                </a:pPr>
                <a14:m>
                  <m:oMathPara xmlns:m="http://schemas.openxmlformats.org/officeDocument/2006/math">
                    <m:oMathParaPr>
                      <m:jc m:val="center"/>
                    </m:oMathParaPr>
                    <m:oMath xmlns:m="http://schemas.openxmlformats.org/officeDocument/2006/math">
                      <m:r>
                        <a:rPr lang="es-ES" sz="2600" i="1">
                          <a:latin typeface="Cambria Math" panose="02040503050406030204" pitchFamily="18" charset="0"/>
                          <a:ea typeface="Cambria Math" panose="02040503050406030204" pitchFamily="18" charset="0"/>
                          <a:cs typeface="Arial" panose="020B0604020202020204" pitchFamily="34" charset="0"/>
                        </a:rPr>
                        <m:t>𝜇</m:t>
                      </m:r>
                      <m:r>
                        <a:rPr lang="es-ES" sz="2600" i="1">
                          <a:latin typeface="Cambria Math" panose="02040503050406030204" pitchFamily="18" charset="0"/>
                          <a:cs typeface="Arial" panose="020B0604020202020204" pitchFamily="34" charset="0"/>
                        </a:rPr>
                        <m:t>=</m:t>
                      </m:r>
                      <m:r>
                        <a:rPr lang="es-ES" sz="2600" b="0" i="1" smtClean="0">
                          <a:latin typeface="Cambria Math" panose="02040503050406030204" pitchFamily="18" charset="0"/>
                          <a:cs typeface="Arial" panose="020B0604020202020204" pitchFamily="34" charset="0"/>
                        </a:rPr>
                        <m:t>−</m:t>
                      </m:r>
                      <m:r>
                        <a:rPr lang="es-ES" sz="2600" i="1">
                          <a:latin typeface="Cambria Math" panose="02040503050406030204" pitchFamily="18" charset="0"/>
                          <a:cs typeface="Arial" panose="020B0604020202020204" pitchFamily="34" charset="0"/>
                        </a:rPr>
                        <m:t>𝑖𝐴</m:t>
                      </m:r>
                      <m:r>
                        <a:rPr lang="es-ES" sz="2600" i="1">
                          <a:latin typeface="Cambria Math" panose="02040503050406030204" pitchFamily="18" charset="0"/>
                          <a:cs typeface="Arial" panose="020B0604020202020204" pitchFamily="34" charset="0"/>
                        </a:rPr>
                        <m:t>=−</m:t>
                      </m:r>
                      <m:r>
                        <a:rPr lang="es-ES" sz="2600" i="1">
                          <a:latin typeface="Cambria Math" panose="02040503050406030204" pitchFamily="18" charset="0"/>
                          <a:ea typeface="Cambria Math" panose="02040503050406030204" pitchFamily="18" charset="0"/>
                          <a:cs typeface="Arial" panose="020B0604020202020204" pitchFamily="34" charset="0"/>
                        </a:rPr>
                        <m:t>𝑒</m:t>
                      </m:r>
                      <m:f>
                        <m:fPr>
                          <m:ctrlPr>
                            <a:rPr lang="es-ES" sz="2600" i="1">
                              <a:latin typeface="Cambria Math" panose="02040503050406030204" pitchFamily="18" charset="0"/>
                              <a:ea typeface="Cambria Math" panose="02040503050406030204" pitchFamily="18" charset="0"/>
                              <a:cs typeface="Arial" panose="020B0604020202020204" pitchFamily="34" charset="0"/>
                            </a:rPr>
                          </m:ctrlPr>
                        </m:fPr>
                        <m:num>
                          <m:r>
                            <a:rPr lang="es-ES" sz="2600" i="1" smtClean="0">
                              <a:latin typeface="Cambria Math" panose="02040503050406030204" pitchFamily="18" charset="0"/>
                              <a:ea typeface="Cambria Math" panose="02040503050406030204" pitchFamily="18" charset="0"/>
                              <a:cs typeface="Arial" panose="020B0604020202020204" pitchFamily="34" charset="0"/>
                            </a:rPr>
                            <m:t>∆</m:t>
                          </m:r>
                          <m:r>
                            <a:rPr lang="es-ES" sz="2600" i="1">
                              <a:latin typeface="Cambria Math" panose="02040503050406030204" pitchFamily="18" charset="0"/>
                              <a:ea typeface="Cambria Math" panose="02040503050406030204" pitchFamily="18" charset="0"/>
                              <a:cs typeface="Arial" panose="020B0604020202020204" pitchFamily="34" charset="0"/>
                            </a:rPr>
                            <m:t>𝜔</m:t>
                          </m:r>
                        </m:num>
                        <m:den>
                          <m:r>
                            <a:rPr lang="es-ES" sz="2600" i="1">
                              <a:latin typeface="Cambria Math" panose="02040503050406030204" pitchFamily="18" charset="0"/>
                              <a:ea typeface="Cambria Math" panose="02040503050406030204" pitchFamily="18" charset="0"/>
                              <a:cs typeface="Arial" panose="020B0604020202020204" pitchFamily="34" charset="0"/>
                            </a:rPr>
                            <m:t>2</m:t>
                          </m:r>
                          <m:r>
                            <a:rPr lang="es-ES" sz="2600" i="1">
                              <a:latin typeface="Cambria Math" panose="02040503050406030204" pitchFamily="18" charset="0"/>
                              <a:ea typeface="Cambria Math" panose="02040503050406030204" pitchFamily="18" charset="0"/>
                              <a:cs typeface="Arial" panose="020B0604020202020204" pitchFamily="34" charset="0"/>
                            </a:rPr>
                            <m:t>𝜋</m:t>
                          </m:r>
                        </m:den>
                      </m:f>
                      <m:r>
                        <a:rPr lang="es-ES" sz="2600" i="1">
                          <a:latin typeface="Cambria Math" panose="02040503050406030204" pitchFamily="18" charset="0"/>
                          <a:ea typeface="Cambria Math" panose="02040503050406030204" pitchFamily="18" charset="0"/>
                          <a:cs typeface="Arial" panose="020B0604020202020204" pitchFamily="34" charset="0"/>
                        </a:rPr>
                        <m:t>𝐴</m:t>
                      </m:r>
                      <m:r>
                        <a:rPr lang="es-ES" sz="2600"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sz="2600" b="0" i="1" smtClean="0">
                              <a:latin typeface="Cambria Math" panose="02040503050406030204" pitchFamily="18" charset="0"/>
                              <a:ea typeface="Cambria Math" panose="02040503050406030204" pitchFamily="18" charset="0"/>
                              <a:cs typeface="Arial" panose="020B0604020202020204" pitchFamily="34" charset="0"/>
                            </a:rPr>
                          </m:ctrlPr>
                        </m:fPr>
                        <m:num>
                          <m:sSup>
                            <m:sSupPr>
                              <m:ctrlPr>
                                <a:rPr lang="es-ES" sz="2600" b="0" i="1" smtClean="0">
                                  <a:latin typeface="Cambria Math" panose="02040503050406030204" pitchFamily="18" charset="0"/>
                                  <a:ea typeface="Cambria Math" panose="02040503050406030204" pitchFamily="18" charset="0"/>
                                  <a:cs typeface="Arial" panose="020B0604020202020204" pitchFamily="34" charset="0"/>
                                </a:rPr>
                              </m:ctrlPr>
                            </m:sSupPr>
                            <m:e>
                              <m:r>
                                <a:rPr lang="es-ES" sz="2600" b="0" i="1" smtClean="0">
                                  <a:latin typeface="Cambria Math" panose="02040503050406030204" pitchFamily="18" charset="0"/>
                                  <a:ea typeface="Cambria Math" panose="02040503050406030204" pitchFamily="18" charset="0"/>
                                  <a:cs typeface="Arial" panose="020B0604020202020204" pitchFamily="34" charset="0"/>
                                </a:rPr>
                                <m:t>𝑒</m:t>
                              </m:r>
                            </m:e>
                            <m:sup>
                              <m:r>
                                <a:rPr lang="es-ES" sz="2600" b="0" i="1" smtClean="0">
                                  <a:latin typeface="Cambria Math" panose="02040503050406030204" pitchFamily="18" charset="0"/>
                                  <a:ea typeface="Cambria Math" panose="02040503050406030204" pitchFamily="18" charset="0"/>
                                  <a:cs typeface="Arial" panose="020B0604020202020204" pitchFamily="34" charset="0"/>
                                </a:rPr>
                                <m:t>2</m:t>
                              </m:r>
                            </m:sup>
                          </m:sSup>
                          <m:r>
                            <a:rPr lang="es-ES" sz="2600" b="0" i="1" smtClean="0">
                              <a:latin typeface="Cambria Math" panose="02040503050406030204" pitchFamily="18" charset="0"/>
                              <a:ea typeface="Cambria Math" panose="02040503050406030204" pitchFamily="18" charset="0"/>
                              <a:cs typeface="Arial" panose="020B0604020202020204" pitchFamily="34" charset="0"/>
                            </a:rPr>
                            <m:t>𝐴</m:t>
                          </m:r>
                        </m:num>
                        <m:den>
                          <m:r>
                            <a:rPr lang="es-ES" sz="2600" b="0" i="1" smtClean="0">
                              <a:latin typeface="Cambria Math" panose="02040503050406030204" pitchFamily="18" charset="0"/>
                              <a:ea typeface="Cambria Math" panose="02040503050406030204" pitchFamily="18" charset="0"/>
                              <a:cs typeface="Arial" panose="020B0604020202020204" pitchFamily="34" charset="0"/>
                            </a:rPr>
                            <m:t>4</m:t>
                          </m:r>
                          <m:r>
                            <a:rPr lang="es-ES" sz="2600" b="0" i="1" smtClean="0">
                              <a:latin typeface="Cambria Math" panose="02040503050406030204" pitchFamily="18" charset="0"/>
                              <a:ea typeface="Cambria Math" panose="02040503050406030204" pitchFamily="18" charset="0"/>
                              <a:cs typeface="Arial" panose="020B0604020202020204" pitchFamily="34" charset="0"/>
                            </a:rPr>
                            <m:t>𝜋</m:t>
                          </m:r>
                          <m:r>
                            <a:rPr lang="es-ES" sz="2600" b="0" i="1" smtClean="0">
                              <a:latin typeface="Cambria Math" panose="02040503050406030204" pitchFamily="18" charset="0"/>
                              <a:ea typeface="Cambria Math" panose="02040503050406030204" pitchFamily="18" charset="0"/>
                              <a:cs typeface="Arial" panose="020B0604020202020204" pitchFamily="34" charset="0"/>
                            </a:rPr>
                            <m:t>𝑚</m:t>
                          </m:r>
                        </m:den>
                      </m:f>
                      <m:r>
                        <a:rPr lang="es-ES" sz="2600" b="0" i="1" smtClean="0">
                          <a:latin typeface="Cambria Math" panose="02040503050406030204" pitchFamily="18" charset="0"/>
                          <a:ea typeface="Cambria Math" panose="02040503050406030204" pitchFamily="18" charset="0"/>
                          <a:cs typeface="Arial" panose="020B0604020202020204" pitchFamily="34" charset="0"/>
                        </a:rPr>
                        <m:t>𝐻</m:t>
                      </m:r>
                    </m:oMath>
                  </m:oMathPara>
                </a14:m>
                <a:endParaRPr lang="es-ES" sz="2600" b="0" dirty="0">
                  <a:latin typeface="Arial" panose="020B0604020202020204" pitchFamily="34" charset="0"/>
                  <a:ea typeface="Cambria Math" panose="02040503050406030204" pitchFamily="18" charset="0"/>
                  <a:cs typeface="Arial" panose="020B0604020202020204" pitchFamily="34" charset="0"/>
                </a:endParaRPr>
              </a:p>
              <a:p>
                <a:pPr marL="0" indent="0" algn="just">
                  <a:buNone/>
                </a:pPr>
                <a:r>
                  <a:rPr lang="es-ES_tradnl" sz="2600" dirty="0">
                    <a:latin typeface="Arial" panose="020B0604020202020204" pitchFamily="34" charset="0"/>
                    <a:cs typeface="Arial" panose="020B0604020202020204" pitchFamily="34" charset="0"/>
                  </a:rPr>
                  <a:t>Si el átomo tiene z electrones</a:t>
                </a:r>
              </a:p>
              <a:p>
                <a:pPr marL="0" indent="0" algn="just">
                  <a:buNone/>
                </a:pPr>
                <a14:m>
                  <m:oMathPara xmlns:m="http://schemas.openxmlformats.org/officeDocument/2006/math">
                    <m:oMathParaPr>
                      <m:jc m:val="center"/>
                    </m:oMathParaPr>
                    <m:oMath xmlns:m="http://schemas.openxmlformats.org/officeDocument/2006/math">
                      <m:r>
                        <a:rPr lang="es-ES" sz="2600" i="1">
                          <a:latin typeface="Cambria Math" panose="02040503050406030204" pitchFamily="18" charset="0"/>
                          <a:ea typeface="Cambria Math" panose="02040503050406030204" pitchFamily="18" charset="0"/>
                          <a:cs typeface="Arial" panose="020B0604020202020204" pitchFamily="34" charset="0"/>
                        </a:rPr>
                        <m:t>𝜇</m:t>
                      </m:r>
                      <m:r>
                        <a:rPr lang="es-ES" sz="2600" i="1">
                          <a:latin typeface="Cambria Math" panose="02040503050406030204" pitchFamily="18" charset="0"/>
                          <a:cs typeface="Arial" panose="020B0604020202020204" pitchFamily="34" charset="0"/>
                        </a:rPr>
                        <m:t>=</m:t>
                      </m:r>
                      <m:r>
                        <a:rPr lang="es-ES" sz="2600" i="1">
                          <a:latin typeface="Cambria Math" panose="02040503050406030204" pitchFamily="18" charset="0"/>
                          <a:ea typeface="Cambria Math" panose="02040503050406030204" pitchFamily="18" charset="0"/>
                          <a:cs typeface="Arial" panose="020B0604020202020204" pitchFamily="34" charset="0"/>
                        </a:rPr>
                        <m:t>−</m:t>
                      </m:r>
                      <m:f>
                        <m:fPr>
                          <m:ctrlPr>
                            <a:rPr lang="es-ES" sz="2600" i="1">
                              <a:latin typeface="Cambria Math" panose="02040503050406030204" pitchFamily="18" charset="0"/>
                              <a:ea typeface="Cambria Math" panose="02040503050406030204" pitchFamily="18" charset="0"/>
                              <a:cs typeface="Arial" panose="020B0604020202020204" pitchFamily="34" charset="0"/>
                            </a:rPr>
                          </m:ctrlPr>
                        </m:fPr>
                        <m:num>
                          <m:r>
                            <a:rPr lang="es-ES" sz="2600" b="0" i="1" smtClean="0">
                              <a:latin typeface="Cambria Math" panose="02040503050406030204" pitchFamily="18" charset="0"/>
                              <a:ea typeface="Cambria Math" panose="02040503050406030204" pitchFamily="18" charset="0"/>
                              <a:cs typeface="Arial" panose="020B0604020202020204" pitchFamily="34" charset="0"/>
                            </a:rPr>
                            <m:t>𝑧</m:t>
                          </m:r>
                          <m:sSup>
                            <m:sSupPr>
                              <m:ctrlPr>
                                <a:rPr lang="es-ES" sz="2600" i="1">
                                  <a:latin typeface="Cambria Math" panose="02040503050406030204" pitchFamily="18" charset="0"/>
                                  <a:ea typeface="Cambria Math" panose="02040503050406030204" pitchFamily="18" charset="0"/>
                                  <a:cs typeface="Arial" panose="020B0604020202020204" pitchFamily="34" charset="0"/>
                                </a:rPr>
                              </m:ctrlPr>
                            </m:sSupPr>
                            <m:e>
                              <m:r>
                                <a:rPr lang="es-ES" sz="2600" i="1">
                                  <a:latin typeface="Cambria Math" panose="02040503050406030204" pitchFamily="18" charset="0"/>
                                  <a:ea typeface="Cambria Math" panose="02040503050406030204" pitchFamily="18" charset="0"/>
                                  <a:cs typeface="Arial" panose="020B0604020202020204" pitchFamily="34" charset="0"/>
                                </a:rPr>
                                <m:t>𝑒</m:t>
                              </m:r>
                            </m:e>
                            <m:sup>
                              <m:r>
                                <a:rPr lang="es-ES" sz="2600" i="1">
                                  <a:latin typeface="Cambria Math" panose="02040503050406030204" pitchFamily="18" charset="0"/>
                                  <a:ea typeface="Cambria Math" panose="02040503050406030204" pitchFamily="18" charset="0"/>
                                  <a:cs typeface="Arial" panose="020B0604020202020204" pitchFamily="34" charset="0"/>
                                </a:rPr>
                                <m:t>2</m:t>
                              </m:r>
                            </m:sup>
                          </m:sSup>
                          <m:r>
                            <a:rPr lang="es-ES" sz="2600" b="0" i="1" smtClean="0">
                              <a:latin typeface="Cambria Math" panose="02040503050406030204" pitchFamily="18" charset="0"/>
                              <a:ea typeface="Cambria Math" panose="02040503050406030204" pitchFamily="18" charset="0"/>
                              <a:cs typeface="Arial" panose="020B0604020202020204" pitchFamily="34" charset="0"/>
                            </a:rPr>
                            <m:t>𝐴</m:t>
                          </m:r>
                        </m:num>
                        <m:den>
                          <m:r>
                            <a:rPr lang="es-ES" sz="2600" i="1">
                              <a:latin typeface="Cambria Math" panose="02040503050406030204" pitchFamily="18" charset="0"/>
                              <a:ea typeface="Cambria Math" panose="02040503050406030204" pitchFamily="18" charset="0"/>
                              <a:cs typeface="Arial" panose="020B0604020202020204" pitchFamily="34" charset="0"/>
                            </a:rPr>
                            <m:t>4</m:t>
                          </m:r>
                          <m:r>
                            <a:rPr lang="es-ES" sz="2600" i="1">
                              <a:latin typeface="Cambria Math" panose="02040503050406030204" pitchFamily="18" charset="0"/>
                              <a:ea typeface="Cambria Math" panose="02040503050406030204" pitchFamily="18" charset="0"/>
                              <a:cs typeface="Arial" panose="020B0604020202020204" pitchFamily="34" charset="0"/>
                            </a:rPr>
                            <m:t>𝜋</m:t>
                          </m:r>
                          <m:r>
                            <a:rPr lang="es-ES" sz="2600" i="1">
                              <a:latin typeface="Cambria Math" panose="02040503050406030204" pitchFamily="18" charset="0"/>
                              <a:ea typeface="Cambria Math" panose="02040503050406030204" pitchFamily="18" charset="0"/>
                              <a:cs typeface="Arial" panose="020B0604020202020204" pitchFamily="34" charset="0"/>
                            </a:rPr>
                            <m:t>𝑚</m:t>
                          </m:r>
                        </m:den>
                      </m:f>
                      <m:r>
                        <a:rPr lang="es-ES" sz="2600" b="0" i="1" smtClean="0">
                          <a:latin typeface="Cambria Math" panose="02040503050406030204" pitchFamily="18" charset="0"/>
                          <a:ea typeface="Cambria Math" panose="02040503050406030204" pitchFamily="18" charset="0"/>
                          <a:cs typeface="Arial" panose="020B0604020202020204" pitchFamily="34" charset="0"/>
                        </a:rPr>
                        <m:t>𝐻</m:t>
                      </m:r>
                      <m:r>
                        <a:rPr lang="es-ES" sz="2600"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sz="2600" i="1">
                              <a:latin typeface="Cambria Math" panose="02040503050406030204" pitchFamily="18" charset="0"/>
                              <a:ea typeface="Cambria Math" panose="02040503050406030204" pitchFamily="18" charset="0"/>
                              <a:cs typeface="Arial" panose="020B0604020202020204" pitchFamily="34" charset="0"/>
                            </a:rPr>
                          </m:ctrlPr>
                        </m:fPr>
                        <m:num>
                          <m:r>
                            <a:rPr lang="es-ES" sz="2600" i="1">
                              <a:latin typeface="Cambria Math" panose="02040503050406030204" pitchFamily="18" charset="0"/>
                              <a:ea typeface="Cambria Math" panose="02040503050406030204" pitchFamily="18" charset="0"/>
                              <a:cs typeface="Arial" panose="020B0604020202020204" pitchFamily="34" charset="0"/>
                            </a:rPr>
                            <m:t>𝑧</m:t>
                          </m:r>
                          <m:sSup>
                            <m:sSupPr>
                              <m:ctrlPr>
                                <a:rPr lang="es-ES" sz="2600" i="1">
                                  <a:latin typeface="Cambria Math" panose="02040503050406030204" pitchFamily="18" charset="0"/>
                                  <a:ea typeface="Cambria Math" panose="02040503050406030204" pitchFamily="18" charset="0"/>
                                  <a:cs typeface="Arial" panose="020B0604020202020204" pitchFamily="34" charset="0"/>
                                </a:rPr>
                              </m:ctrlPr>
                            </m:sSupPr>
                            <m:e>
                              <m:r>
                                <a:rPr lang="es-ES" sz="2600" i="1">
                                  <a:latin typeface="Cambria Math" panose="02040503050406030204" pitchFamily="18" charset="0"/>
                                  <a:ea typeface="Cambria Math" panose="02040503050406030204" pitchFamily="18" charset="0"/>
                                  <a:cs typeface="Arial" panose="020B0604020202020204" pitchFamily="34" charset="0"/>
                                </a:rPr>
                                <m:t>𝑒</m:t>
                              </m:r>
                            </m:e>
                            <m:sup>
                              <m:r>
                                <a:rPr lang="es-ES" sz="2600" i="1">
                                  <a:latin typeface="Cambria Math" panose="02040503050406030204" pitchFamily="18" charset="0"/>
                                  <a:ea typeface="Cambria Math" panose="02040503050406030204" pitchFamily="18" charset="0"/>
                                  <a:cs typeface="Arial" panose="020B0604020202020204" pitchFamily="34" charset="0"/>
                                </a:rPr>
                                <m:t>2</m:t>
                              </m:r>
                            </m:sup>
                          </m:sSup>
                          <m:acc>
                            <m:accPr>
                              <m:chr m:val="̅"/>
                              <m:ctrlPr>
                                <a:rPr lang="es-ES" sz="2600" i="1" smtClean="0">
                                  <a:latin typeface="Cambria Math" panose="02040503050406030204" pitchFamily="18" charset="0"/>
                                  <a:ea typeface="Cambria Math" panose="02040503050406030204" pitchFamily="18" charset="0"/>
                                  <a:cs typeface="Arial" panose="020B0604020202020204" pitchFamily="34" charset="0"/>
                                </a:rPr>
                              </m:ctrlPr>
                            </m:accPr>
                            <m:e>
                              <m:sSup>
                                <m:sSupPr>
                                  <m:ctrlPr>
                                    <a:rPr lang="es-ES" sz="2600" i="1">
                                      <a:latin typeface="Cambria Math" panose="02040503050406030204" pitchFamily="18" charset="0"/>
                                      <a:ea typeface="Cambria Math" panose="02040503050406030204" pitchFamily="18" charset="0"/>
                                      <a:cs typeface="Arial" panose="020B0604020202020204" pitchFamily="34" charset="0"/>
                                    </a:rPr>
                                  </m:ctrlPr>
                                </m:sSupPr>
                                <m:e>
                                  <m:r>
                                    <a:rPr lang="es-ES" sz="2600" i="1">
                                      <a:latin typeface="Cambria Math" panose="02040503050406030204" pitchFamily="18" charset="0"/>
                                      <a:ea typeface="Cambria Math" panose="02040503050406030204" pitchFamily="18" charset="0"/>
                                      <a:cs typeface="Arial" panose="020B0604020202020204" pitchFamily="34" charset="0"/>
                                    </a:rPr>
                                    <m:t>𝑟</m:t>
                                  </m:r>
                                </m:e>
                                <m:sup>
                                  <m:r>
                                    <a:rPr lang="es-ES" sz="2600" i="1">
                                      <a:latin typeface="Cambria Math" panose="02040503050406030204" pitchFamily="18" charset="0"/>
                                      <a:ea typeface="Cambria Math" panose="02040503050406030204" pitchFamily="18" charset="0"/>
                                      <a:cs typeface="Arial" panose="020B0604020202020204" pitchFamily="34" charset="0"/>
                                    </a:rPr>
                                    <m:t>2</m:t>
                                  </m:r>
                                </m:sup>
                              </m:sSup>
                            </m:e>
                          </m:acc>
                        </m:num>
                        <m:den>
                          <m:r>
                            <a:rPr lang="es-ES" sz="2600" i="1">
                              <a:latin typeface="Cambria Math" panose="02040503050406030204" pitchFamily="18" charset="0"/>
                              <a:ea typeface="Cambria Math" panose="02040503050406030204" pitchFamily="18" charset="0"/>
                              <a:cs typeface="Arial" panose="020B0604020202020204" pitchFamily="34" charset="0"/>
                            </a:rPr>
                            <m:t>4</m:t>
                          </m:r>
                          <m:r>
                            <a:rPr lang="es-ES" sz="2600" i="1">
                              <a:latin typeface="Cambria Math" panose="02040503050406030204" pitchFamily="18" charset="0"/>
                              <a:ea typeface="Cambria Math" panose="02040503050406030204" pitchFamily="18" charset="0"/>
                              <a:cs typeface="Arial" panose="020B0604020202020204" pitchFamily="34" charset="0"/>
                            </a:rPr>
                            <m:t>𝑚</m:t>
                          </m:r>
                        </m:den>
                      </m:f>
                      <m:r>
                        <a:rPr lang="es-ES" sz="2600" b="0" i="1" smtClean="0">
                          <a:latin typeface="Cambria Math" panose="02040503050406030204" pitchFamily="18" charset="0"/>
                          <a:ea typeface="Cambria Math" panose="02040503050406030204" pitchFamily="18" charset="0"/>
                          <a:cs typeface="Arial" panose="020B0604020202020204" pitchFamily="34" charset="0"/>
                        </a:rPr>
                        <m:t>𝐻</m:t>
                      </m:r>
                    </m:oMath>
                  </m:oMathPara>
                </a14:m>
                <a:endParaRPr lang="es-ES" sz="2600" dirty="0">
                  <a:latin typeface="Arial" panose="020B0604020202020204" pitchFamily="34" charset="0"/>
                  <a:ea typeface="Cambria Math" panose="02040503050406030204" pitchFamily="18" charset="0"/>
                  <a:cs typeface="Arial" panose="020B0604020202020204" pitchFamily="34" charset="0"/>
                </a:endParaRPr>
              </a:p>
              <a:p>
                <a:pPr marL="0" indent="0" algn="just">
                  <a:buNone/>
                </a:pPr>
                <a:r>
                  <a:rPr lang="es-ES" sz="2600" dirty="0">
                    <a:latin typeface="Arial" panose="020B0604020202020204" pitchFamily="34" charset="0"/>
                    <a:ea typeface="Cambria Math" panose="02040503050406030204" pitchFamily="18" charset="0"/>
                    <a:cs typeface="Arial" panose="020B0604020202020204" pitchFamily="34" charset="0"/>
                  </a:rPr>
                  <a:t>Donde </a:t>
                </a:r>
                <a14:m>
                  <m:oMath xmlns:m="http://schemas.openxmlformats.org/officeDocument/2006/math">
                    <m:acc>
                      <m:accPr>
                        <m:chr m:val="̅"/>
                        <m:ctrlPr>
                          <a:rPr lang="es-ES" sz="2600" i="1">
                            <a:latin typeface="Cambria Math" panose="02040503050406030204" pitchFamily="18" charset="0"/>
                            <a:ea typeface="Cambria Math" panose="02040503050406030204" pitchFamily="18" charset="0"/>
                            <a:cs typeface="Arial" panose="020B0604020202020204" pitchFamily="34" charset="0"/>
                          </a:rPr>
                        </m:ctrlPr>
                      </m:accPr>
                      <m:e>
                        <m:sSup>
                          <m:sSupPr>
                            <m:ctrlPr>
                              <a:rPr lang="es-ES" sz="2600" i="1">
                                <a:latin typeface="Cambria Math" panose="02040503050406030204" pitchFamily="18" charset="0"/>
                                <a:ea typeface="Cambria Math" panose="02040503050406030204" pitchFamily="18" charset="0"/>
                                <a:cs typeface="Arial" panose="020B0604020202020204" pitchFamily="34" charset="0"/>
                              </a:rPr>
                            </m:ctrlPr>
                          </m:sSupPr>
                          <m:e>
                            <m:r>
                              <a:rPr lang="es-ES" sz="2600" i="1">
                                <a:latin typeface="Cambria Math" panose="02040503050406030204" pitchFamily="18" charset="0"/>
                                <a:ea typeface="Cambria Math" panose="02040503050406030204" pitchFamily="18" charset="0"/>
                                <a:cs typeface="Arial" panose="020B0604020202020204" pitchFamily="34" charset="0"/>
                              </a:rPr>
                              <m:t>𝑟</m:t>
                            </m:r>
                          </m:e>
                          <m:sup>
                            <m:r>
                              <a:rPr lang="es-ES" sz="2600" i="1">
                                <a:latin typeface="Cambria Math" panose="02040503050406030204" pitchFamily="18" charset="0"/>
                                <a:ea typeface="Cambria Math" panose="02040503050406030204" pitchFamily="18" charset="0"/>
                                <a:cs typeface="Arial" panose="020B0604020202020204" pitchFamily="34" charset="0"/>
                              </a:rPr>
                              <m:t>2</m:t>
                            </m:r>
                          </m:sup>
                        </m:sSup>
                      </m:e>
                    </m:acc>
                  </m:oMath>
                </a14:m>
                <a:r>
                  <a:rPr lang="es-ES" sz="2600" dirty="0">
                    <a:latin typeface="Arial" panose="020B0604020202020204" pitchFamily="34" charset="0"/>
                    <a:ea typeface="Cambria Math" panose="02040503050406030204" pitchFamily="18" charset="0"/>
                    <a:cs typeface="Arial" panose="020B0604020202020204" pitchFamily="34" charset="0"/>
                  </a:rPr>
                  <a:t> es el cuadrado medio de la distribución de probabilidad del electrón. Si N es el número de átomos por unidad de volumen tendremos que la susceptibilidad magnética por unidad de volumen será</a:t>
                </a:r>
              </a:p>
              <a:p>
                <a:pPr marL="0" indent="0" algn="just">
                  <a:buNone/>
                </a:pPr>
                <a14:m>
                  <m:oMathPara xmlns:m="http://schemas.openxmlformats.org/officeDocument/2006/math">
                    <m:oMathParaPr>
                      <m:jc m:val="center"/>
                    </m:oMathParaPr>
                    <m:oMath xmlns:m="http://schemas.openxmlformats.org/officeDocument/2006/math">
                      <m:r>
                        <a:rPr lang="es-ES" sz="2600" i="1" smtClean="0">
                          <a:latin typeface="Cambria Math" panose="02040503050406030204" pitchFamily="18" charset="0"/>
                          <a:ea typeface="Cambria Math" panose="02040503050406030204" pitchFamily="18" charset="0"/>
                          <a:cs typeface="Arial" panose="020B0604020202020204" pitchFamily="34" charset="0"/>
                        </a:rPr>
                        <m:t>𝜒</m:t>
                      </m:r>
                      <m:r>
                        <a:rPr lang="es-ES" sz="2600" b="0" i="1" smtClean="0">
                          <a:latin typeface="Cambria Math" panose="02040503050406030204" pitchFamily="18" charset="0"/>
                          <a:ea typeface="Cambria Math" panose="02040503050406030204" pitchFamily="18" charset="0"/>
                          <a:cs typeface="Arial" panose="020B0604020202020204" pitchFamily="34" charset="0"/>
                        </a:rPr>
                        <m:t>=−</m:t>
                      </m:r>
                      <m:f>
                        <m:fPr>
                          <m:ctrlPr>
                            <a:rPr lang="es-ES" sz="2600" i="1">
                              <a:latin typeface="Cambria Math" panose="02040503050406030204" pitchFamily="18" charset="0"/>
                              <a:ea typeface="Cambria Math" panose="02040503050406030204" pitchFamily="18" charset="0"/>
                              <a:cs typeface="Arial" panose="020B0604020202020204" pitchFamily="34" charset="0"/>
                            </a:rPr>
                          </m:ctrlPr>
                        </m:fPr>
                        <m:num>
                          <m:r>
                            <a:rPr lang="es-ES" sz="2600" i="1">
                              <a:latin typeface="Cambria Math" panose="02040503050406030204" pitchFamily="18" charset="0"/>
                              <a:ea typeface="Cambria Math" panose="02040503050406030204" pitchFamily="18" charset="0"/>
                              <a:cs typeface="Arial" panose="020B0604020202020204" pitchFamily="34" charset="0"/>
                            </a:rPr>
                            <m:t>𝑧</m:t>
                          </m:r>
                          <m:r>
                            <a:rPr lang="es-ES" sz="2600" b="0" i="1" smtClean="0">
                              <a:latin typeface="Cambria Math" panose="02040503050406030204" pitchFamily="18" charset="0"/>
                              <a:ea typeface="Cambria Math" panose="02040503050406030204" pitchFamily="18" charset="0"/>
                              <a:cs typeface="Arial" panose="020B0604020202020204" pitchFamily="34" charset="0"/>
                            </a:rPr>
                            <m:t>𝑁</m:t>
                          </m:r>
                          <m:sSup>
                            <m:sSupPr>
                              <m:ctrlPr>
                                <a:rPr lang="es-ES" sz="2600" i="1">
                                  <a:latin typeface="Cambria Math" panose="02040503050406030204" pitchFamily="18" charset="0"/>
                                  <a:ea typeface="Cambria Math" panose="02040503050406030204" pitchFamily="18" charset="0"/>
                                  <a:cs typeface="Arial" panose="020B0604020202020204" pitchFamily="34" charset="0"/>
                                </a:rPr>
                              </m:ctrlPr>
                            </m:sSupPr>
                            <m:e>
                              <m:r>
                                <a:rPr lang="es-ES" sz="2600" i="1">
                                  <a:latin typeface="Cambria Math" panose="02040503050406030204" pitchFamily="18" charset="0"/>
                                  <a:ea typeface="Cambria Math" panose="02040503050406030204" pitchFamily="18" charset="0"/>
                                  <a:cs typeface="Arial" panose="020B0604020202020204" pitchFamily="34" charset="0"/>
                                </a:rPr>
                                <m:t>𝑒</m:t>
                              </m:r>
                            </m:e>
                            <m:sup>
                              <m:r>
                                <a:rPr lang="es-ES" sz="2600" i="1">
                                  <a:latin typeface="Cambria Math" panose="02040503050406030204" pitchFamily="18" charset="0"/>
                                  <a:ea typeface="Cambria Math" panose="02040503050406030204" pitchFamily="18" charset="0"/>
                                  <a:cs typeface="Arial" panose="020B0604020202020204" pitchFamily="34" charset="0"/>
                                </a:rPr>
                                <m:t>2</m:t>
                              </m:r>
                            </m:sup>
                          </m:sSup>
                        </m:num>
                        <m:den>
                          <m:r>
                            <a:rPr lang="es-ES" sz="2600" i="1">
                              <a:latin typeface="Cambria Math" panose="02040503050406030204" pitchFamily="18" charset="0"/>
                              <a:ea typeface="Cambria Math" panose="02040503050406030204" pitchFamily="18" charset="0"/>
                              <a:cs typeface="Arial" panose="020B0604020202020204" pitchFamily="34" charset="0"/>
                            </a:rPr>
                            <m:t>4</m:t>
                          </m:r>
                          <m:r>
                            <a:rPr lang="es-ES" sz="2600" i="1">
                              <a:latin typeface="Cambria Math" panose="02040503050406030204" pitchFamily="18" charset="0"/>
                              <a:ea typeface="Cambria Math" panose="02040503050406030204" pitchFamily="18" charset="0"/>
                              <a:cs typeface="Arial" panose="020B0604020202020204" pitchFamily="34" charset="0"/>
                            </a:rPr>
                            <m:t>𝑚</m:t>
                          </m:r>
                        </m:den>
                      </m:f>
                      <m:acc>
                        <m:accPr>
                          <m:chr m:val="̅"/>
                          <m:ctrlPr>
                            <a:rPr lang="es-ES" sz="2600" i="1">
                              <a:latin typeface="Cambria Math" panose="02040503050406030204" pitchFamily="18" charset="0"/>
                              <a:ea typeface="Cambria Math" panose="02040503050406030204" pitchFamily="18" charset="0"/>
                              <a:cs typeface="Arial" panose="020B0604020202020204" pitchFamily="34" charset="0"/>
                            </a:rPr>
                          </m:ctrlPr>
                        </m:accPr>
                        <m:e>
                          <m:sSup>
                            <m:sSupPr>
                              <m:ctrlPr>
                                <a:rPr lang="es-ES" sz="2600" i="1">
                                  <a:latin typeface="Cambria Math" panose="02040503050406030204" pitchFamily="18" charset="0"/>
                                  <a:ea typeface="Cambria Math" panose="02040503050406030204" pitchFamily="18" charset="0"/>
                                  <a:cs typeface="Arial" panose="020B0604020202020204" pitchFamily="34" charset="0"/>
                                </a:rPr>
                              </m:ctrlPr>
                            </m:sSupPr>
                            <m:e>
                              <m:r>
                                <a:rPr lang="es-ES" sz="2600" i="1">
                                  <a:latin typeface="Cambria Math" panose="02040503050406030204" pitchFamily="18" charset="0"/>
                                  <a:ea typeface="Cambria Math" panose="02040503050406030204" pitchFamily="18" charset="0"/>
                                  <a:cs typeface="Arial" panose="020B0604020202020204" pitchFamily="34" charset="0"/>
                                </a:rPr>
                                <m:t>𝑟</m:t>
                              </m:r>
                            </m:e>
                            <m:sup>
                              <m:r>
                                <a:rPr lang="es-ES" sz="2600" i="1">
                                  <a:latin typeface="Cambria Math" panose="02040503050406030204" pitchFamily="18" charset="0"/>
                                  <a:ea typeface="Cambria Math" panose="02040503050406030204" pitchFamily="18" charset="0"/>
                                  <a:cs typeface="Arial" panose="020B0604020202020204" pitchFamily="34" charset="0"/>
                                </a:rPr>
                                <m:t>2</m:t>
                              </m:r>
                            </m:sup>
                          </m:sSup>
                        </m:e>
                      </m:acc>
                    </m:oMath>
                  </m:oMathPara>
                </a14:m>
                <a:endParaRPr lang="es-ES" sz="2600" dirty="0">
                  <a:latin typeface="Arial" panose="020B0604020202020204" pitchFamily="34" charset="0"/>
                  <a:ea typeface="Cambria Math" panose="02040503050406030204" pitchFamily="18" charset="0"/>
                  <a:cs typeface="Arial" panose="020B0604020202020204" pitchFamily="34" charset="0"/>
                </a:endParaRPr>
              </a:p>
              <a:p>
                <a:pPr marL="0" indent="0" algn="just">
                  <a:buNone/>
                </a:pPr>
                <a:r>
                  <a:rPr lang="es-ES" sz="2600" dirty="0">
                    <a:latin typeface="Arial" panose="020B0604020202020204" pitchFamily="34" charset="0"/>
                    <a:ea typeface="Cambria Math" panose="02040503050406030204" pitchFamily="18" charset="0"/>
                    <a:cs typeface="Arial" panose="020B0604020202020204" pitchFamily="34" charset="0"/>
                  </a:rPr>
                  <a:t>Vemos que el problema de calcular la susceptibilidad diamagnética reside en calcular </a:t>
                </a:r>
                <a14:m>
                  <m:oMath xmlns:m="http://schemas.openxmlformats.org/officeDocument/2006/math">
                    <m:acc>
                      <m:accPr>
                        <m:chr m:val="̅"/>
                        <m:ctrlPr>
                          <a:rPr lang="es-ES" sz="2600" i="1">
                            <a:latin typeface="Cambria Math" panose="02040503050406030204" pitchFamily="18" charset="0"/>
                            <a:ea typeface="Cambria Math" panose="02040503050406030204" pitchFamily="18" charset="0"/>
                            <a:cs typeface="Arial" panose="020B0604020202020204" pitchFamily="34" charset="0"/>
                          </a:rPr>
                        </m:ctrlPr>
                      </m:accPr>
                      <m:e>
                        <m:sSup>
                          <m:sSupPr>
                            <m:ctrlPr>
                              <a:rPr lang="es-ES" sz="2600" i="1">
                                <a:latin typeface="Cambria Math" panose="02040503050406030204" pitchFamily="18" charset="0"/>
                                <a:ea typeface="Cambria Math" panose="02040503050406030204" pitchFamily="18" charset="0"/>
                                <a:cs typeface="Arial" panose="020B0604020202020204" pitchFamily="34" charset="0"/>
                              </a:rPr>
                            </m:ctrlPr>
                          </m:sSupPr>
                          <m:e>
                            <m:r>
                              <a:rPr lang="es-ES" sz="2600" i="1">
                                <a:latin typeface="Cambria Math" panose="02040503050406030204" pitchFamily="18" charset="0"/>
                                <a:ea typeface="Cambria Math" panose="02040503050406030204" pitchFamily="18" charset="0"/>
                                <a:cs typeface="Arial" panose="020B0604020202020204" pitchFamily="34" charset="0"/>
                              </a:rPr>
                              <m:t>𝑟</m:t>
                            </m:r>
                          </m:e>
                          <m:sup>
                            <m:r>
                              <a:rPr lang="es-ES" sz="2600" i="1">
                                <a:latin typeface="Cambria Math" panose="02040503050406030204" pitchFamily="18" charset="0"/>
                                <a:ea typeface="Cambria Math" panose="02040503050406030204" pitchFamily="18" charset="0"/>
                                <a:cs typeface="Arial" panose="020B0604020202020204" pitchFamily="34" charset="0"/>
                              </a:rPr>
                              <m:t>2</m:t>
                            </m:r>
                          </m:sup>
                        </m:sSup>
                      </m:e>
                    </m:acc>
                  </m:oMath>
                </a14:m>
                <a:r>
                  <a:rPr lang="es-ES" sz="2600" dirty="0">
                    <a:latin typeface="Arial" panose="020B0604020202020204" pitchFamily="34" charset="0"/>
                    <a:ea typeface="Cambria Math" panose="02040503050406030204" pitchFamily="18" charset="0"/>
                    <a:cs typeface="Arial" panose="020B0604020202020204" pitchFamily="34" charset="0"/>
                  </a:rPr>
                  <a:t> o sea la distribución de carga electrónica. Se destaca, también ,que la susceptibilidad diamagnética no depende de la temperatura, creciendo con el número atómico del elemento. </a:t>
                </a:r>
              </a:p>
              <a:p>
                <a:pPr marL="0" indent="0" algn="just">
                  <a:buNone/>
                </a:pPr>
                <a:r>
                  <a:rPr lang="es-ES" sz="2600" dirty="0">
                    <a:latin typeface="Arial" panose="020B0604020202020204" pitchFamily="34" charset="0"/>
                    <a:ea typeface="Cambria Math" panose="02040503050406030204" pitchFamily="18" charset="0"/>
                    <a:cs typeface="Arial" panose="020B0604020202020204" pitchFamily="34" charset="0"/>
                  </a:rPr>
                  <a:t>En este calculo semi clásico se supuso que todos los electrones están ligados a los átomos, cosa que es cierta en los dieléctricos no en los metales o semiconductores.</a:t>
                </a:r>
              </a:p>
              <a:p>
                <a:pPr marL="0" indent="0" algn="just">
                  <a:buNone/>
                </a:pPr>
                <a:endParaRPr lang="es-ES_tradnl"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4="http://schemas.microsoft.com/office/drawing/2010/main" xmlns="" xmlns:a16="http://schemas.microsoft.com/office/drawing/2014/main" id="{3A244E3F-58A6-401E-AADD-E9714E18E4CE}"/>
                  </a:ext>
                </a:extLst>
              </p:cNvPr>
              <p:cNvSpPr>
                <a:spLocks noGrp="1" noRot="1" noChangeAspect="1" noMove="1" noResize="1" noEditPoints="1" noAdjustHandles="1" noChangeArrowheads="1" noChangeShapeType="1" noTextEdit="1"/>
              </p:cNvSpPr>
              <p:nvPr>
                <p:ph idx="1"/>
              </p:nvPr>
            </p:nvSpPr>
            <p:spPr>
              <a:xfrm>
                <a:off x="838200" y="681036"/>
                <a:ext cx="10515600" cy="6059269"/>
              </a:xfrm>
              <a:blipFill>
                <a:blip r:embed="rId2"/>
                <a:stretch>
                  <a:fillRect l="-754" t="-2213" r="-696" b="-1107"/>
                </a:stretch>
              </a:blipFill>
            </p:spPr>
            <p:txBody>
              <a:bodyPr/>
              <a:lstStyle/>
              <a:p>
                <a:r>
                  <a:rPr lang="es-ES">
                    <a:noFill/>
                  </a:rPr>
                  <a:t> </a:t>
                </a:r>
              </a:p>
            </p:txBody>
          </p:sp>
        </mc:Fallback>
      </mc:AlternateContent>
    </p:spTree>
    <p:extLst>
      <p:ext uri="{BB962C8B-B14F-4D97-AF65-F5344CB8AC3E}">
        <p14:creationId xmlns="" xmlns:p14="http://schemas.microsoft.com/office/powerpoint/2010/main" val="3088705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C1FE494-7714-4D57-94DC-43D69D7F3BB5}"/>
              </a:ext>
            </a:extLst>
          </p:cNvPr>
          <p:cNvSpPr>
            <a:spLocks noGrp="1"/>
          </p:cNvSpPr>
          <p:nvPr>
            <p:ph type="title"/>
          </p:nvPr>
        </p:nvSpPr>
        <p:spPr>
          <a:xfrm>
            <a:off x="838200" y="83772"/>
            <a:ext cx="10515600" cy="577410"/>
          </a:xfrm>
        </p:spPr>
        <p:txBody>
          <a:bodyPr>
            <a:normAutofit/>
          </a:bodyPr>
          <a:lstStyle/>
          <a:p>
            <a:pPr algn="ctr"/>
            <a:r>
              <a:rPr lang="es-ES_tradnl" altLang="es-AR" sz="3200" b="1" dirty="0">
                <a:solidFill>
                  <a:srgbClr val="FF0000"/>
                </a:solidFill>
                <a:latin typeface="Arial" panose="020B0604020202020204" pitchFamily="34" charset="0"/>
                <a:cs typeface="Arial" panose="020B0604020202020204" pitchFamily="34" charset="0"/>
              </a:rPr>
              <a:t>Diamagnetismo atómico, iónico, molecular</a:t>
            </a:r>
            <a:endParaRPr lang="es-ES" sz="3200" dirty="0">
              <a:latin typeface="Arial" panose="020B0604020202020204" pitchFamily="34" charset="0"/>
              <a:cs typeface="Arial" panose="020B0604020202020204" pitchFamily="34" charset="0"/>
            </a:endParaRP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687203A4-9EBB-4AEC-AEB9-2229973E0F18}"/>
                  </a:ext>
                </a:extLst>
              </p:cNvPr>
              <p:cNvSpPr>
                <a:spLocks noGrp="1"/>
              </p:cNvSpPr>
              <p:nvPr>
                <p:ph idx="1"/>
              </p:nvPr>
            </p:nvSpPr>
            <p:spPr>
              <a:xfrm>
                <a:off x="838200" y="661182"/>
                <a:ext cx="10515600" cy="5978769"/>
              </a:xfrm>
            </p:spPr>
            <p:txBody>
              <a:bodyPr>
                <a:normAutofit fontScale="55000" lnSpcReduction="20000"/>
              </a:bodyPr>
              <a:lstStyle/>
              <a:p>
                <a:pPr algn="just">
                  <a:lnSpc>
                    <a:spcPct val="120000"/>
                  </a:lnSpc>
                </a:pPr>
                <a:r>
                  <a:rPr lang="es-ES" sz="3300" dirty="0">
                    <a:latin typeface="Arial" panose="020B0604020202020204" pitchFamily="34" charset="0"/>
                    <a:cs typeface="Arial" panose="020B0604020202020204" pitchFamily="34" charset="0"/>
                  </a:rPr>
                  <a:t>El diamagnetismo es una propiedad de la materia en cualquier estado. El comportamiento diamagnético se observa claramente en los sistemas atómicos, iónicos y moleculares que contengan todos sus electrones apareados y los que tengan orbitales completamente llenos. Es decir los espines de los electrones del último nivel se deben encontrar apareado.</a:t>
                </a:r>
              </a:p>
              <a:p>
                <a:pPr algn="just">
                  <a:lnSpc>
                    <a:spcPct val="120000"/>
                  </a:lnSpc>
                </a:pPr>
                <a:r>
                  <a:rPr lang="es-ES_tradnl" sz="3300" dirty="0">
                    <a:latin typeface="Arial" panose="020B0604020202020204" pitchFamily="34" charset="0"/>
                    <a:cs typeface="Arial" panose="020B0604020202020204" pitchFamily="34" charset="0"/>
                  </a:rPr>
                  <a:t>De lo mencionado es claro que puede ser observado el  diamagnetismo en  todas las sustancias que tengan estructura de gas noble (8 electrones) como H</a:t>
                </a:r>
                <a:r>
                  <a:rPr lang="es-ES_tradnl" sz="3300" baseline="30000" dirty="0">
                    <a:latin typeface="Arial" panose="020B0604020202020204" pitchFamily="34" charset="0"/>
                    <a:cs typeface="Arial" panose="020B0604020202020204" pitchFamily="34" charset="0"/>
                  </a:rPr>
                  <a:t>-</a:t>
                </a:r>
                <a:r>
                  <a:rPr lang="es-ES_tradnl" sz="3300" dirty="0">
                    <a:latin typeface="Arial" panose="020B0604020202020204" pitchFamily="34" charset="0"/>
                    <a:cs typeface="Arial" panose="020B0604020202020204" pitchFamily="34" charset="0"/>
                  </a:rPr>
                  <a:t>, Li</a:t>
                </a:r>
                <a:r>
                  <a:rPr lang="es-ES_tradnl" sz="3300" baseline="30000" dirty="0">
                    <a:latin typeface="Arial" panose="020B0604020202020204" pitchFamily="34" charset="0"/>
                    <a:cs typeface="Arial" panose="020B0604020202020204" pitchFamily="34" charset="0"/>
                  </a:rPr>
                  <a:t>+</a:t>
                </a:r>
                <a:r>
                  <a:rPr lang="es-ES_tradnl" sz="3300" dirty="0">
                    <a:latin typeface="Arial" panose="020B0604020202020204" pitchFamily="34" charset="0"/>
                    <a:cs typeface="Arial" panose="020B0604020202020204" pitchFamily="34" charset="0"/>
                  </a:rPr>
                  <a:t>, </a:t>
                </a:r>
                <a:r>
                  <a:rPr lang="es-ES_tradnl" sz="3300" dirty="0" err="1">
                    <a:latin typeface="Arial" panose="020B0604020202020204" pitchFamily="34" charset="0"/>
                    <a:cs typeface="Arial" panose="020B0604020202020204" pitchFamily="34" charset="0"/>
                  </a:rPr>
                  <a:t>Na</a:t>
                </a:r>
                <a:r>
                  <a:rPr lang="es-ES_tradnl" sz="3300" baseline="30000" dirty="0">
                    <a:latin typeface="Arial" panose="020B0604020202020204" pitchFamily="34" charset="0"/>
                    <a:cs typeface="Arial" panose="020B0604020202020204" pitchFamily="34" charset="0"/>
                  </a:rPr>
                  <a:t>+</a:t>
                </a:r>
                <a:r>
                  <a:rPr lang="es-ES_tradnl" sz="3300" dirty="0">
                    <a:latin typeface="Arial" panose="020B0604020202020204" pitchFamily="34" charset="0"/>
                    <a:cs typeface="Arial" panose="020B0604020202020204" pitchFamily="34" charset="0"/>
                  </a:rPr>
                  <a:t>, Ca</a:t>
                </a:r>
                <a:r>
                  <a:rPr lang="es-ES_tradnl" sz="3300" baseline="30000" dirty="0">
                    <a:latin typeface="Arial" panose="020B0604020202020204" pitchFamily="34" charset="0"/>
                    <a:cs typeface="Arial" panose="020B0604020202020204" pitchFamily="34" charset="0"/>
                  </a:rPr>
                  <a:t>2+</a:t>
                </a:r>
                <a:r>
                  <a:rPr lang="es-ES_tradnl" sz="3300" dirty="0">
                    <a:latin typeface="Arial" panose="020B0604020202020204" pitchFamily="34" charset="0"/>
                    <a:cs typeface="Arial" panose="020B0604020202020204" pitchFamily="34" charset="0"/>
                  </a:rPr>
                  <a:t>, Ti</a:t>
                </a:r>
                <a:r>
                  <a:rPr lang="es-ES_tradnl" sz="3300" baseline="30000" dirty="0">
                    <a:latin typeface="Arial" panose="020B0604020202020204" pitchFamily="34" charset="0"/>
                    <a:cs typeface="Arial" panose="020B0604020202020204" pitchFamily="34" charset="0"/>
                  </a:rPr>
                  <a:t>4+</a:t>
                </a:r>
                <a:r>
                  <a:rPr lang="es-ES_tradnl" sz="3300" dirty="0">
                    <a:latin typeface="Arial" panose="020B0604020202020204" pitchFamily="34" charset="0"/>
                    <a:cs typeface="Arial" panose="020B0604020202020204" pitchFamily="34" charset="0"/>
                  </a:rPr>
                  <a:t>… ; o bien (18 electrones): Cu</a:t>
                </a:r>
                <a:r>
                  <a:rPr lang="es-ES_tradnl" sz="3300" baseline="30000" dirty="0">
                    <a:latin typeface="Arial" panose="020B0604020202020204" pitchFamily="34" charset="0"/>
                    <a:cs typeface="Arial" panose="020B0604020202020204" pitchFamily="34" charset="0"/>
                  </a:rPr>
                  <a:t>+</a:t>
                </a:r>
                <a:r>
                  <a:rPr lang="es-ES_tradnl" sz="3300" dirty="0">
                    <a:latin typeface="Arial" panose="020B0604020202020204" pitchFamily="34" charset="0"/>
                    <a:cs typeface="Arial" panose="020B0604020202020204" pitchFamily="34" charset="0"/>
                  </a:rPr>
                  <a:t>, Ag</a:t>
                </a:r>
                <a:r>
                  <a:rPr lang="es-ES_tradnl" sz="3300" baseline="30000" dirty="0">
                    <a:latin typeface="Arial" panose="020B0604020202020204" pitchFamily="34" charset="0"/>
                    <a:cs typeface="Arial" panose="020B0604020202020204" pitchFamily="34" charset="0"/>
                  </a:rPr>
                  <a:t>+</a:t>
                </a:r>
                <a:r>
                  <a:rPr lang="es-ES_tradnl" sz="3300" dirty="0">
                    <a:latin typeface="Arial" panose="020B0604020202020204" pitchFamily="34" charset="0"/>
                    <a:cs typeface="Arial" panose="020B0604020202020204" pitchFamily="34" charset="0"/>
                  </a:rPr>
                  <a:t>, Hg</a:t>
                </a:r>
                <a:r>
                  <a:rPr lang="es-ES_tradnl" sz="3300" baseline="30000" dirty="0">
                    <a:latin typeface="Arial" panose="020B0604020202020204" pitchFamily="34" charset="0"/>
                    <a:cs typeface="Arial" panose="020B0604020202020204" pitchFamily="34" charset="0"/>
                  </a:rPr>
                  <a:t>+2</a:t>
                </a:r>
                <a:r>
                  <a:rPr lang="es-ES_tradnl" sz="3300" dirty="0">
                    <a:latin typeface="Arial" panose="020B0604020202020204" pitchFamily="34" charset="0"/>
                    <a:cs typeface="Arial" panose="020B0604020202020204" pitchFamily="34" charset="0"/>
                  </a:rPr>
                  <a:t>... o perdiendo dos electrones y quedando el átomo con dos  cargas positiva  (+ 2) (20 electrones): Sn</a:t>
                </a:r>
                <a:r>
                  <a:rPr lang="es-ES_tradnl" sz="3300" baseline="30000" dirty="0">
                    <a:latin typeface="Arial" panose="020B0604020202020204" pitchFamily="34" charset="0"/>
                    <a:cs typeface="Arial" panose="020B0604020202020204" pitchFamily="34" charset="0"/>
                  </a:rPr>
                  <a:t>+2</a:t>
                </a:r>
                <a:r>
                  <a:rPr lang="es-ES_tradnl" sz="3300" dirty="0">
                    <a:latin typeface="Arial" panose="020B0604020202020204" pitchFamily="34" charset="0"/>
                    <a:cs typeface="Arial" panose="020B0604020202020204" pitchFamily="34" charset="0"/>
                  </a:rPr>
                  <a:t>, Pb</a:t>
                </a:r>
                <a:r>
                  <a:rPr lang="es-ES_tradnl" sz="3300" baseline="30000" dirty="0">
                    <a:latin typeface="Arial" panose="020B0604020202020204" pitchFamily="34" charset="0"/>
                    <a:cs typeface="Arial" panose="020B0604020202020204" pitchFamily="34" charset="0"/>
                  </a:rPr>
                  <a:t>+2</a:t>
                </a:r>
                <a:r>
                  <a:rPr lang="es-ES_tradnl" sz="3300" dirty="0">
                    <a:latin typeface="Arial" panose="020B0604020202020204" pitchFamily="34" charset="0"/>
                    <a:cs typeface="Arial" panose="020B0604020202020204" pitchFamily="34" charset="0"/>
                  </a:rPr>
                  <a:t>, Sb</a:t>
                </a:r>
                <a:r>
                  <a:rPr lang="es-ES_tradnl" sz="3300" baseline="30000" dirty="0">
                    <a:latin typeface="Arial" panose="020B0604020202020204" pitchFamily="34" charset="0"/>
                    <a:cs typeface="Arial" panose="020B0604020202020204" pitchFamily="34" charset="0"/>
                  </a:rPr>
                  <a:t>+3</a:t>
                </a:r>
                <a:r>
                  <a:rPr lang="es-ES_tradnl" sz="3300" dirty="0">
                    <a:latin typeface="Arial" panose="020B0604020202020204" pitchFamily="34" charset="0"/>
                    <a:cs typeface="Arial" panose="020B0604020202020204" pitchFamily="34" charset="0"/>
                  </a:rPr>
                  <a:t>…</a:t>
                </a:r>
              </a:p>
              <a:p>
                <a:pPr algn="just">
                  <a:lnSpc>
                    <a:spcPct val="120000"/>
                  </a:lnSpc>
                </a:pPr>
                <a:r>
                  <a:rPr lang="es-ES_tradnl" sz="3300" dirty="0">
                    <a:latin typeface="Arial" panose="020B0604020202020204" pitchFamily="34" charset="0"/>
                    <a:cs typeface="Arial" panose="020B0604020202020204" pitchFamily="34" charset="0"/>
                  </a:rPr>
                  <a:t>Como el momento inducido sólo depende del tamaño y de la forma de los orbitales en las capas completas y esto, no depende de la temperatura, luego el diamagnetismo depende poco de la temperatura.</a:t>
                </a:r>
                <a:r>
                  <a:rPr lang="es-ES" sz="3300" dirty="0">
                    <a:latin typeface="Arial" panose="020B0604020202020204" pitchFamily="34" charset="0"/>
                    <a:cs typeface="Arial" panose="020B0604020202020204" pitchFamily="34" charset="0"/>
                  </a:rPr>
                  <a:t> A temperaturas muy bajas, los metales (ojo en solidos metálicos) el diamagnetismo presenta fuertes variaciones de </a:t>
                </a:r>
                <a14:m>
                  <m:oMath xmlns:m="http://schemas.openxmlformats.org/officeDocument/2006/math">
                    <m:r>
                      <a:rPr lang="es-ES" sz="3300" i="1" smtClean="0">
                        <a:latin typeface="Cambria Math" panose="02040503050406030204" pitchFamily="18" charset="0"/>
                        <a:ea typeface="Cambria Math" panose="02040503050406030204" pitchFamily="18" charset="0"/>
                      </a:rPr>
                      <m:t>𝜒</m:t>
                    </m:r>
                  </m:oMath>
                </a14:m>
                <a:r>
                  <a:rPr lang="es-ES" sz="3300" dirty="0">
                    <a:latin typeface="Arial" panose="020B0604020202020204" pitchFamily="34" charset="0"/>
                    <a:cs typeface="Arial" panose="020B0604020202020204" pitchFamily="34" charset="0"/>
                  </a:rPr>
                  <a:t> (susceptibilidad ) con la temperatura T, y violentas oscilaciones al variar poco valor de </a:t>
                </a:r>
                <a14:m>
                  <m:oMath xmlns:m="http://schemas.openxmlformats.org/officeDocument/2006/math">
                    <m:sSub>
                      <m:sSubPr>
                        <m:ctrlPr>
                          <a:rPr lang="es-ES" sz="3300" i="1">
                            <a:latin typeface="Cambria Math" panose="02040503050406030204" pitchFamily="18" charset="0"/>
                            <a:cs typeface="Arial" panose="020B0604020202020204" pitchFamily="34" charset="0"/>
                          </a:rPr>
                        </m:ctrlPr>
                      </m:sSubPr>
                      <m:e>
                        <m:acc>
                          <m:accPr>
                            <m:chr m:val="⃗"/>
                            <m:ctrlPr>
                              <a:rPr lang="es-ES" sz="3300" i="1">
                                <a:latin typeface="Cambria Math" panose="02040503050406030204" pitchFamily="18" charset="0"/>
                                <a:cs typeface="Arial" panose="020B0604020202020204" pitchFamily="34" charset="0"/>
                              </a:rPr>
                            </m:ctrlPr>
                          </m:accPr>
                          <m:e>
                            <m:r>
                              <a:rPr lang="es-ES" sz="3300" i="1">
                                <a:latin typeface="Cambria Math" panose="02040503050406030204" pitchFamily="18" charset="0"/>
                                <a:cs typeface="Arial" panose="020B0604020202020204" pitchFamily="34" charset="0"/>
                              </a:rPr>
                              <m:t>𝐻</m:t>
                            </m:r>
                          </m:e>
                        </m:acc>
                      </m:e>
                      <m:sub>
                        <m:r>
                          <a:rPr lang="es-ES" sz="3300" i="1">
                            <a:latin typeface="Cambria Math" panose="02040503050406030204" pitchFamily="18" charset="0"/>
                            <a:cs typeface="Arial" panose="020B0604020202020204" pitchFamily="34" charset="0"/>
                          </a:rPr>
                          <m:t>0</m:t>
                        </m:r>
                      </m:sub>
                    </m:sSub>
                  </m:oMath>
                </a14:m>
                <a:r>
                  <a:rPr lang="es-ES" sz="3300" dirty="0">
                    <a:latin typeface="Arial" panose="020B0604020202020204" pitchFamily="34" charset="0"/>
                    <a:cs typeface="Arial" panose="020B0604020202020204" pitchFamily="34" charset="0"/>
                  </a:rPr>
                  <a:t>  que se llama efecto Hass – van </a:t>
                </a:r>
                <a:r>
                  <a:rPr lang="es-ES" sz="3300" dirty="0" err="1">
                    <a:latin typeface="Arial" panose="020B0604020202020204" pitchFamily="34" charset="0"/>
                    <a:cs typeface="Arial" panose="020B0604020202020204" pitchFamily="34" charset="0"/>
                  </a:rPr>
                  <a:t>Alphen</a:t>
                </a:r>
                <a:endParaRPr lang="es-ES_tradnl" sz="3300" dirty="0">
                  <a:latin typeface="Arial" panose="020B0604020202020204" pitchFamily="34" charset="0"/>
                  <a:cs typeface="Arial" panose="020B0604020202020204" pitchFamily="34" charset="0"/>
                </a:endParaRPr>
              </a:p>
              <a:p>
                <a:pPr algn="just">
                  <a:lnSpc>
                    <a:spcPct val="120000"/>
                  </a:lnSpc>
                </a:pPr>
                <a:r>
                  <a:rPr lang="es-ES_tradnl" sz="3300" dirty="0">
                    <a:latin typeface="Arial" panose="020B0604020202020204" pitchFamily="34" charset="0"/>
                    <a:cs typeface="Arial" panose="020B0604020202020204" pitchFamily="34" charset="0"/>
                  </a:rPr>
                  <a:t>Ya que el diamagnetismo es función de la distribución electrónica dentro de un átomo, ion o molécula y es causado por la  interacción del campo aplicado sobre los orbitales llenos de electrones , va a ser mas importante el diamagnetismo en los átomos con mayor numero de electrones. </a:t>
                </a:r>
              </a:p>
              <a:p>
                <a:pPr algn="just">
                  <a:lnSpc>
                    <a:spcPct val="120000"/>
                  </a:lnSpc>
                </a:pPr>
                <a:r>
                  <a:rPr lang="es-ES_tradnl" sz="3300" dirty="0">
                    <a:latin typeface="Arial" panose="020B0604020202020204" pitchFamily="34" charset="0"/>
                    <a:cs typeface="Arial" panose="020B0604020202020204" pitchFamily="34" charset="0"/>
                  </a:rPr>
                  <a:t>Los spin de los electrones no tienen nada que ver con este momento inducido, estos permanecen firmemente acoplados</a:t>
                </a:r>
                <a:r>
                  <a:rPr lang="es-ES_tradnl" dirty="0">
                    <a:latin typeface="Arial" panose="020B0604020202020204" pitchFamily="34" charset="0"/>
                    <a:cs typeface="Arial" panose="020B0604020202020204" pitchFamily="34" charset="0"/>
                  </a:rPr>
                  <a:t>. </a:t>
                </a:r>
                <a:endParaRPr lang="es-ES"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4="http://schemas.microsoft.com/office/drawing/2010/main" xmlns="" xmlns:a16="http://schemas.microsoft.com/office/drawing/2014/main" id="{687203A4-9EBB-4AEC-AEB9-2229973E0F18}"/>
                  </a:ext>
                </a:extLst>
              </p:cNvPr>
              <p:cNvSpPr>
                <a:spLocks noGrp="1" noRot="1" noChangeAspect="1" noMove="1" noResize="1" noEditPoints="1" noAdjustHandles="1" noChangeArrowheads="1" noChangeShapeType="1" noTextEdit="1"/>
              </p:cNvSpPr>
              <p:nvPr>
                <p:ph idx="1"/>
              </p:nvPr>
            </p:nvSpPr>
            <p:spPr>
              <a:xfrm>
                <a:off x="838200" y="661182"/>
                <a:ext cx="10515600" cy="5978769"/>
              </a:xfrm>
              <a:blipFill>
                <a:blip r:embed="rId2"/>
                <a:stretch>
                  <a:fillRect l="-406" t="-510" r="-464"/>
                </a:stretch>
              </a:blipFill>
            </p:spPr>
            <p:txBody>
              <a:bodyPr/>
              <a:lstStyle/>
              <a:p>
                <a:r>
                  <a:rPr lang="es-ES">
                    <a:noFill/>
                  </a:rPr>
                  <a:t> </a:t>
                </a:r>
              </a:p>
            </p:txBody>
          </p:sp>
        </mc:Fallback>
      </mc:AlternateContent>
    </p:spTree>
    <p:extLst>
      <p:ext uri="{BB962C8B-B14F-4D97-AF65-F5344CB8AC3E}">
        <p14:creationId xmlns="" xmlns:p14="http://schemas.microsoft.com/office/powerpoint/2010/main" val="108219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7682839" y="30481"/>
            <a:ext cx="3832971" cy="706437"/>
          </a:xfrm>
        </p:spPr>
        <p:txBody>
          <a:bodyPr>
            <a:noAutofit/>
          </a:bodyPr>
          <a:lstStyle/>
          <a:p>
            <a:pPr algn="r" eaLnBrk="1" hangingPunct="1"/>
            <a:r>
              <a:rPr lang="es-ES_tradnl" altLang="es-AR" sz="3200" b="1" dirty="0">
                <a:solidFill>
                  <a:schemeClr val="accent6"/>
                </a:solidFill>
                <a:latin typeface="Arial" panose="020B0604020202020204" pitchFamily="34" charset="0"/>
                <a:cs typeface="Arial" panose="020B0604020202020204" pitchFamily="34" charset="0"/>
              </a:rPr>
              <a:t>Paramagnetismo</a:t>
            </a:r>
          </a:p>
        </p:txBody>
      </p:sp>
      <mc:AlternateContent xmlns:mc="http://schemas.openxmlformats.org/markup-compatibility/2006">
        <mc:Choice xmlns="" xmlns:a14="http://schemas.microsoft.com/office/drawing/2010/main" Requires="a14">
          <p:sp>
            <p:nvSpPr>
              <p:cNvPr id="11267" name="Rectangle 3"/>
              <p:cNvSpPr>
                <a:spLocks noGrp="1" noChangeArrowheads="1"/>
              </p:cNvSpPr>
              <p:nvPr>
                <p:ph type="body" idx="1"/>
              </p:nvPr>
            </p:nvSpPr>
            <p:spPr>
              <a:xfrm>
                <a:off x="365761" y="260648"/>
                <a:ext cx="7441808" cy="6597352"/>
              </a:xfrm>
            </p:spPr>
            <p:txBody>
              <a:bodyPr>
                <a:normAutofit fontScale="92500" lnSpcReduction="10000"/>
              </a:bodyPr>
              <a:lstStyle/>
              <a:p>
                <a:pPr algn="just">
                  <a:lnSpc>
                    <a:spcPct val="120000"/>
                  </a:lnSpc>
                </a:pPr>
                <a:r>
                  <a:rPr lang="es-AR" sz="2000" dirty="0">
                    <a:latin typeface="Arial" panose="020B0604020202020204" pitchFamily="34" charset="0"/>
                    <a:cs typeface="Arial" panose="020B0604020202020204" pitchFamily="34" charset="0"/>
                  </a:rPr>
                  <a:t>El </a:t>
                </a:r>
                <a:r>
                  <a:rPr lang="es-AR" sz="2000" b="1" dirty="0">
                    <a:latin typeface="Arial" panose="020B0604020202020204" pitchFamily="34" charset="0"/>
                    <a:cs typeface="Arial" panose="020B0604020202020204" pitchFamily="34" charset="0"/>
                  </a:rPr>
                  <a:t>paramagnetismo</a:t>
                </a:r>
                <a:r>
                  <a:rPr lang="es-AR" sz="2000" dirty="0">
                    <a:latin typeface="Arial" panose="020B0604020202020204" pitchFamily="34" charset="0"/>
                    <a:cs typeface="Arial" panose="020B0604020202020204" pitchFamily="34" charset="0"/>
                  </a:rPr>
                  <a:t> es la tendencia de los momentos magnéticos atómicos (espín u orbital) a alinearse paralelamente a un campo magnético externo.</a:t>
                </a:r>
              </a:p>
              <a:p>
                <a:pPr algn="just">
                  <a:lnSpc>
                    <a:spcPct val="120000"/>
                  </a:lnSpc>
                </a:pPr>
                <a:r>
                  <a:rPr lang="es-ES_tradnl" altLang="es-AR" sz="2000" dirty="0">
                    <a:latin typeface="Arial" panose="020B0604020202020204" pitchFamily="34" charset="0"/>
                    <a:cs typeface="Arial" panose="020B0604020202020204" pitchFamily="34" charset="0"/>
                  </a:rPr>
                  <a:t>Se produce por la alineación individual de los momentos magnéticos de los átomos o moléculas bajo la presencia de un campo magnético externo. Esto puede ser en átomos individuales o en solidos.</a:t>
                </a:r>
              </a:p>
              <a:p>
                <a:pPr algn="just">
                  <a:lnSpc>
                    <a:spcPct val="120000"/>
                  </a:lnSpc>
                </a:pPr>
                <a:r>
                  <a:rPr lang="es-ES_tradnl" altLang="es-AR" sz="2000" baseline="30000" dirty="0">
                    <a:latin typeface="Arial" panose="020B0604020202020204" pitchFamily="34" charset="0"/>
                    <a:cs typeface="Arial" panose="020B0604020202020204" pitchFamily="34" charset="0"/>
                  </a:rPr>
                  <a:t>.</a:t>
                </a:r>
                <a:r>
                  <a:rPr lang="es-ES_tradnl" altLang="es-AR" sz="2000" dirty="0">
                    <a:latin typeface="Arial" panose="020B0604020202020204" pitchFamily="34" charset="0"/>
                    <a:cs typeface="Arial" panose="020B0604020202020204" pitchFamily="34" charset="0"/>
                  </a:rPr>
                  <a:t>Debido a la agitación térmica, cuando sacamos el campo magnético externo desaparece el paramagnetismo.</a:t>
                </a:r>
              </a:p>
              <a:p>
                <a:pPr algn="just" eaLnBrk="1" hangingPunct="1">
                  <a:lnSpc>
                    <a:spcPct val="120000"/>
                  </a:lnSpc>
                </a:pPr>
                <a:r>
                  <a:rPr lang="es-ES_tradnl" altLang="es-AR" sz="2000" dirty="0">
                    <a:latin typeface="Arial" panose="020B0604020202020204" pitchFamily="34" charset="0"/>
                    <a:cs typeface="Arial" panose="020B0604020202020204" pitchFamily="34" charset="0"/>
                  </a:rPr>
                  <a:t>Puesto que la agitación distribuye aleatoriamente la dirección de los dipolos magnéticos, un aumento de la temperatura disminuye el efecto paramagnético</a:t>
                </a:r>
              </a:p>
              <a:p>
                <a:pPr algn="just">
                  <a:lnSpc>
                    <a:spcPct val="120000"/>
                  </a:lnSpc>
                </a:pPr>
                <a:r>
                  <a:rPr lang="es-AR" sz="2000" dirty="0">
                    <a:latin typeface="Arial" panose="020B0604020202020204" pitchFamily="34" charset="0"/>
                    <a:ea typeface="Cambria Math"/>
                    <a:cs typeface="Arial" panose="020B0604020202020204" pitchFamily="34" charset="0"/>
                  </a:rPr>
                  <a:t>En el </a:t>
                </a:r>
                <a14:m>
                  <m:oMath xmlns:m="http://schemas.openxmlformats.org/officeDocument/2006/math">
                    <m:r>
                      <m:rPr>
                        <m:sty m:val="p"/>
                      </m:rPr>
                      <a:rPr lang="es-ES" sz="2000" b="0" i="0" smtClean="0">
                        <a:latin typeface="Cambria Math" panose="02040503050406030204" pitchFamily="18" charset="0"/>
                        <a:ea typeface="Cambria Math"/>
                      </a:rPr>
                      <m:t>p</m:t>
                    </m:r>
                    <m:r>
                      <m:rPr>
                        <m:sty m:val="p"/>
                      </m:rPr>
                      <a:rPr lang="es-AR" sz="2000">
                        <a:latin typeface="Cambria Math"/>
                        <a:ea typeface="Cambria Math"/>
                      </a:rPr>
                      <m:t>aramagnetismo</m:t>
                    </m:r>
                    <m:r>
                      <a:rPr lang="es-AR" sz="2000" i="1">
                        <a:latin typeface="Cambria Math"/>
                        <a:ea typeface="Cambria Math"/>
                      </a:rPr>
                      <m:t> </m:t>
                    </m:r>
                    <m:r>
                      <a:rPr lang="es-AR" sz="2000" i="1">
                        <a:latin typeface="Cambria Math"/>
                        <a:ea typeface="Cambria Math"/>
                      </a:rPr>
                      <m:t>𝜒</m:t>
                    </m:r>
                    <m:r>
                      <a:rPr lang="es-AR" sz="2000" i="1">
                        <a:latin typeface="Cambria Math"/>
                        <a:ea typeface="Cambria Math"/>
                      </a:rPr>
                      <m:t>&gt;0,   </m:t>
                    </m:r>
                    <m:d>
                      <m:dPr>
                        <m:begChr m:val="|"/>
                        <m:endChr m:val="|"/>
                        <m:ctrlPr>
                          <a:rPr lang="es-AR" sz="2000" i="1">
                            <a:latin typeface="Cambria Math" panose="02040503050406030204" pitchFamily="18" charset="0"/>
                            <a:ea typeface="Cambria Math"/>
                          </a:rPr>
                        </m:ctrlPr>
                      </m:dPr>
                      <m:e>
                        <m:r>
                          <a:rPr lang="es-AR" sz="2000" i="1">
                            <a:latin typeface="Cambria Math"/>
                            <a:ea typeface="Cambria Math"/>
                          </a:rPr>
                          <m:t>𝜒</m:t>
                        </m:r>
                      </m:e>
                    </m:d>
                    <m:r>
                      <a:rPr lang="es-AR" sz="2000" i="1">
                        <a:latin typeface="Cambria Math"/>
                        <a:ea typeface="Cambria Math"/>
                      </a:rPr>
                      <m:t>≈</m:t>
                    </m:r>
                    <m:sSup>
                      <m:sSupPr>
                        <m:ctrlPr>
                          <a:rPr lang="es-AR" sz="2000" i="1">
                            <a:latin typeface="Cambria Math" panose="02040503050406030204" pitchFamily="18" charset="0"/>
                            <a:ea typeface="Cambria Math"/>
                          </a:rPr>
                        </m:ctrlPr>
                      </m:sSupPr>
                      <m:e>
                        <m:r>
                          <a:rPr lang="es-AR" sz="2000" i="1">
                            <a:latin typeface="Cambria Math"/>
                            <a:ea typeface="Cambria Math"/>
                          </a:rPr>
                          <m:t>10</m:t>
                        </m:r>
                      </m:e>
                      <m:sup>
                        <m:r>
                          <a:rPr lang="es-AR" sz="2000" i="1">
                            <a:latin typeface="Cambria Math"/>
                            <a:ea typeface="Cambria Math"/>
                          </a:rPr>
                          <m:t>−4</m:t>
                        </m:r>
                      </m:sup>
                    </m:sSup>
                    <m:r>
                      <m:rPr>
                        <m:nor/>
                      </m:rPr>
                      <a:rPr lang="es-AR" sz="2000" dirty="0">
                        <a:latin typeface="Arial" panose="020B0604020202020204" pitchFamily="34" charset="0"/>
                        <a:cs typeface="Arial" panose="020B0604020202020204" pitchFamily="34" charset="0"/>
                      </a:rPr>
                      <m:t> </m:t>
                    </m:r>
                    <m:r>
                      <m:rPr>
                        <m:nor/>
                      </m:rPr>
                      <a:rPr lang="es-AR" sz="2000" dirty="0">
                        <a:latin typeface="Arial" panose="020B0604020202020204" pitchFamily="34" charset="0"/>
                        <a:cs typeface="Arial" panose="020B0604020202020204" pitchFamily="34" charset="0"/>
                      </a:rPr>
                      <m:t>a</m:t>
                    </m:r>
                    <m:r>
                      <m:rPr>
                        <m:nor/>
                      </m:rPr>
                      <a:rPr lang="es-AR" sz="2000" dirty="0">
                        <a:latin typeface="Arial" panose="020B0604020202020204" pitchFamily="34" charset="0"/>
                        <a:cs typeface="Arial" panose="020B0604020202020204" pitchFamily="34" charset="0"/>
                      </a:rPr>
                      <m:t> </m:t>
                    </m:r>
                    <m:r>
                      <m:rPr>
                        <m:nor/>
                      </m:rPr>
                      <a:rPr lang="es-AR" sz="2000" dirty="0">
                        <a:latin typeface="Arial" panose="020B0604020202020204" pitchFamily="34" charset="0"/>
                        <a:cs typeface="Arial" panose="020B0604020202020204" pitchFamily="34" charset="0"/>
                      </a:rPr>
                      <m:t>T</m:t>
                    </m:r>
                    <m:r>
                      <m:rPr>
                        <m:nor/>
                      </m:rPr>
                      <a:rPr lang="es-AR" sz="2000" dirty="0">
                        <a:latin typeface="Arial" panose="020B0604020202020204" pitchFamily="34" charset="0"/>
                        <a:cs typeface="Arial" panose="020B0604020202020204" pitchFamily="34" charset="0"/>
                      </a:rPr>
                      <m:t> </m:t>
                    </m:r>
                    <m:r>
                      <m:rPr>
                        <m:nor/>
                      </m:rPr>
                      <a:rPr lang="es-AR" sz="2000" dirty="0">
                        <a:latin typeface="Arial" panose="020B0604020202020204" pitchFamily="34" charset="0"/>
                        <a:cs typeface="Arial" panose="020B0604020202020204" pitchFamily="34" charset="0"/>
                      </a:rPr>
                      <m:t>ambiente</m:t>
                    </m:r>
                    <m:r>
                      <m:rPr>
                        <m:nor/>
                      </m:rPr>
                      <a:rPr lang="es-AR" sz="2000" dirty="0">
                        <a:latin typeface="Arial" panose="020B0604020202020204" pitchFamily="34" charset="0"/>
                        <a:cs typeface="Arial" panose="020B0604020202020204" pitchFamily="34" charset="0"/>
                      </a:rPr>
                      <m:t> , </m:t>
                    </m:r>
                    <m:r>
                      <m:rPr>
                        <m:nor/>
                      </m:rPr>
                      <a:rPr lang="es-AR" sz="2000" dirty="0">
                        <a:latin typeface="Arial" panose="020B0604020202020204" pitchFamily="34" charset="0"/>
                        <a:cs typeface="Arial" panose="020B0604020202020204" pitchFamily="34" charset="0"/>
                      </a:rPr>
                      <m:t>es</m:t>
                    </m:r>
                    <m:r>
                      <m:rPr>
                        <m:nor/>
                      </m:rPr>
                      <a:rPr lang="es-AR" sz="2000" dirty="0">
                        <a:latin typeface="Arial" panose="020B0604020202020204" pitchFamily="34" charset="0"/>
                        <a:cs typeface="Arial" panose="020B0604020202020204" pitchFamily="34" charset="0"/>
                      </a:rPr>
                      <m:t> </m:t>
                    </m:r>
                    <m:r>
                      <m:rPr>
                        <m:nor/>
                      </m:rPr>
                      <a:rPr lang="es-AR" sz="2000" dirty="0">
                        <a:latin typeface="Arial" panose="020B0604020202020204" pitchFamily="34" charset="0"/>
                        <a:cs typeface="Arial" panose="020B0604020202020204" pitchFamily="34" charset="0"/>
                      </a:rPr>
                      <m:t>funci</m:t>
                    </m:r>
                    <m:r>
                      <m:rPr>
                        <m:nor/>
                      </m:rPr>
                      <a:rPr lang="es-AR" sz="2000" dirty="0">
                        <a:latin typeface="Arial" panose="020B0604020202020204" pitchFamily="34" charset="0"/>
                        <a:cs typeface="Arial" panose="020B0604020202020204" pitchFamily="34" charset="0"/>
                      </a:rPr>
                      <m:t>ó</m:t>
                    </m:r>
                    <m:r>
                      <m:rPr>
                        <m:nor/>
                      </m:rPr>
                      <a:rPr lang="es-AR" sz="2000" dirty="0">
                        <a:latin typeface="Arial" panose="020B0604020202020204" pitchFamily="34" charset="0"/>
                        <a:cs typeface="Arial" panose="020B0604020202020204" pitchFamily="34" charset="0"/>
                      </a:rPr>
                      <m:t>n</m:t>
                    </m:r>
                    <m:r>
                      <m:rPr>
                        <m:nor/>
                      </m:rPr>
                      <a:rPr lang="es-AR" sz="2000" dirty="0">
                        <a:latin typeface="Arial" panose="020B0604020202020204" pitchFamily="34" charset="0"/>
                        <a:cs typeface="Arial" panose="020B0604020202020204" pitchFamily="34" charset="0"/>
                      </a:rPr>
                      <m:t> </m:t>
                    </m:r>
                    <m:r>
                      <m:rPr>
                        <m:nor/>
                      </m:rPr>
                      <a:rPr lang="es-AR" sz="2000" dirty="0">
                        <a:latin typeface="Arial" panose="020B0604020202020204" pitchFamily="34" charset="0"/>
                        <a:cs typeface="Arial" panose="020B0604020202020204" pitchFamily="34" charset="0"/>
                      </a:rPr>
                      <m:t>de</m:t>
                    </m:r>
                    <m:r>
                      <m:rPr>
                        <m:nor/>
                      </m:rPr>
                      <a:rPr lang="es-AR" sz="2000" dirty="0">
                        <a:latin typeface="Arial" panose="020B0604020202020204" pitchFamily="34" charset="0"/>
                        <a:cs typeface="Arial" panose="020B0604020202020204" pitchFamily="34" charset="0"/>
                      </a:rPr>
                      <m:t> </m:t>
                    </m:r>
                    <m:r>
                      <m:rPr>
                        <m:nor/>
                      </m:rPr>
                      <a:rPr lang="es-AR" sz="2000" dirty="0">
                        <a:latin typeface="Arial" panose="020B0604020202020204" pitchFamily="34" charset="0"/>
                        <a:cs typeface="Arial" panose="020B0604020202020204" pitchFamily="34" charset="0"/>
                      </a:rPr>
                      <m:t>T</m:t>
                    </m:r>
                  </m:oMath>
                </a14:m>
                <a:r>
                  <a:rPr lang="es-AR" sz="2000" dirty="0">
                    <a:latin typeface="Arial" panose="020B0604020202020204" pitchFamily="34" charset="0"/>
                    <a:cs typeface="Arial" panose="020B0604020202020204" pitchFamily="34" charset="0"/>
                  </a:rPr>
                  <a:t>,</a:t>
                </a:r>
              </a:p>
              <a:p>
                <a:pPr marL="0" indent="0" algn="just">
                  <a:lnSpc>
                    <a:spcPct val="120000"/>
                  </a:lnSpc>
                  <a:buNone/>
                </a:pPr>
                <a14:m>
                  <m:oMathPara xmlns:m="http://schemas.openxmlformats.org/officeDocument/2006/math">
                    <m:oMathParaPr>
                      <m:jc m:val="center"/>
                    </m:oMathParaPr>
                    <m:oMath xmlns:m="http://schemas.openxmlformats.org/officeDocument/2006/math">
                      <m:r>
                        <a:rPr lang="es-ES_tradnl" altLang="es-AR" sz="2000" i="1">
                          <a:latin typeface="Cambria Math"/>
                          <a:ea typeface="Cambria Math"/>
                          <a:cs typeface="Arial" panose="020B0604020202020204" pitchFamily="34" charset="0"/>
                        </a:rPr>
                        <m:t>𝜒</m:t>
                      </m:r>
                      <m:r>
                        <a:rPr lang="es-AR" altLang="es-AR" sz="2000" i="1">
                          <a:latin typeface="Cambria Math"/>
                          <a:ea typeface="Cambria Math"/>
                          <a:cs typeface="Arial" panose="020B0604020202020204" pitchFamily="34" charset="0"/>
                        </a:rPr>
                        <m:t>=</m:t>
                      </m:r>
                      <m:f>
                        <m:fPr>
                          <m:ctrlPr>
                            <a:rPr lang="es-AR" altLang="es-AR" sz="2000" i="1">
                              <a:latin typeface="Cambria Math" panose="02040503050406030204" pitchFamily="18" charset="0"/>
                              <a:ea typeface="Cambria Math"/>
                              <a:cs typeface="Arial" panose="020B0604020202020204" pitchFamily="34" charset="0"/>
                            </a:rPr>
                          </m:ctrlPr>
                        </m:fPr>
                        <m:num>
                          <m:r>
                            <a:rPr lang="es-AR" altLang="es-AR" sz="2000" i="1">
                              <a:latin typeface="Cambria Math"/>
                              <a:ea typeface="Cambria Math"/>
                              <a:cs typeface="Arial" panose="020B0604020202020204" pitchFamily="34" charset="0"/>
                            </a:rPr>
                            <m:t>𝐶</m:t>
                          </m:r>
                        </m:num>
                        <m:den>
                          <m:r>
                            <a:rPr lang="es-AR" altLang="es-AR" sz="2000" i="1">
                              <a:latin typeface="Cambria Math"/>
                              <a:ea typeface="Cambria Math"/>
                              <a:cs typeface="Arial" panose="020B0604020202020204" pitchFamily="34" charset="0"/>
                            </a:rPr>
                            <m:t>𝑇</m:t>
                          </m:r>
                          <m:r>
                            <a:rPr lang="es-AR" altLang="es-AR" sz="2000" i="1">
                              <a:latin typeface="Cambria Math"/>
                              <a:ea typeface="Cambria Math"/>
                              <a:cs typeface="Arial" panose="020B0604020202020204" pitchFamily="34" charset="0"/>
                            </a:rPr>
                            <m:t>−</m:t>
                          </m:r>
                          <m:r>
                            <a:rPr lang="es-AR" altLang="es-AR" sz="2000" i="1">
                              <a:latin typeface="Cambria Math"/>
                              <a:ea typeface="Cambria Math"/>
                              <a:cs typeface="Arial" panose="020B0604020202020204" pitchFamily="34" charset="0"/>
                            </a:rPr>
                            <m:t>𝜃</m:t>
                          </m:r>
                        </m:den>
                      </m:f>
                    </m:oMath>
                  </m:oMathPara>
                </a14:m>
                <a:endParaRPr lang="es-ES" altLang="es-AR" sz="2000" dirty="0">
                  <a:latin typeface="Arial" panose="020B0604020202020204" pitchFamily="34" charset="0"/>
                  <a:ea typeface="Cambria Math"/>
                  <a:cs typeface="Arial" panose="020B0604020202020204" pitchFamily="34" charset="0"/>
                </a:endParaRPr>
              </a:p>
              <a:p>
                <a:pPr marL="182563" indent="0" algn="just">
                  <a:lnSpc>
                    <a:spcPct val="120000"/>
                  </a:lnSpc>
                  <a:buNone/>
                </a:pPr>
                <a:r>
                  <a:rPr lang="es-ES_tradnl" altLang="es-AR" sz="1900" dirty="0">
                    <a:latin typeface="Arial" panose="020B0604020202020204" pitchFamily="34" charset="0"/>
                    <a:cs typeface="Arial" panose="020B0604020202020204" pitchFamily="34" charset="0"/>
                  </a:rPr>
                  <a:t>C y  </a:t>
                </a:r>
                <a14:m>
                  <m:oMath xmlns:m="http://schemas.openxmlformats.org/officeDocument/2006/math">
                    <m:r>
                      <a:rPr lang="es-ES_tradnl" altLang="es-AR" sz="1900" i="1">
                        <a:latin typeface="Cambria Math"/>
                        <a:ea typeface="Cambria Math"/>
                        <a:cs typeface="Arial" panose="020B0604020202020204" pitchFamily="34" charset="0"/>
                      </a:rPr>
                      <m:t>𝜃</m:t>
                    </m:r>
                    <m:r>
                      <a:rPr lang="es-AR" altLang="es-AR" sz="1900" i="1">
                        <a:latin typeface="Cambria Math"/>
                        <a:ea typeface="Cambria Math"/>
                        <a:cs typeface="Arial" panose="020B0604020202020204" pitchFamily="34" charset="0"/>
                      </a:rPr>
                      <m:t> </m:t>
                    </m:r>
                  </m:oMath>
                </a14:m>
                <a:r>
                  <a:rPr lang="es-ES_tradnl" altLang="es-AR" sz="1900" dirty="0">
                    <a:latin typeface="Arial" panose="020B0604020202020204" pitchFamily="34" charset="0"/>
                    <a:cs typeface="Arial" panose="020B0604020202020204" pitchFamily="34" charset="0"/>
                  </a:rPr>
                  <a:t> constantes. A bajas temperaturas  los sistemas se apartan de  este comportamiento</a:t>
                </a:r>
              </a:p>
            </p:txBody>
          </p:sp>
        </mc:Choice>
        <mc:Fallback>
          <p:sp>
            <p:nvSpPr>
              <p:cNvPr id="11267" name="Rectangle 3"/>
              <p:cNvSpPr>
                <a:spLocks noGrp="1" noRot="1" noChangeAspect="1" noMove="1" noResize="1" noEditPoints="1" noAdjustHandles="1" noChangeArrowheads="1" noChangeShapeType="1" noTextEdit="1"/>
              </p:cNvSpPr>
              <p:nvPr>
                <p:ph type="body" idx="1"/>
              </p:nvPr>
            </p:nvSpPr>
            <p:spPr>
              <a:xfrm>
                <a:off x="365761" y="260648"/>
                <a:ext cx="7441808" cy="6597352"/>
              </a:xfrm>
              <a:blipFill>
                <a:blip r:embed="rId2"/>
                <a:stretch>
                  <a:fillRect l="-573" t="-462" r="-737"/>
                </a:stretch>
              </a:blipFill>
            </p:spPr>
            <p:txBody>
              <a:bodyPr/>
              <a:lstStyle/>
              <a:p>
                <a:r>
                  <a:rPr lang="es-ES">
                    <a:noFill/>
                  </a:rPr>
                  <a:t> </a:t>
                </a:r>
              </a:p>
            </p:txBody>
          </p:sp>
        </mc:Fallback>
      </mc:AlternateContent>
      <p:pic>
        <p:nvPicPr>
          <p:cNvPr id="11268" name="Picture 4" descr="espin"/>
          <p:cNvPicPr>
            <a:picLocks noChangeAspect="1" noChangeArrowheads="1" noCrop="1"/>
          </p:cNvPicPr>
          <p:nvPr/>
        </p:nvPicPr>
        <p:blipFill>
          <a:blip r:embed="rId3">
            <a:extLst>
              <a:ext uri="{28A0092B-C50C-407E-A947-70E740481C1C}">
                <a14:useLocalDpi xmlns="" xmlns:a14="http://schemas.microsoft.com/office/drawing/2010/main" val="0"/>
              </a:ext>
            </a:extLst>
          </a:blip>
          <a:srcRect/>
          <a:stretch>
            <a:fillRect/>
          </a:stretch>
        </p:blipFill>
        <p:spPr bwMode="auto">
          <a:xfrm>
            <a:off x="8098869" y="1463040"/>
            <a:ext cx="3832971" cy="31056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1 Llamada ovalada"/>
          <p:cNvSpPr/>
          <p:nvPr/>
        </p:nvSpPr>
        <p:spPr>
          <a:xfrm>
            <a:off x="4855844" y="5080176"/>
            <a:ext cx="1944216" cy="612648"/>
          </a:xfrm>
          <a:prstGeom prst="wedgeEllipseCallout">
            <a:avLst>
              <a:gd name="adj1" fmla="val -65567"/>
              <a:gd name="adj2" fmla="val 301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Curie-</a:t>
            </a:r>
            <a:r>
              <a:rPr lang="es-AR" dirty="0" err="1"/>
              <a:t>Weiss</a:t>
            </a:r>
            <a:endParaRPr lang="es-AR" dirty="0"/>
          </a:p>
        </p:txBody>
      </p:sp>
    </p:spTree>
    <p:extLst>
      <p:ext uri="{BB962C8B-B14F-4D97-AF65-F5344CB8AC3E}">
        <p14:creationId xmlns="" xmlns:p14="http://schemas.microsoft.com/office/powerpoint/2010/main" val="4242533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81200" y="0"/>
            <a:ext cx="8229600" cy="706090"/>
          </a:xfrm>
        </p:spPr>
        <p:txBody>
          <a:bodyPr>
            <a:normAutofit/>
          </a:bodyPr>
          <a:lstStyle/>
          <a:p>
            <a:pPr algn="ctr"/>
            <a:r>
              <a:rPr lang="es-ES_tradnl" altLang="es-AR" dirty="0">
                <a:solidFill>
                  <a:schemeClr val="accent6"/>
                </a:solidFill>
                <a:latin typeface="Arial" panose="020B0604020202020204" pitchFamily="34" charset="0"/>
                <a:cs typeface="Arial" panose="020B0604020202020204" pitchFamily="34" charset="0"/>
              </a:rPr>
              <a:t>Paramagnetismo (atómico)</a:t>
            </a:r>
            <a:endParaRPr lang="es-AR" dirty="0">
              <a:solidFill>
                <a:schemeClr val="accent6"/>
              </a:solidFill>
              <a:latin typeface="Arial" panose="020B0604020202020204" pitchFamily="34" charset="0"/>
              <a:cs typeface="Arial" panose="020B0604020202020204" pitchFamily="34" charset="0"/>
            </a:endParaRPr>
          </a:p>
        </p:txBody>
      </p:sp>
      <mc:AlternateContent xmlns:mc="http://schemas.openxmlformats.org/markup-compatibility/2006">
        <mc:Choice xmlns="" xmlns:a14="http://schemas.microsoft.com/office/drawing/2010/main" Requires="a14">
          <p:sp>
            <p:nvSpPr>
              <p:cNvPr id="3" name="2 Marcador de contenido"/>
              <p:cNvSpPr>
                <a:spLocks noGrp="1"/>
              </p:cNvSpPr>
              <p:nvPr>
                <p:ph idx="1"/>
              </p:nvPr>
            </p:nvSpPr>
            <p:spPr>
              <a:xfrm>
                <a:off x="393895" y="692696"/>
                <a:ext cx="11535508" cy="6165304"/>
              </a:xfrm>
            </p:spPr>
            <p:txBody>
              <a:bodyPr>
                <a:normAutofit fontScale="77500" lnSpcReduction="20000"/>
              </a:bodyPr>
              <a:lstStyle/>
              <a:p>
                <a:pPr algn="just">
                  <a:lnSpc>
                    <a:spcPct val="110000"/>
                  </a:lnSpc>
                </a:pPr>
                <a:r>
                  <a:rPr lang="es-AR" b="1" dirty="0">
                    <a:latin typeface="Arial" panose="020B0604020202020204" pitchFamily="34" charset="0"/>
                    <a:cs typeface="Arial" panose="020B0604020202020204" pitchFamily="34" charset="0"/>
                  </a:rPr>
                  <a:t>En un átomo tanto el momento de spin como el angular aportan  al  paramagnetismo aunque generalmente el aporte del  espín es mas importante.</a:t>
                </a:r>
              </a:p>
              <a:p>
                <a:pPr algn="just">
                  <a:lnSpc>
                    <a:spcPct val="110000"/>
                  </a:lnSpc>
                </a:pPr>
                <a:r>
                  <a:rPr lang="es-AR" b="1" dirty="0">
                    <a:latin typeface="Arial" panose="020B0604020202020204" pitchFamily="34" charset="0"/>
                    <a:cs typeface="Arial" panose="020B0604020202020204" pitchFamily="34" charset="0"/>
                  </a:rPr>
                  <a:t>En átomos con niveles completamente ocupados, los momentos magnéticos  se compensan y no hay momento  magnético resultante.</a:t>
                </a:r>
              </a:p>
              <a:p>
                <a:pPr algn="just">
                  <a:lnSpc>
                    <a:spcPct val="110000"/>
                  </a:lnSpc>
                </a:pPr>
                <a:r>
                  <a:rPr lang="es-AR" dirty="0">
                    <a:latin typeface="Arial" panose="020B0604020202020204" pitchFamily="34" charset="0"/>
                    <a:cs typeface="Arial" panose="020B0604020202020204" pitchFamily="34" charset="0"/>
                  </a:rPr>
                  <a:t>El momento magnético de espín puede estar en dirección paralela al campo exterior o antiparalela a este</a:t>
                </a:r>
              </a:p>
              <a:p>
                <a:pPr algn="just">
                  <a:lnSpc>
                    <a:spcPct val="110000"/>
                  </a:lnSpc>
                </a:pPr>
                <a:r>
                  <a:rPr lang="es-AR" dirty="0">
                    <a:latin typeface="Arial" panose="020B0604020202020204" pitchFamily="34" charset="0"/>
                    <a:cs typeface="Arial" panose="020B0604020202020204" pitchFamily="34" charset="0"/>
                  </a:rPr>
                  <a:t>Son paramagnético todos los átomos y moléculas que poseen un número impar de electrones, pues presentan un momento magnético. El spin total del sistema no debe ser nulo, Ejemplo: átomos libres de sodio, oxido  nítrico gaseoso (NO).</a:t>
                </a:r>
              </a:p>
              <a:p>
                <a:pPr algn="just">
                  <a:lnSpc>
                    <a:spcPct val="110000"/>
                  </a:lnSpc>
                </a:pPr>
                <a:r>
                  <a:rPr lang="es-AR" dirty="0">
                    <a:latin typeface="Arial" panose="020B0604020202020204" pitchFamily="34" charset="0"/>
                    <a:cs typeface="Arial" panose="020B0604020202020204" pitchFamily="34" charset="0"/>
                  </a:rPr>
                  <a:t>También son paramagnéticos todos los átomos y iones libres con una capa interna incompleta, ejemplo elementos de transición, </a:t>
                </a:r>
                <a14:m>
                  <m:oMath xmlns:m="http://schemas.openxmlformats.org/officeDocument/2006/math">
                    <m:sSup>
                      <m:sSupPr>
                        <m:ctrlPr>
                          <a:rPr lang="es-AR" i="1" smtClean="0">
                            <a:latin typeface="Cambria Math" panose="02040503050406030204" pitchFamily="18" charset="0"/>
                          </a:rPr>
                        </m:ctrlPr>
                      </m:sSupPr>
                      <m:e>
                        <m:r>
                          <a:rPr lang="es-AR" b="0" i="1" smtClean="0">
                            <a:latin typeface="Cambria Math"/>
                          </a:rPr>
                          <m:t>𝑀𝑛</m:t>
                        </m:r>
                      </m:e>
                      <m:sup>
                        <m:r>
                          <a:rPr lang="es-AR" b="0" i="1" smtClean="0">
                            <a:latin typeface="Cambria Math"/>
                          </a:rPr>
                          <m:t>+2</m:t>
                        </m:r>
                      </m:sup>
                    </m:sSup>
                    <m:r>
                      <a:rPr lang="es-AR" b="0" i="1" smtClean="0">
                        <a:latin typeface="Cambria Math"/>
                      </a:rPr>
                      <m:t>,</m:t>
                    </m:r>
                    <m:sSup>
                      <m:sSupPr>
                        <m:ctrlPr>
                          <a:rPr lang="es-AR" i="1">
                            <a:latin typeface="Cambria Math" panose="02040503050406030204" pitchFamily="18" charset="0"/>
                          </a:rPr>
                        </m:ctrlPr>
                      </m:sSupPr>
                      <m:e>
                        <m:r>
                          <a:rPr lang="es-AR" b="0" i="1" smtClean="0">
                            <a:latin typeface="Cambria Math"/>
                          </a:rPr>
                          <m:t>𝐺𝑑</m:t>
                        </m:r>
                      </m:e>
                      <m:sup>
                        <m:r>
                          <a:rPr lang="es-AR" i="1">
                            <a:latin typeface="Cambria Math"/>
                          </a:rPr>
                          <m:t>+</m:t>
                        </m:r>
                        <m:r>
                          <a:rPr lang="es-AR" b="0" i="1" smtClean="0">
                            <a:latin typeface="Cambria Math"/>
                          </a:rPr>
                          <m:t>3</m:t>
                        </m:r>
                      </m:sup>
                    </m:sSup>
                  </m:oMath>
                </a14:m>
                <a:endParaRPr lang="es-AR" dirty="0">
                  <a:latin typeface="Arial" panose="020B0604020202020204" pitchFamily="34" charset="0"/>
                  <a:cs typeface="Arial" panose="020B0604020202020204" pitchFamily="34" charset="0"/>
                </a:endParaRPr>
              </a:p>
              <a:p>
                <a:pPr algn="just">
                  <a:lnSpc>
                    <a:spcPct val="110000"/>
                  </a:lnSpc>
                </a:pPr>
                <a:r>
                  <a:rPr lang="es-AR" dirty="0">
                    <a:latin typeface="Arial" panose="020B0604020202020204" pitchFamily="34" charset="0"/>
                    <a:cs typeface="Arial" panose="020B0604020202020204" pitchFamily="34" charset="0"/>
                  </a:rPr>
                  <a:t>Todas las sustancias a altas temperaturas son diamagnéticas o paramagnéticas.</a:t>
                </a:r>
              </a:p>
              <a:p>
                <a:pPr algn="just">
                  <a:lnSpc>
                    <a:spcPct val="110000"/>
                  </a:lnSpc>
                </a:pPr>
                <a:r>
                  <a:rPr lang="es-AR" dirty="0">
                    <a:latin typeface="Arial" panose="020B0604020202020204" pitchFamily="34" charset="0"/>
                    <a:cs typeface="Arial" panose="020B0604020202020204" pitchFamily="34" charset="0"/>
                  </a:rPr>
                  <a:t>El momento magnético fundamental es el magnetón de Bohr (𝜇𝐵), que tiene una magnitud de 9.27 x </a:t>
                </a:r>
                <a14:m>
                  <m:oMath xmlns:m="http://schemas.openxmlformats.org/officeDocument/2006/math">
                    <m:sSup>
                      <m:sSupPr>
                        <m:ctrlPr>
                          <a:rPr lang="es-AR" i="1" smtClean="0">
                            <a:latin typeface="Cambria Math" panose="02040503050406030204" pitchFamily="18" charset="0"/>
                          </a:rPr>
                        </m:ctrlPr>
                      </m:sSupPr>
                      <m:e>
                        <m:r>
                          <a:rPr lang="es-AR" b="0" i="1" smtClean="0">
                            <a:latin typeface="Cambria Math"/>
                          </a:rPr>
                          <m:t>10</m:t>
                        </m:r>
                      </m:e>
                      <m:sup>
                        <m:r>
                          <a:rPr lang="es-AR" b="0" i="1" smtClean="0">
                            <a:latin typeface="Cambria Math"/>
                          </a:rPr>
                          <m:t>−24</m:t>
                        </m:r>
                      </m:sup>
                    </m:sSup>
                  </m:oMath>
                </a14:m>
                <a:r>
                  <a:rPr lang="es-AR" dirty="0">
                    <a:latin typeface="Arial" panose="020B0604020202020204" pitchFamily="34" charset="0"/>
                    <a:cs typeface="Arial" panose="020B0604020202020204" pitchFamily="34" charset="0"/>
                  </a:rPr>
                  <a:t> A m2. Para cada electrón en el átomo el momento magnético de espín es ±𝜇𝐵, adicionalmente la contribución del momento magnético de orbital es igual a </a:t>
                </a:r>
                <a14:m>
                  <m:oMath xmlns:m="http://schemas.openxmlformats.org/officeDocument/2006/math">
                    <m:sSub>
                      <m:sSubPr>
                        <m:ctrlPr>
                          <a:rPr lang="es-AR" i="1" dirty="0" smtClean="0">
                            <a:latin typeface="Cambria Math" panose="02040503050406030204" pitchFamily="18" charset="0"/>
                          </a:rPr>
                        </m:ctrlPr>
                      </m:sSubPr>
                      <m:e>
                        <m:r>
                          <a:rPr lang="es-AR" b="0" i="1" dirty="0" smtClean="0">
                            <a:latin typeface="Cambria Math"/>
                          </a:rPr>
                          <m:t>𝑚</m:t>
                        </m:r>
                      </m:e>
                      <m:sub>
                        <m:r>
                          <a:rPr lang="es-AR" b="0" i="1" dirty="0" smtClean="0">
                            <a:latin typeface="Cambria Math"/>
                          </a:rPr>
                          <m:t>𝑙</m:t>
                        </m:r>
                      </m:sub>
                    </m:sSub>
                    <m:r>
                      <a:rPr lang="es-AR" i="1" dirty="0" smtClean="0">
                        <a:latin typeface="Cambria Math"/>
                        <a:ea typeface="Cambria Math"/>
                      </a:rPr>
                      <m:t>𝜇</m:t>
                    </m:r>
                    <m:r>
                      <a:rPr lang="es-AR" b="0" i="1" dirty="0" smtClean="0">
                        <a:latin typeface="Cambria Math"/>
                        <a:ea typeface="Cambria Math"/>
                      </a:rPr>
                      <m:t>𝐵</m:t>
                    </m:r>
                  </m:oMath>
                </a14:m>
                <a:r>
                  <a:rPr lang="es-AR" dirty="0">
                    <a:latin typeface="Arial" panose="020B0604020202020204" pitchFamily="34" charset="0"/>
                    <a:cs typeface="Arial" panose="020B0604020202020204" pitchFamily="34" charset="0"/>
                  </a:rPr>
                  <a:t>, con </a:t>
                </a:r>
                <a14:m>
                  <m:oMath xmlns:m="http://schemas.openxmlformats.org/officeDocument/2006/math">
                    <m:sSub>
                      <m:sSubPr>
                        <m:ctrlPr>
                          <a:rPr lang="es-AR" i="1" smtClean="0">
                            <a:latin typeface="Cambria Math" panose="02040503050406030204" pitchFamily="18" charset="0"/>
                          </a:rPr>
                        </m:ctrlPr>
                      </m:sSubPr>
                      <m:e>
                        <m:r>
                          <a:rPr lang="es-AR" b="0" i="1" smtClean="0">
                            <a:latin typeface="Cambria Math"/>
                          </a:rPr>
                          <m:t>𝑚</m:t>
                        </m:r>
                      </m:e>
                      <m:sub>
                        <m:r>
                          <a:rPr lang="es-AR" b="0" i="1" smtClean="0">
                            <a:latin typeface="Cambria Math"/>
                          </a:rPr>
                          <m:t>𝑙</m:t>
                        </m:r>
                      </m:sub>
                    </m:sSub>
                  </m:oMath>
                </a14:m>
                <a:r>
                  <a:rPr lang="es-AR" dirty="0">
                    <a:latin typeface="Arial" panose="020B0604020202020204" pitchFamily="34" charset="0"/>
                    <a:cs typeface="Arial" panose="020B0604020202020204" pitchFamily="34" charset="0"/>
                  </a:rPr>
                  <a:t> siendo el número cuántico magnético del electrón</a:t>
                </a:r>
              </a:p>
              <a:p>
                <a:pPr algn="just"/>
                <a:endParaRPr lang="es-AR" dirty="0"/>
              </a:p>
            </p:txBody>
          </p:sp>
        </mc:Choice>
        <mc:Fallback>
          <p:sp>
            <p:nvSpPr>
              <p:cNvPr id="3" name="2 Marcador de contenido"/>
              <p:cNvSpPr>
                <a:spLocks noGrp="1" noRot="1" noChangeAspect="1" noMove="1" noResize="1" noEditPoints="1" noAdjustHandles="1" noChangeArrowheads="1" noChangeShapeType="1" noTextEdit="1"/>
              </p:cNvSpPr>
              <p:nvPr>
                <p:ph idx="1"/>
              </p:nvPr>
            </p:nvSpPr>
            <p:spPr>
              <a:xfrm>
                <a:off x="393895" y="692696"/>
                <a:ext cx="11535508" cy="6165304"/>
              </a:xfrm>
              <a:blipFill>
                <a:blip r:embed="rId2"/>
                <a:stretch>
                  <a:fillRect l="-634" t="-1187" r="-687"/>
                </a:stretch>
              </a:blipFill>
            </p:spPr>
            <p:txBody>
              <a:bodyPr/>
              <a:lstStyle/>
              <a:p>
                <a:r>
                  <a:rPr lang="es-ES">
                    <a:noFill/>
                  </a:rPr>
                  <a:t> </a:t>
                </a:r>
              </a:p>
            </p:txBody>
          </p:sp>
        </mc:Fallback>
      </mc:AlternateContent>
    </p:spTree>
    <p:extLst>
      <p:ext uri="{BB962C8B-B14F-4D97-AF65-F5344CB8AC3E}">
        <p14:creationId xmlns="" xmlns:p14="http://schemas.microsoft.com/office/powerpoint/2010/main" val="1694119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C764559-B88A-4BD0-AD49-567900A92BD0}"/>
              </a:ext>
            </a:extLst>
          </p:cNvPr>
          <p:cNvSpPr>
            <a:spLocks noGrp="1"/>
          </p:cNvSpPr>
          <p:nvPr>
            <p:ph type="title"/>
          </p:nvPr>
        </p:nvSpPr>
        <p:spPr>
          <a:xfrm>
            <a:off x="838200" y="365126"/>
            <a:ext cx="10515600" cy="543514"/>
          </a:xfrm>
        </p:spPr>
        <p:txBody>
          <a:bodyPr>
            <a:normAutofit fontScale="90000"/>
          </a:bodyPr>
          <a:lstStyle/>
          <a:p>
            <a:pPr algn="ctr"/>
            <a:r>
              <a:rPr lang="es-ES" b="1" dirty="0">
                <a:solidFill>
                  <a:schemeClr val="accent6"/>
                </a:solidFill>
                <a:latin typeface="Arial" panose="020B0604020202020204" pitchFamily="34" charset="0"/>
                <a:cs typeface="Arial" panose="020B0604020202020204" pitchFamily="34" charset="0"/>
              </a:rPr>
              <a:t>Propiedades magnéticas</a:t>
            </a:r>
            <a:br>
              <a:rPr lang="es-ES" b="1" dirty="0">
                <a:solidFill>
                  <a:schemeClr val="accent6"/>
                </a:solidFill>
                <a:latin typeface="Arial" panose="020B0604020202020204" pitchFamily="34" charset="0"/>
                <a:cs typeface="Arial" panose="020B0604020202020204" pitchFamily="34" charset="0"/>
              </a:rPr>
            </a:br>
            <a:r>
              <a:rPr lang="es-ES" sz="2700" b="1" dirty="0">
                <a:solidFill>
                  <a:schemeClr val="accent6"/>
                </a:solidFill>
                <a:latin typeface="Arial" panose="020B0604020202020204" pitchFamily="34" charset="0"/>
                <a:cs typeface="Arial" panose="020B0604020202020204" pitchFamily="34" charset="0"/>
              </a:rPr>
              <a:t>observar los orbitales incompletos</a:t>
            </a:r>
          </a:p>
        </p:txBody>
      </p:sp>
      <mc:AlternateContent xmlns:mc="http://schemas.openxmlformats.org/markup-compatibility/2006">
        <mc:Choice xmlns="" xmlns:a14="http://schemas.microsoft.com/office/drawing/2010/main" Requires="a14">
          <p:graphicFrame>
            <p:nvGraphicFramePr>
              <p:cNvPr id="4" name="Marcador de contenido 3">
                <a:extLst>
                  <a:ext uri="{FF2B5EF4-FFF2-40B4-BE49-F238E27FC236}">
                    <a16:creationId xmlns:a16="http://schemas.microsoft.com/office/drawing/2014/main" id="{6B796131-B9CB-4BBE-8C99-0BE0313B25D7}"/>
                  </a:ext>
                </a:extLst>
              </p:cNvPr>
              <p:cNvGraphicFramePr>
                <a:graphicFrameLocks noGrp="1"/>
              </p:cNvGraphicFramePr>
              <p:nvPr>
                <p:ph idx="1"/>
                <p:extLst>
                  <p:ext uri="{D42A27DB-BD31-4B8C-83A1-F6EECF244321}">
                    <p14:modId xmlns:p14="http://schemas.microsoft.com/office/powerpoint/2010/main" val="3514627683"/>
                  </p:ext>
                </p:extLst>
              </p:nvPr>
            </p:nvGraphicFramePr>
            <p:xfrm>
              <a:off x="595533" y="1308296"/>
              <a:ext cx="11000934" cy="5416062"/>
            </p:xfrm>
            <a:graphic>
              <a:graphicData uri="http://schemas.openxmlformats.org/drawingml/2006/table">
                <a:tbl>
                  <a:tblPr firstRow="1" bandRow="1">
                    <a:tableStyleId>{793D81CF-94F2-401A-BA57-92F5A7B2D0C5}</a:tableStyleId>
                  </a:tblPr>
                  <a:tblGrid>
                    <a:gridCol w="1712926">
                      <a:extLst>
                        <a:ext uri="{9D8B030D-6E8A-4147-A177-3AD203B41FA5}">
                          <a16:colId xmlns:a16="http://schemas.microsoft.com/office/drawing/2014/main" val="763610276"/>
                        </a:ext>
                      </a:extLst>
                    </a:gridCol>
                    <a:gridCol w="1430430">
                      <a:extLst>
                        <a:ext uri="{9D8B030D-6E8A-4147-A177-3AD203B41FA5}">
                          <a16:colId xmlns:a16="http://schemas.microsoft.com/office/drawing/2014/main" val="1765401667"/>
                        </a:ext>
                      </a:extLst>
                    </a:gridCol>
                    <a:gridCol w="5721728">
                      <a:extLst>
                        <a:ext uri="{9D8B030D-6E8A-4147-A177-3AD203B41FA5}">
                          <a16:colId xmlns:a16="http://schemas.microsoft.com/office/drawing/2014/main" val="3902468494"/>
                        </a:ext>
                      </a:extLst>
                    </a:gridCol>
                    <a:gridCol w="2135850">
                      <a:extLst>
                        <a:ext uri="{9D8B030D-6E8A-4147-A177-3AD203B41FA5}">
                          <a16:colId xmlns:a16="http://schemas.microsoft.com/office/drawing/2014/main" val="1622195489"/>
                        </a:ext>
                      </a:extLst>
                    </a:gridCol>
                  </a:tblGrid>
                  <a:tr h="753299">
                    <a:tc>
                      <a:txBody>
                        <a:bodyPr/>
                        <a:lstStyle/>
                        <a:p>
                          <a:pPr algn="ctr"/>
                          <a:r>
                            <a:rPr lang="es-ES" dirty="0">
                              <a:latin typeface="Arial" panose="020B0604020202020204" pitchFamily="34" charset="0"/>
                              <a:cs typeface="Arial" panose="020B0604020202020204" pitchFamily="34" charset="0"/>
                            </a:rPr>
                            <a:t>Átomo aislado </a:t>
                          </a:r>
                        </a:p>
                      </a:txBody>
                      <a:tcPr anchor="ctr"/>
                    </a:tc>
                    <a:tc>
                      <a:txBody>
                        <a:bodyPr/>
                        <a:lstStyle/>
                        <a:p>
                          <a:pPr algn="ctr"/>
                          <a:r>
                            <a:rPr lang="es-ES" dirty="0">
                              <a:latin typeface="Arial" panose="020B0604020202020204" pitchFamily="34" charset="0"/>
                              <a:cs typeface="Arial" panose="020B0604020202020204" pitchFamily="34" charset="0"/>
                            </a:rPr>
                            <a:t>Numero atómico</a:t>
                          </a:r>
                        </a:p>
                      </a:txBody>
                      <a:tcPr anchor="ctr"/>
                    </a:tc>
                    <a:tc>
                      <a:txBody>
                        <a:bodyPr/>
                        <a:lstStyle/>
                        <a:p>
                          <a:pPr algn="ctr"/>
                          <a:r>
                            <a:rPr lang="es-ES" dirty="0">
                              <a:latin typeface="Arial" panose="020B0604020202020204" pitchFamily="34" charset="0"/>
                              <a:cs typeface="Arial" panose="020B0604020202020204" pitchFamily="34" charset="0"/>
                            </a:rPr>
                            <a:t>Configuración electrónica</a:t>
                          </a:r>
                        </a:p>
                      </a:txBody>
                      <a:tcPr anchor="ctr"/>
                    </a:tc>
                    <a:tc>
                      <a:txBody>
                        <a:bodyPr/>
                        <a:lstStyle/>
                        <a:p>
                          <a:pPr algn="ctr"/>
                          <a:r>
                            <a:rPr lang="es-ES" dirty="0">
                              <a:latin typeface="Arial" panose="020B0604020202020204" pitchFamily="34" charset="0"/>
                              <a:cs typeface="Arial" panose="020B0604020202020204" pitchFamily="34" charset="0"/>
                            </a:rPr>
                            <a:t>Propiedades magnéticas</a:t>
                          </a:r>
                        </a:p>
                      </a:txBody>
                      <a:tcPr anchor="ctr"/>
                    </a:tc>
                    <a:extLst>
                      <a:ext uri="{0D108BD9-81ED-4DB2-BD59-A6C34878D82A}">
                        <a16:rowId xmlns:a16="http://schemas.microsoft.com/office/drawing/2014/main" val="1530977873"/>
                      </a:ext>
                    </a:extLst>
                  </a:tr>
                  <a:tr h="474774">
                    <a:tc>
                      <a:txBody>
                        <a:bodyPr/>
                        <a:lstStyle/>
                        <a:p>
                          <a:pPr algn="ctr"/>
                          <a:r>
                            <a:rPr lang="es-ES" dirty="0">
                              <a:latin typeface="Arial" panose="020B0604020202020204" pitchFamily="34" charset="0"/>
                              <a:cs typeface="Arial" panose="020B0604020202020204" pitchFamily="34" charset="0"/>
                            </a:rPr>
                            <a:t>Carbono </a:t>
                          </a:r>
                        </a:p>
                      </a:txBody>
                      <a:tcPr anchor="ctr"/>
                    </a:tc>
                    <a:tc>
                      <a:txBody>
                        <a:bodyPr/>
                        <a:lstStyle/>
                        <a:p>
                          <a:pPr algn="ctr"/>
                          <a:r>
                            <a:rPr lang="es-ES" dirty="0">
                              <a:latin typeface="Arial" panose="020B0604020202020204" pitchFamily="34" charset="0"/>
                              <a:cs typeface="Arial" panose="020B0604020202020204" pitchFamily="34" charset="0"/>
                            </a:rPr>
                            <a:t>6</a:t>
                          </a:r>
                        </a:p>
                      </a:txBody>
                      <a:tcPr anchor="ctr"/>
                    </a:tc>
                    <a:tc>
                      <a:txBody>
                        <a:bodyPr/>
                        <a:lstStyle/>
                        <a:p>
                          <a:pPr algn="ctr"/>
                          <a:r>
                            <a:rPr lang="es-ES" dirty="0">
                              <a:latin typeface="Arial" panose="020B0604020202020204" pitchFamily="34" charset="0"/>
                              <a:cs typeface="Arial" panose="020B0604020202020204" pitchFamily="34" charset="0"/>
                            </a:rPr>
                            <a:t>|</a:t>
                          </a:r>
                          <a14:m>
                            <m:oMath xmlns:m="http://schemas.openxmlformats.org/officeDocument/2006/math">
                              <m:r>
                                <a:rPr lang="es-ES" smtClean="0">
                                  <a:latin typeface="Cambria Math" panose="02040503050406030204" pitchFamily="18" charset="0"/>
                                </a:rPr>
                                <m:t>1</m:t>
                              </m:r>
                              <m:sSup>
                                <m:sSupPr>
                                  <m:ctrlPr>
                                    <a:rPr lang="es-ES" i="1" smtClean="0">
                                      <a:latin typeface="Cambria Math" panose="02040503050406030204" pitchFamily="18" charset="0"/>
                                    </a:rPr>
                                  </m:ctrlPr>
                                </m:sSupPr>
                                <m:e>
                                  <m:r>
                                    <a:rPr lang="es-ES" smtClean="0">
                                      <a:latin typeface="Cambria Math" panose="02040503050406030204" pitchFamily="18" charset="0"/>
                                    </a:rPr>
                                    <m:t>𝑠</m:t>
                                  </m:r>
                                </m:e>
                                <m:sup>
                                  <m:r>
                                    <a:rPr lang="es-ES" smtClean="0">
                                      <a:latin typeface="Cambria Math" panose="02040503050406030204" pitchFamily="18" charset="0"/>
                                    </a:rPr>
                                    <m:t>2</m:t>
                                  </m:r>
                                </m:sup>
                              </m:sSup>
                              <m:d>
                                <m:dPr>
                                  <m:begChr m:val="|"/>
                                  <m:endChr m:val="|"/>
                                  <m:ctrlPr>
                                    <a:rPr lang="es-ES" i="1" smtClean="0">
                                      <a:latin typeface="Cambria Math" panose="02040503050406030204" pitchFamily="18" charset="0"/>
                                    </a:rPr>
                                  </m:ctrlPr>
                                </m:dPr>
                                <m:e>
                                  <m:r>
                                    <a:rPr lang="es-ES" smtClean="0">
                                      <a:latin typeface="Cambria Math" panose="02040503050406030204" pitchFamily="18" charset="0"/>
                                    </a:rPr>
                                    <m:t>2</m:t>
                                  </m:r>
                                  <m:sSup>
                                    <m:sSupPr>
                                      <m:ctrlPr>
                                        <a:rPr lang="es-ES" i="1" smtClean="0">
                                          <a:latin typeface="Cambria Math" panose="02040503050406030204" pitchFamily="18" charset="0"/>
                                        </a:rPr>
                                      </m:ctrlPr>
                                    </m:sSupPr>
                                    <m:e>
                                      <m:r>
                                        <a:rPr lang="es-ES" smtClean="0">
                                          <a:latin typeface="Cambria Math" panose="02040503050406030204" pitchFamily="18" charset="0"/>
                                        </a:rPr>
                                        <m:t>𝑠</m:t>
                                      </m:r>
                                    </m:e>
                                    <m:sup>
                                      <m:r>
                                        <a:rPr lang="es-ES" smtClean="0">
                                          <a:latin typeface="Cambria Math" panose="02040503050406030204" pitchFamily="18" charset="0"/>
                                        </a:rPr>
                                        <m:t>2</m:t>
                                      </m:r>
                                    </m:sup>
                                  </m:sSup>
                                </m:e>
                              </m:d>
                              <m:r>
                                <a:rPr lang="es-ES" sz="1800" kern="1200" smtClean="0">
                                  <a:effectLst/>
                                  <a:latin typeface="Cambria Math" panose="02040503050406030204" pitchFamily="18" charset="0"/>
                                </a:rPr>
                                <m:t>𝟐</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𝒑</m:t>
                                  </m:r>
                                </m:e>
                                <m:sub>
                                  <m:r>
                                    <a:rPr lang="es-ES" sz="1800" kern="1200">
                                      <a:effectLst/>
                                      <a:latin typeface="Cambria Math" panose="02040503050406030204" pitchFamily="18" charset="0"/>
                                    </a:rPr>
                                    <m:t>𝒙</m:t>
                                  </m:r>
                                </m:sub>
                                <m:sup>
                                  <m:r>
                                    <a:rPr lang="es-ES" sz="1800" kern="1200" smtClean="0">
                                      <a:effectLst/>
                                      <a:latin typeface="Cambria Math" panose="02040503050406030204" pitchFamily="18" charset="0"/>
                                    </a:rPr>
                                    <m:t>𝟏</m:t>
                                  </m:r>
                                </m:sup>
                              </m:sSubSup>
                              <m:r>
                                <a:rPr lang="es-ES" sz="1800" kern="1200" smtClean="0">
                                  <a:effectLst/>
                                  <a:latin typeface="Cambria Math" panose="02040503050406030204" pitchFamily="18" charset="0"/>
                                </a:rPr>
                                <m:t>𝟐</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𝒑</m:t>
                                  </m:r>
                                </m:e>
                                <m:sub>
                                  <m:r>
                                    <a:rPr lang="es-ES" sz="1800" kern="1200" smtClean="0">
                                      <a:effectLst/>
                                      <a:latin typeface="Cambria Math" panose="02040503050406030204" pitchFamily="18" charset="0"/>
                                    </a:rPr>
                                    <m:t>𝒚</m:t>
                                  </m:r>
                                </m:sub>
                                <m:sup>
                                  <m:r>
                                    <a:rPr lang="es-ES" sz="1800" kern="1200" smtClean="0">
                                      <a:effectLst/>
                                      <a:latin typeface="Cambria Math" panose="02040503050406030204" pitchFamily="18" charset="0"/>
                                    </a:rPr>
                                    <m:t>𝟏</m:t>
                                  </m:r>
                                </m:sup>
                              </m:sSubSup>
                              <m:r>
                                <a:rPr lang="es-ES" sz="1800" kern="1200" smtClean="0">
                                  <a:effectLst/>
                                  <a:latin typeface="Cambria Math" panose="02040503050406030204" pitchFamily="18" charset="0"/>
                                </a:rPr>
                                <m:t>|</m:t>
                              </m:r>
                            </m:oMath>
                          </a14:m>
                          <a:endParaRPr lang="es-ES" b="1" dirty="0">
                            <a:latin typeface="Arial" panose="020B0604020202020204" pitchFamily="34" charset="0"/>
                            <a:cs typeface="Arial" panose="020B0604020202020204" pitchFamily="34" charset="0"/>
                          </a:endParaRPr>
                        </a:p>
                      </a:txBody>
                      <a:tcPr/>
                    </a:tc>
                    <a:tc>
                      <a:txBody>
                        <a:bodyPr/>
                        <a:lstStyle/>
                        <a:p>
                          <a:pPr algn="ctr"/>
                          <a:r>
                            <a:rPr lang="es-ES" dirty="0">
                              <a:latin typeface="Arial" panose="020B0604020202020204" pitchFamily="34" charset="0"/>
                              <a:cs typeface="Arial" panose="020B0604020202020204" pitchFamily="34" charset="0"/>
                            </a:rPr>
                            <a:t>paramagnético</a:t>
                          </a:r>
                        </a:p>
                      </a:txBody>
                      <a:tcPr anchor="ctr"/>
                    </a:tc>
                    <a:extLst>
                      <a:ext uri="{0D108BD9-81ED-4DB2-BD59-A6C34878D82A}">
                        <a16:rowId xmlns:a16="http://schemas.microsoft.com/office/drawing/2014/main" val="3550833097"/>
                      </a:ext>
                    </a:extLst>
                  </a:tr>
                  <a:tr h="4747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rial" panose="020B0604020202020204" pitchFamily="34" charset="0"/>
                              <a:cs typeface="Arial" panose="020B0604020202020204" pitchFamily="34" charset="0"/>
                            </a:rPr>
                            <a:t>Nitrógeno</a:t>
                          </a:r>
                        </a:p>
                      </a:txBody>
                      <a:tcPr anchor="ctr"/>
                    </a:tc>
                    <a:tc>
                      <a:txBody>
                        <a:bodyPr/>
                        <a:lstStyle/>
                        <a:p>
                          <a:pPr algn="ctr"/>
                          <a:r>
                            <a:rPr lang="es-ES" dirty="0">
                              <a:latin typeface="Arial" panose="020B0604020202020204" pitchFamily="34" charset="0"/>
                              <a:cs typeface="Arial" panose="020B0604020202020204" pitchFamily="34" charset="0"/>
                            </a:rPr>
                            <a:t>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kern="1200" dirty="0">
                              <a:effectLst/>
                              <a:latin typeface="Arial" panose="020B0604020202020204" pitchFamily="34" charset="0"/>
                              <a:cs typeface="Arial" panose="020B0604020202020204" pitchFamily="34" charset="0"/>
                            </a:rPr>
                            <a:t>|</a:t>
                          </a:r>
                          <a14:m>
                            <m:oMath xmlns:m="http://schemas.openxmlformats.org/officeDocument/2006/math">
                              <m:r>
                                <a:rPr lang="es-ES" sz="1800" kern="1200" smtClean="0">
                                  <a:effectLst/>
                                  <a:latin typeface="Cambria Math" panose="02040503050406030204" pitchFamily="18" charset="0"/>
                                </a:rPr>
                                <m:t>1</m:t>
                              </m:r>
                              <m:sSup>
                                <m:sSupPr>
                                  <m:ctrlPr>
                                    <a:rPr lang="es-ES" sz="1800" i="1" kern="1200">
                                      <a:effectLst/>
                                      <a:latin typeface="Cambria Math" panose="02040503050406030204" pitchFamily="18" charset="0"/>
                                    </a:rPr>
                                  </m:ctrlPr>
                                </m:sSupPr>
                                <m:e>
                                  <m:r>
                                    <a:rPr lang="es-ES" sz="1800" kern="1200">
                                      <a:effectLst/>
                                      <a:latin typeface="Cambria Math" panose="02040503050406030204" pitchFamily="18" charset="0"/>
                                    </a:rPr>
                                    <m:t>𝑠</m:t>
                                  </m:r>
                                </m:e>
                                <m:sup>
                                  <m:r>
                                    <a:rPr lang="es-ES" sz="1800" kern="1200" smtClean="0">
                                      <a:effectLst/>
                                      <a:latin typeface="Cambria Math" panose="02040503050406030204" pitchFamily="18" charset="0"/>
                                    </a:rPr>
                                    <m:t>2</m:t>
                                  </m:r>
                                </m:sup>
                              </m:sSup>
                              <m:r>
                                <a:rPr lang="es-ES" sz="1800" kern="1200" smtClean="0">
                                  <a:effectLst/>
                                  <a:latin typeface="Cambria Math" panose="02040503050406030204" pitchFamily="18" charset="0"/>
                                </a:rPr>
                                <m:t>|</m:t>
                              </m:r>
                              <m:r>
                                <a:rPr lang="es-ES" sz="1800" kern="1200">
                                  <a:effectLst/>
                                  <a:latin typeface="Cambria Math" panose="02040503050406030204" pitchFamily="18" charset="0"/>
                                </a:rPr>
                                <m:t>2</m:t>
                              </m:r>
                              <m:sSup>
                                <m:sSupPr>
                                  <m:ctrlPr>
                                    <a:rPr lang="es-ES" sz="1800" i="1" kern="1200">
                                      <a:effectLst/>
                                      <a:latin typeface="Cambria Math" panose="02040503050406030204" pitchFamily="18" charset="0"/>
                                    </a:rPr>
                                  </m:ctrlPr>
                                </m:sSupPr>
                                <m:e>
                                  <m:r>
                                    <a:rPr lang="es-ES" sz="1800" kern="1200">
                                      <a:effectLst/>
                                      <a:latin typeface="Cambria Math" panose="02040503050406030204" pitchFamily="18" charset="0"/>
                                    </a:rPr>
                                    <m:t>𝑠</m:t>
                                  </m:r>
                                </m:e>
                                <m:sup>
                                  <m:r>
                                    <a:rPr lang="es-ES" sz="1800" kern="1200" smtClean="0">
                                      <a:effectLst/>
                                      <a:latin typeface="Cambria Math" panose="02040503050406030204" pitchFamily="18" charset="0"/>
                                    </a:rPr>
                                    <m:t>2</m:t>
                                  </m:r>
                                </m:sup>
                              </m:sSup>
                              <m:r>
                                <a:rPr lang="es-ES" sz="1800" kern="1200" smtClean="0">
                                  <a:effectLst/>
                                  <a:latin typeface="Cambria Math" panose="02040503050406030204" pitchFamily="18" charset="0"/>
                                </a:rPr>
                                <m:t>|</m:t>
                              </m:r>
                              <m:r>
                                <a:rPr lang="es-ES" sz="1800" kern="1200">
                                  <a:effectLst/>
                                  <a:latin typeface="Cambria Math" panose="02040503050406030204" pitchFamily="18" charset="0"/>
                                </a:rPr>
                                <m:t>𝟐</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𝒑</m:t>
                                  </m:r>
                                </m:e>
                                <m:sub>
                                  <m:r>
                                    <a:rPr lang="es-ES" sz="1800" kern="1200">
                                      <a:effectLst/>
                                      <a:latin typeface="Cambria Math" panose="02040503050406030204" pitchFamily="18" charset="0"/>
                                    </a:rPr>
                                    <m:t>𝒙</m:t>
                                  </m:r>
                                </m:sub>
                                <m:sup>
                                  <m:r>
                                    <a:rPr lang="es-ES" sz="1800" kern="1200" smtClean="0">
                                      <a:effectLst/>
                                      <a:latin typeface="Cambria Math" panose="02040503050406030204" pitchFamily="18" charset="0"/>
                                    </a:rPr>
                                    <m:t>𝟏</m:t>
                                  </m:r>
                                </m:sup>
                              </m:sSubSup>
                              <m:r>
                                <a:rPr lang="es-ES" sz="1800" kern="1200">
                                  <a:effectLst/>
                                  <a:latin typeface="Cambria Math" panose="02040503050406030204" pitchFamily="18" charset="0"/>
                                </a:rPr>
                                <m:t>𝟐</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𝒑</m:t>
                                  </m:r>
                                </m:e>
                                <m:sub>
                                  <m:r>
                                    <a:rPr lang="es-ES" sz="1800" kern="1200">
                                      <a:effectLst/>
                                      <a:latin typeface="Cambria Math" panose="02040503050406030204" pitchFamily="18" charset="0"/>
                                    </a:rPr>
                                    <m:t>𝒚</m:t>
                                  </m:r>
                                </m:sub>
                                <m:sup>
                                  <m:r>
                                    <a:rPr lang="es-ES" sz="1800" kern="1200" smtClean="0">
                                      <a:effectLst/>
                                      <a:latin typeface="Cambria Math" panose="02040503050406030204" pitchFamily="18" charset="0"/>
                                    </a:rPr>
                                    <m:t>𝟏</m:t>
                                  </m:r>
                                </m:sup>
                              </m:sSubSup>
                              <m:r>
                                <a:rPr lang="es-ES" sz="1800" kern="1200">
                                  <a:effectLst/>
                                  <a:latin typeface="Cambria Math" panose="02040503050406030204" pitchFamily="18" charset="0"/>
                                </a:rPr>
                                <m:t>𝟐</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𝒑</m:t>
                                  </m:r>
                                </m:e>
                                <m:sub>
                                  <m:r>
                                    <a:rPr lang="es-ES" sz="1800" kern="1200">
                                      <a:effectLst/>
                                      <a:latin typeface="Cambria Math" panose="02040503050406030204" pitchFamily="18" charset="0"/>
                                    </a:rPr>
                                    <m:t>𝒛</m:t>
                                  </m:r>
                                </m:sub>
                                <m:sup>
                                  <m:r>
                                    <a:rPr lang="es-ES" sz="1800" kern="1200" smtClean="0">
                                      <a:effectLst/>
                                      <a:latin typeface="Cambria Math" panose="02040503050406030204" pitchFamily="18" charset="0"/>
                                    </a:rPr>
                                    <m:t>𝟏</m:t>
                                  </m:r>
                                </m:sup>
                              </m:sSubSup>
                            </m:oMath>
                          </a14:m>
                          <a:r>
                            <a:rPr lang="es-ES" dirty="0">
                              <a:effectLst/>
                              <a:latin typeface="Arial" panose="020B0604020202020204" pitchFamily="34" charset="0"/>
                              <a:cs typeface="Arial" panose="020B0604020202020204" pitchFamily="3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kern="1200" dirty="0">
                              <a:effectLst/>
                              <a:latin typeface="Arial" panose="020B0604020202020204" pitchFamily="34" charset="0"/>
                              <a:cs typeface="Arial" panose="020B0604020202020204" pitchFamily="34" charset="0"/>
                            </a:rPr>
                            <a:t>paramagnético</a:t>
                          </a:r>
                          <a:endParaRPr lang="es-ES" dirty="0">
                            <a:effectLst/>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221876913"/>
                      </a:ext>
                    </a:extLst>
                  </a:tr>
                  <a:tr h="4747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rial" panose="020B0604020202020204" pitchFamily="34" charset="0"/>
                              <a:cs typeface="Arial" panose="020B0604020202020204" pitchFamily="34" charset="0"/>
                            </a:rPr>
                            <a:t>Oxigeno</a:t>
                          </a:r>
                        </a:p>
                      </a:txBody>
                      <a:tcPr anchor="ctr"/>
                    </a:tc>
                    <a:tc>
                      <a:txBody>
                        <a:bodyPr/>
                        <a:lstStyle/>
                        <a:p>
                          <a:pPr algn="ctr"/>
                          <a:r>
                            <a:rPr lang="es-ES" dirty="0">
                              <a:latin typeface="Arial" panose="020B0604020202020204" pitchFamily="34" charset="0"/>
                              <a:cs typeface="Arial" panose="020B0604020202020204" pitchFamily="34" charset="0"/>
                            </a:rPr>
                            <a:t>8</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800" kern="1200" smtClean="0">
                                    <a:effectLst/>
                                    <a:latin typeface="Cambria Math" panose="02040503050406030204" pitchFamily="18" charset="0"/>
                                  </a:rPr>
                                  <m:t>|1</m:t>
                                </m:r>
                                <m:sSup>
                                  <m:sSupPr>
                                    <m:ctrlPr>
                                      <a:rPr lang="es-ES" sz="1800" i="1" kern="1200">
                                        <a:effectLst/>
                                        <a:latin typeface="Cambria Math" panose="02040503050406030204" pitchFamily="18" charset="0"/>
                                      </a:rPr>
                                    </m:ctrlPr>
                                  </m:sSupPr>
                                  <m:e>
                                    <m:r>
                                      <a:rPr lang="es-ES" sz="1800" kern="1200">
                                        <a:effectLst/>
                                        <a:latin typeface="Cambria Math" panose="02040503050406030204" pitchFamily="18" charset="0"/>
                                      </a:rPr>
                                      <m:t>𝑠</m:t>
                                    </m:r>
                                  </m:e>
                                  <m:sup>
                                    <m:r>
                                      <a:rPr lang="es-ES" sz="1800" kern="1200" smtClean="0">
                                        <a:effectLst/>
                                        <a:latin typeface="Cambria Math" panose="02040503050406030204" pitchFamily="18" charset="0"/>
                                      </a:rPr>
                                      <m:t>2</m:t>
                                    </m:r>
                                  </m:sup>
                                </m:sSup>
                                <m:d>
                                  <m:dPr>
                                    <m:begChr m:val="|"/>
                                    <m:endChr m:val="|"/>
                                    <m:ctrlPr>
                                      <a:rPr lang="es-ES" sz="1800" i="1" kern="1200" smtClean="0">
                                        <a:effectLst/>
                                        <a:latin typeface="Cambria Math" panose="02040503050406030204" pitchFamily="18" charset="0"/>
                                      </a:rPr>
                                    </m:ctrlPr>
                                  </m:dPr>
                                  <m:e>
                                    <m:r>
                                      <a:rPr lang="es-ES" sz="1800" kern="1200">
                                        <a:effectLst/>
                                        <a:latin typeface="Cambria Math" panose="02040503050406030204" pitchFamily="18" charset="0"/>
                                      </a:rPr>
                                      <m:t>2</m:t>
                                    </m:r>
                                    <m:sSup>
                                      <m:sSupPr>
                                        <m:ctrlPr>
                                          <a:rPr lang="es-ES" sz="1800" i="1" kern="1200">
                                            <a:effectLst/>
                                            <a:latin typeface="Cambria Math" panose="02040503050406030204" pitchFamily="18" charset="0"/>
                                          </a:rPr>
                                        </m:ctrlPr>
                                      </m:sSupPr>
                                      <m:e>
                                        <m:r>
                                          <a:rPr lang="es-ES" sz="1800" kern="1200">
                                            <a:effectLst/>
                                            <a:latin typeface="Cambria Math" panose="02040503050406030204" pitchFamily="18" charset="0"/>
                                          </a:rPr>
                                          <m:t>𝑠</m:t>
                                        </m:r>
                                      </m:e>
                                      <m:sup>
                                        <m:r>
                                          <a:rPr lang="es-ES" sz="1800" kern="1200" smtClean="0">
                                            <a:effectLst/>
                                            <a:latin typeface="Cambria Math" panose="02040503050406030204" pitchFamily="18" charset="0"/>
                                          </a:rPr>
                                          <m:t>2</m:t>
                                        </m:r>
                                      </m:sup>
                                    </m:sSup>
                                  </m:e>
                                </m:d>
                                <m:r>
                                  <a:rPr lang="es-ES" sz="1800" kern="1200">
                                    <a:effectLst/>
                                    <a:latin typeface="Cambria Math" panose="02040503050406030204" pitchFamily="18" charset="0"/>
                                  </a:rPr>
                                  <m:t>2</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𝑝</m:t>
                                    </m:r>
                                  </m:e>
                                  <m:sub>
                                    <m:r>
                                      <a:rPr lang="es-ES" sz="1800" kern="1200">
                                        <a:effectLst/>
                                        <a:latin typeface="Cambria Math" panose="02040503050406030204" pitchFamily="18" charset="0"/>
                                      </a:rPr>
                                      <m:t>𝑥</m:t>
                                    </m:r>
                                  </m:sub>
                                  <m:sup>
                                    <m:r>
                                      <a:rPr lang="es-ES" sz="1800" kern="1200" smtClean="0">
                                        <a:effectLst/>
                                        <a:latin typeface="Cambria Math" panose="02040503050406030204" pitchFamily="18" charset="0"/>
                                      </a:rPr>
                                      <m:t>2</m:t>
                                    </m:r>
                                  </m:sup>
                                </m:sSubSup>
                                <m:r>
                                  <a:rPr lang="es-ES" sz="1800" kern="1200" smtClean="0">
                                    <a:effectLst/>
                                    <a:latin typeface="Cambria Math" panose="02040503050406030204" pitchFamily="18" charset="0"/>
                                  </a:rPr>
                                  <m:t>𝟐</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𝒑</m:t>
                                    </m:r>
                                  </m:e>
                                  <m:sub>
                                    <m:r>
                                      <a:rPr lang="es-ES" sz="1800" kern="1200">
                                        <a:effectLst/>
                                        <a:latin typeface="Cambria Math" panose="02040503050406030204" pitchFamily="18" charset="0"/>
                                      </a:rPr>
                                      <m:t>𝒚</m:t>
                                    </m:r>
                                  </m:sub>
                                  <m:sup>
                                    <m:r>
                                      <a:rPr lang="es-ES" sz="1800" kern="1200" smtClean="0">
                                        <a:effectLst/>
                                        <a:latin typeface="Cambria Math" panose="02040503050406030204" pitchFamily="18" charset="0"/>
                                      </a:rPr>
                                      <m:t>𝟏</m:t>
                                    </m:r>
                                  </m:sup>
                                </m:sSubSup>
                                <m:r>
                                  <a:rPr lang="es-ES" sz="1800" kern="1200">
                                    <a:effectLst/>
                                    <a:latin typeface="Cambria Math" panose="02040503050406030204" pitchFamily="18" charset="0"/>
                                  </a:rPr>
                                  <m:t>𝟐</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𝒑</m:t>
                                    </m:r>
                                  </m:e>
                                  <m:sub>
                                    <m:r>
                                      <a:rPr lang="es-ES" sz="1800" kern="1200">
                                        <a:effectLst/>
                                        <a:latin typeface="Cambria Math" panose="02040503050406030204" pitchFamily="18" charset="0"/>
                                      </a:rPr>
                                      <m:t>𝒛</m:t>
                                    </m:r>
                                  </m:sub>
                                  <m:sup>
                                    <m:r>
                                      <a:rPr lang="es-ES" sz="1800" kern="1200" smtClean="0">
                                        <a:effectLst/>
                                        <a:latin typeface="Cambria Math" panose="02040503050406030204" pitchFamily="18" charset="0"/>
                                      </a:rPr>
                                      <m:t>𝟏</m:t>
                                    </m:r>
                                  </m:sup>
                                </m:sSubSup>
                                <m:r>
                                  <a:rPr lang="es-ES" sz="1800" kern="1200" smtClean="0">
                                    <a:effectLst/>
                                    <a:latin typeface="Cambria Math" panose="02040503050406030204" pitchFamily="18" charset="0"/>
                                  </a:rPr>
                                  <m:t>|</m:t>
                                </m:r>
                              </m:oMath>
                            </m:oMathPara>
                          </a14:m>
                          <a:endParaRPr lang="es-ES" dirty="0">
                            <a:effectLst/>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kern="1200" dirty="0">
                              <a:effectLst/>
                              <a:latin typeface="Arial" panose="020B0604020202020204" pitchFamily="34" charset="0"/>
                              <a:cs typeface="Arial" panose="020B0604020202020204" pitchFamily="34" charset="0"/>
                            </a:rPr>
                            <a:t>paramagnético</a:t>
                          </a:r>
                          <a:endParaRPr lang="es-ES" dirty="0">
                            <a:effectLst/>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225538364"/>
                      </a:ext>
                    </a:extLst>
                  </a:tr>
                  <a:tr h="4830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rial" panose="020B0604020202020204" pitchFamily="34" charset="0"/>
                              <a:cs typeface="Arial" panose="020B0604020202020204" pitchFamily="34" charset="0"/>
                            </a:rPr>
                            <a:t>Flúor</a:t>
                          </a:r>
                        </a:p>
                      </a:txBody>
                      <a:tcPr anchor="ctr"/>
                    </a:tc>
                    <a:tc>
                      <a:txBody>
                        <a:bodyPr/>
                        <a:lstStyle/>
                        <a:p>
                          <a:pPr algn="ctr"/>
                          <a:r>
                            <a:rPr lang="es-ES" dirty="0">
                              <a:latin typeface="Arial" panose="020B0604020202020204" pitchFamily="34" charset="0"/>
                              <a:cs typeface="Arial" panose="020B0604020202020204" pitchFamily="34" charset="0"/>
                            </a:rPr>
                            <a:t>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kern="1200" dirty="0">
                              <a:effectLst/>
                              <a:latin typeface="Arial" panose="020B0604020202020204" pitchFamily="34" charset="0"/>
                              <a:cs typeface="Arial" panose="020B0604020202020204" pitchFamily="34" charset="0"/>
                            </a:rPr>
                            <a:t>|</a:t>
                          </a:r>
                          <a14:m>
                            <m:oMath xmlns:m="http://schemas.openxmlformats.org/officeDocument/2006/math">
                              <m:r>
                                <a:rPr lang="es-ES" sz="1800" kern="1200" smtClean="0">
                                  <a:effectLst/>
                                  <a:latin typeface="Cambria Math" panose="02040503050406030204" pitchFamily="18" charset="0"/>
                                </a:rPr>
                                <m:t>1</m:t>
                              </m:r>
                              <m:sSup>
                                <m:sSupPr>
                                  <m:ctrlPr>
                                    <a:rPr lang="es-ES" sz="1800" i="1" kern="1200">
                                      <a:effectLst/>
                                      <a:latin typeface="Cambria Math" panose="02040503050406030204" pitchFamily="18" charset="0"/>
                                    </a:rPr>
                                  </m:ctrlPr>
                                </m:sSupPr>
                                <m:e>
                                  <m:r>
                                    <a:rPr lang="es-ES" sz="1800" kern="1200">
                                      <a:effectLst/>
                                      <a:latin typeface="Cambria Math" panose="02040503050406030204" pitchFamily="18" charset="0"/>
                                    </a:rPr>
                                    <m:t>𝑠</m:t>
                                  </m:r>
                                </m:e>
                                <m:sup>
                                  <m:r>
                                    <a:rPr lang="es-ES" sz="1800" kern="1200">
                                      <a:effectLst/>
                                      <a:latin typeface="Cambria Math" panose="02040503050406030204" pitchFamily="18" charset="0"/>
                                    </a:rPr>
                                    <m:t>2</m:t>
                                  </m:r>
                                </m:sup>
                              </m:sSup>
                              <m:d>
                                <m:dPr>
                                  <m:begChr m:val="|"/>
                                  <m:endChr m:val="|"/>
                                  <m:ctrlPr>
                                    <a:rPr lang="es-ES" sz="1800" i="1" kern="1200" smtClean="0">
                                      <a:effectLst/>
                                      <a:latin typeface="Cambria Math" panose="02040503050406030204" pitchFamily="18" charset="0"/>
                                    </a:rPr>
                                  </m:ctrlPr>
                                </m:dPr>
                                <m:e>
                                  <m:r>
                                    <a:rPr lang="es-ES" sz="1800" kern="1200">
                                      <a:effectLst/>
                                      <a:latin typeface="Cambria Math" panose="02040503050406030204" pitchFamily="18" charset="0"/>
                                    </a:rPr>
                                    <m:t>2</m:t>
                                  </m:r>
                                  <m:sSup>
                                    <m:sSupPr>
                                      <m:ctrlPr>
                                        <a:rPr lang="es-ES" sz="1800" i="1" kern="1200">
                                          <a:effectLst/>
                                          <a:latin typeface="Cambria Math" panose="02040503050406030204" pitchFamily="18" charset="0"/>
                                        </a:rPr>
                                      </m:ctrlPr>
                                    </m:sSupPr>
                                    <m:e>
                                      <m:r>
                                        <a:rPr lang="es-ES" sz="1800" kern="1200">
                                          <a:effectLst/>
                                          <a:latin typeface="Cambria Math" panose="02040503050406030204" pitchFamily="18" charset="0"/>
                                        </a:rPr>
                                        <m:t>𝑠</m:t>
                                      </m:r>
                                    </m:e>
                                    <m:sup>
                                      <m:r>
                                        <a:rPr lang="es-ES" sz="1800" kern="1200">
                                          <a:effectLst/>
                                          <a:latin typeface="Cambria Math" panose="02040503050406030204" pitchFamily="18" charset="0"/>
                                        </a:rPr>
                                        <m:t>2</m:t>
                                      </m:r>
                                    </m:sup>
                                  </m:sSup>
                                </m:e>
                              </m:d>
                              <m:r>
                                <a:rPr lang="es-ES" sz="1800" kern="1200">
                                  <a:effectLst/>
                                  <a:latin typeface="Cambria Math" panose="02040503050406030204" pitchFamily="18" charset="0"/>
                                </a:rPr>
                                <m:t>2</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𝑝</m:t>
                                  </m:r>
                                </m:e>
                                <m:sub>
                                  <m:r>
                                    <a:rPr lang="es-ES" sz="1800" kern="1200">
                                      <a:effectLst/>
                                      <a:latin typeface="Cambria Math" panose="02040503050406030204" pitchFamily="18" charset="0"/>
                                    </a:rPr>
                                    <m:t>𝑥</m:t>
                                  </m:r>
                                </m:sub>
                                <m:sup>
                                  <m:r>
                                    <a:rPr lang="es-ES" sz="1800" kern="1200">
                                      <a:effectLst/>
                                      <a:latin typeface="Cambria Math" panose="02040503050406030204" pitchFamily="18" charset="0"/>
                                    </a:rPr>
                                    <m:t>2</m:t>
                                  </m:r>
                                </m:sup>
                              </m:sSubSup>
                              <m:r>
                                <a:rPr lang="es-ES" sz="1800" kern="1200">
                                  <a:effectLst/>
                                  <a:latin typeface="Cambria Math" panose="02040503050406030204" pitchFamily="18" charset="0"/>
                                </a:rPr>
                                <m:t>2</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𝑝</m:t>
                                  </m:r>
                                </m:e>
                                <m:sub>
                                  <m:r>
                                    <a:rPr lang="es-ES" sz="1800" kern="1200">
                                      <a:effectLst/>
                                      <a:latin typeface="Cambria Math" panose="02040503050406030204" pitchFamily="18" charset="0"/>
                                    </a:rPr>
                                    <m:t>𝑦</m:t>
                                  </m:r>
                                </m:sub>
                                <m:sup>
                                  <m:r>
                                    <a:rPr lang="es-ES" sz="1800" kern="1200" smtClean="0">
                                      <a:effectLst/>
                                      <a:latin typeface="Cambria Math" panose="02040503050406030204" pitchFamily="18" charset="0"/>
                                    </a:rPr>
                                    <m:t>2</m:t>
                                  </m:r>
                                </m:sup>
                              </m:sSubSup>
                              <m:r>
                                <a:rPr lang="es-ES" sz="1800" kern="1200">
                                  <a:effectLst/>
                                  <a:latin typeface="Cambria Math" panose="02040503050406030204" pitchFamily="18" charset="0"/>
                                </a:rPr>
                                <m:t>𝟐</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𝒑</m:t>
                                  </m:r>
                                </m:e>
                                <m:sub>
                                  <m:r>
                                    <a:rPr lang="es-ES" sz="1800" kern="1200">
                                      <a:effectLst/>
                                      <a:latin typeface="Cambria Math" panose="02040503050406030204" pitchFamily="18" charset="0"/>
                                    </a:rPr>
                                    <m:t>𝒛</m:t>
                                  </m:r>
                                </m:sub>
                                <m:sup>
                                  <m:r>
                                    <a:rPr lang="es-ES" sz="1800" kern="1200">
                                      <a:effectLst/>
                                      <a:latin typeface="Cambria Math" panose="02040503050406030204" pitchFamily="18" charset="0"/>
                                    </a:rPr>
                                    <m:t>𝟏</m:t>
                                  </m:r>
                                </m:sup>
                              </m:sSubSup>
                              <m:r>
                                <a:rPr lang="es-ES" sz="1800" kern="1200" smtClean="0">
                                  <a:effectLst/>
                                  <a:latin typeface="Cambria Math" panose="02040503050406030204" pitchFamily="18" charset="0"/>
                                </a:rPr>
                                <m:t>|</m:t>
                              </m:r>
                            </m:oMath>
                          </a14:m>
                          <a:endParaRPr lang="es-ES" dirty="0">
                            <a:effectLst/>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kern="1200" dirty="0">
                              <a:effectLst/>
                              <a:latin typeface="Arial" panose="020B0604020202020204" pitchFamily="34" charset="0"/>
                              <a:cs typeface="Arial" panose="020B0604020202020204" pitchFamily="34" charset="0"/>
                            </a:rPr>
                            <a:t>paramagnético</a:t>
                          </a:r>
                          <a:endParaRPr lang="es-ES" dirty="0">
                            <a:effectLst/>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975288013"/>
                      </a:ext>
                    </a:extLst>
                  </a:tr>
                  <a:tr h="4830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rial" panose="020B0604020202020204" pitchFamily="34" charset="0"/>
                              <a:cs typeface="Arial" panose="020B0604020202020204" pitchFamily="34" charset="0"/>
                            </a:rPr>
                            <a:t>Aluminio</a:t>
                          </a:r>
                        </a:p>
                      </a:txBody>
                      <a:tcPr anchor="ctr"/>
                    </a:tc>
                    <a:tc>
                      <a:txBody>
                        <a:bodyPr/>
                        <a:lstStyle/>
                        <a:p>
                          <a:pPr algn="ctr"/>
                          <a:r>
                            <a:rPr lang="es-ES" dirty="0">
                              <a:latin typeface="Arial" panose="020B0604020202020204" pitchFamily="34" charset="0"/>
                              <a:cs typeface="Arial" panose="020B0604020202020204" pitchFamily="34" charset="0"/>
                            </a:rPr>
                            <a:t>13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800" kern="1200" smtClean="0">
                                    <a:effectLst/>
                                    <a:latin typeface="Cambria Math" panose="02040503050406030204" pitchFamily="18" charset="0"/>
                                  </a:rPr>
                                  <m:t>|1</m:t>
                                </m:r>
                                <m:sSup>
                                  <m:sSupPr>
                                    <m:ctrlPr>
                                      <a:rPr lang="es-ES" sz="1800" i="1" kern="1200">
                                        <a:effectLst/>
                                        <a:latin typeface="Cambria Math" panose="02040503050406030204" pitchFamily="18" charset="0"/>
                                      </a:rPr>
                                    </m:ctrlPr>
                                  </m:sSupPr>
                                  <m:e>
                                    <m:r>
                                      <a:rPr lang="es-ES" sz="1800" kern="1200">
                                        <a:effectLst/>
                                        <a:latin typeface="Cambria Math" panose="02040503050406030204" pitchFamily="18" charset="0"/>
                                      </a:rPr>
                                      <m:t>𝑠</m:t>
                                    </m:r>
                                  </m:e>
                                  <m:sup>
                                    <m:r>
                                      <a:rPr lang="es-ES" sz="1800" kern="1200">
                                        <a:effectLst/>
                                        <a:latin typeface="Cambria Math" panose="02040503050406030204" pitchFamily="18" charset="0"/>
                                      </a:rPr>
                                      <m:t>2</m:t>
                                    </m:r>
                                  </m:sup>
                                </m:sSup>
                                <m:d>
                                  <m:dPr>
                                    <m:begChr m:val="|"/>
                                    <m:endChr m:val="|"/>
                                    <m:ctrlPr>
                                      <a:rPr lang="es-ES" sz="1800" i="1" kern="1200" smtClean="0">
                                        <a:effectLst/>
                                        <a:latin typeface="Cambria Math" panose="02040503050406030204" pitchFamily="18" charset="0"/>
                                      </a:rPr>
                                    </m:ctrlPr>
                                  </m:dPr>
                                  <m:e>
                                    <m:r>
                                      <a:rPr lang="es-ES" sz="1800" kern="1200">
                                        <a:effectLst/>
                                        <a:latin typeface="Cambria Math" panose="02040503050406030204" pitchFamily="18" charset="0"/>
                                      </a:rPr>
                                      <m:t>2</m:t>
                                    </m:r>
                                    <m:sSup>
                                      <m:sSupPr>
                                        <m:ctrlPr>
                                          <a:rPr lang="es-ES" sz="1800" i="1" kern="1200">
                                            <a:effectLst/>
                                            <a:latin typeface="Cambria Math" panose="02040503050406030204" pitchFamily="18" charset="0"/>
                                          </a:rPr>
                                        </m:ctrlPr>
                                      </m:sSupPr>
                                      <m:e>
                                        <m:r>
                                          <a:rPr lang="es-ES" sz="1800" kern="1200">
                                            <a:effectLst/>
                                            <a:latin typeface="Cambria Math" panose="02040503050406030204" pitchFamily="18" charset="0"/>
                                          </a:rPr>
                                          <m:t>𝑠</m:t>
                                        </m:r>
                                      </m:e>
                                      <m:sup>
                                        <m:r>
                                          <a:rPr lang="es-ES" sz="1800" kern="1200">
                                            <a:effectLst/>
                                            <a:latin typeface="Cambria Math" panose="02040503050406030204" pitchFamily="18" charset="0"/>
                                          </a:rPr>
                                          <m:t>2</m:t>
                                        </m:r>
                                      </m:sup>
                                    </m:sSup>
                                  </m:e>
                                </m:d>
                                <m:r>
                                  <a:rPr lang="es-ES" sz="1800" kern="1200">
                                    <a:effectLst/>
                                    <a:latin typeface="Cambria Math" panose="02040503050406030204" pitchFamily="18" charset="0"/>
                                  </a:rPr>
                                  <m:t>2</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𝑝</m:t>
                                    </m:r>
                                  </m:e>
                                  <m:sub>
                                    <m:r>
                                      <a:rPr lang="es-ES" sz="1800" kern="1200">
                                        <a:effectLst/>
                                        <a:latin typeface="Cambria Math" panose="02040503050406030204" pitchFamily="18" charset="0"/>
                                      </a:rPr>
                                      <m:t>𝑥</m:t>
                                    </m:r>
                                  </m:sub>
                                  <m:sup>
                                    <m:r>
                                      <a:rPr lang="es-ES" sz="1800" kern="1200">
                                        <a:effectLst/>
                                        <a:latin typeface="Cambria Math" panose="02040503050406030204" pitchFamily="18" charset="0"/>
                                      </a:rPr>
                                      <m:t>2</m:t>
                                    </m:r>
                                  </m:sup>
                                </m:sSubSup>
                                <m:r>
                                  <a:rPr lang="es-ES" sz="1800" kern="1200">
                                    <a:effectLst/>
                                    <a:latin typeface="Cambria Math" panose="02040503050406030204" pitchFamily="18" charset="0"/>
                                  </a:rPr>
                                  <m:t>2</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𝑝</m:t>
                                    </m:r>
                                  </m:e>
                                  <m:sub>
                                    <m:r>
                                      <a:rPr lang="es-ES" sz="1800" kern="1200">
                                        <a:effectLst/>
                                        <a:latin typeface="Cambria Math" panose="02040503050406030204" pitchFamily="18" charset="0"/>
                                      </a:rPr>
                                      <m:t>𝑦</m:t>
                                    </m:r>
                                  </m:sub>
                                  <m:sup>
                                    <m:r>
                                      <a:rPr lang="es-ES" sz="1800" kern="1200" smtClean="0">
                                        <a:effectLst/>
                                        <a:latin typeface="Cambria Math" panose="02040503050406030204" pitchFamily="18" charset="0"/>
                                      </a:rPr>
                                      <m:t>2</m:t>
                                    </m:r>
                                  </m:sup>
                                </m:sSubSup>
                                <m:r>
                                  <a:rPr lang="es-ES" sz="1800" kern="1200">
                                    <a:effectLst/>
                                    <a:latin typeface="Cambria Math" panose="02040503050406030204" pitchFamily="18" charset="0"/>
                                  </a:rPr>
                                  <m:t>2</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𝑝</m:t>
                                    </m:r>
                                  </m:e>
                                  <m:sub>
                                    <m:r>
                                      <a:rPr lang="es-ES" sz="1800" kern="1200">
                                        <a:effectLst/>
                                        <a:latin typeface="Cambria Math" panose="02040503050406030204" pitchFamily="18" charset="0"/>
                                      </a:rPr>
                                      <m:t>𝑧</m:t>
                                    </m:r>
                                  </m:sub>
                                  <m:sup>
                                    <m:r>
                                      <a:rPr lang="es-ES" sz="1800" kern="1200" smtClean="0">
                                        <a:effectLst/>
                                        <a:latin typeface="Cambria Math" panose="02040503050406030204" pitchFamily="18" charset="0"/>
                                      </a:rPr>
                                      <m:t>2</m:t>
                                    </m:r>
                                  </m:sup>
                                </m:sSubSup>
                                <m:d>
                                  <m:dPr>
                                    <m:begChr m:val="|"/>
                                    <m:endChr m:val="|"/>
                                    <m:ctrlPr>
                                      <a:rPr lang="es-ES" sz="1800" i="1" kern="1200" smtClean="0">
                                        <a:effectLst/>
                                        <a:latin typeface="Cambria Math" panose="02040503050406030204" pitchFamily="18" charset="0"/>
                                      </a:rPr>
                                    </m:ctrlPr>
                                  </m:dPr>
                                  <m:e>
                                    <m:r>
                                      <a:rPr lang="es-ES" sz="1800" kern="1200" smtClean="0">
                                        <a:effectLst/>
                                        <a:latin typeface="Cambria Math" panose="02040503050406030204" pitchFamily="18" charset="0"/>
                                      </a:rPr>
                                      <m:t>3</m:t>
                                    </m:r>
                                    <m:sSup>
                                      <m:sSupPr>
                                        <m:ctrlPr>
                                          <a:rPr lang="es-ES" sz="1800" i="1" kern="1200">
                                            <a:effectLst/>
                                            <a:latin typeface="Cambria Math" panose="02040503050406030204" pitchFamily="18" charset="0"/>
                                          </a:rPr>
                                        </m:ctrlPr>
                                      </m:sSupPr>
                                      <m:e>
                                        <m:r>
                                          <a:rPr lang="es-ES" sz="1800" kern="1200">
                                            <a:effectLst/>
                                            <a:latin typeface="Cambria Math" panose="02040503050406030204" pitchFamily="18" charset="0"/>
                                          </a:rPr>
                                          <m:t>𝑠</m:t>
                                        </m:r>
                                      </m:e>
                                      <m:sup>
                                        <m:r>
                                          <a:rPr lang="es-ES" sz="1800" kern="1200">
                                            <a:effectLst/>
                                            <a:latin typeface="Cambria Math" panose="02040503050406030204" pitchFamily="18" charset="0"/>
                                          </a:rPr>
                                          <m:t>2</m:t>
                                        </m:r>
                                      </m:sup>
                                    </m:sSup>
                                  </m:e>
                                </m:d>
                                <m:r>
                                  <a:rPr lang="es-ES" sz="1800" kern="1200" smtClean="0">
                                    <a:effectLst/>
                                    <a:latin typeface="Cambria Math" panose="02040503050406030204" pitchFamily="18" charset="0"/>
                                  </a:rPr>
                                  <m:t>𝟑</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𝒑</m:t>
                                    </m:r>
                                  </m:e>
                                  <m:sub>
                                    <m:r>
                                      <a:rPr lang="es-ES" sz="1800" kern="1200">
                                        <a:effectLst/>
                                        <a:latin typeface="Cambria Math" panose="02040503050406030204" pitchFamily="18" charset="0"/>
                                      </a:rPr>
                                      <m:t>𝒙</m:t>
                                    </m:r>
                                  </m:sub>
                                  <m:sup>
                                    <m:r>
                                      <a:rPr lang="es-ES" sz="1800" kern="1200" smtClean="0">
                                        <a:effectLst/>
                                        <a:latin typeface="Cambria Math" panose="02040503050406030204" pitchFamily="18" charset="0"/>
                                      </a:rPr>
                                      <m:t>𝟏</m:t>
                                    </m:r>
                                  </m:sup>
                                </m:sSubSup>
                                <m:r>
                                  <a:rPr lang="es-ES" sz="1800" kern="1200" smtClean="0">
                                    <a:effectLst/>
                                    <a:latin typeface="Cambria Math" panose="02040503050406030204" pitchFamily="18" charset="0"/>
                                  </a:rPr>
                                  <m:t>|</m:t>
                                </m:r>
                              </m:oMath>
                            </m:oMathPara>
                          </a14:m>
                          <a:endParaRPr lang="es-ES" dirty="0">
                            <a:effectLst/>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kern="1200" dirty="0">
                              <a:effectLst/>
                              <a:latin typeface="Arial" panose="020B0604020202020204" pitchFamily="34" charset="0"/>
                              <a:cs typeface="Arial" panose="020B0604020202020204" pitchFamily="34" charset="0"/>
                            </a:rPr>
                            <a:t>paramagnético</a:t>
                          </a:r>
                          <a:endParaRPr lang="es-ES" dirty="0">
                            <a:effectLst/>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98247224"/>
                      </a:ext>
                    </a:extLst>
                  </a:tr>
                  <a:tr h="4624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rial" panose="020B0604020202020204" pitchFamily="34" charset="0"/>
                              <a:cs typeface="Arial" panose="020B0604020202020204" pitchFamily="34" charset="0"/>
                            </a:rPr>
                            <a:t>Neón</a:t>
                          </a:r>
                        </a:p>
                      </a:txBody>
                      <a:tcPr anchor="ctr"/>
                    </a:tc>
                    <a:tc>
                      <a:txBody>
                        <a:bodyPr/>
                        <a:lstStyle/>
                        <a:p>
                          <a:pPr algn="ctr"/>
                          <a:r>
                            <a:rPr lang="es-ES" dirty="0">
                              <a:latin typeface="Arial" panose="020B0604020202020204" pitchFamily="34" charset="0"/>
                              <a:cs typeface="Arial" panose="020B0604020202020204" pitchFamily="34" charset="0"/>
                            </a:rPr>
                            <a:t>10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s-ES" sz="1800" kern="1200" smtClean="0">
                                    <a:effectLst/>
                                    <a:latin typeface="Cambria Math" panose="02040503050406030204" pitchFamily="18" charset="0"/>
                                  </a:rPr>
                                  <m:t>|1</m:t>
                                </m:r>
                                <m:sSup>
                                  <m:sSupPr>
                                    <m:ctrlPr>
                                      <a:rPr lang="es-ES" sz="1800" i="1" kern="1200">
                                        <a:effectLst/>
                                        <a:latin typeface="Cambria Math" panose="02040503050406030204" pitchFamily="18" charset="0"/>
                                      </a:rPr>
                                    </m:ctrlPr>
                                  </m:sSupPr>
                                  <m:e>
                                    <m:r>
                                      <a:rPr lang="es-ES" sz="1800" kern="1200">
                                        <a:effectLst/>
                                        <a:latin typeface="Cambria Math" panose="02040503050406030204" pitchFamily="18" charset="0"/>
                                      </a:rPr>
                                      <m:t>𝑠</m:t>
                                    </m:r>
                                  </m:e>
                                  <m:sup>
                                    <m:r>
                                      <a:rPr lang="es-ES" sz="1800" kern="1200">
                                        <a:effectLst/>
                                        <a:latin typeface="Cambria Math" panose="02040503050406030204" pitchFamily="18" charset="0"/>
                                      </a:rPr>
                                      <m:t>2</m:t>
                                    </m:r>
                                  </m:sup>
                                </m:sSup>
                                <m:d>
                                  <m:dPr>
                                    <m:begChr m:val="|"/>
                                    <m:endChr m:val="|"/>
                                    <m:ctrlPr>
                                      <a:rPr lang="es-ES" sz="1800" i="1" kern="1200" smtClean="0">
                                        <a:effectLst/>
                                        <a:latin typeface="Cambria Math" panose="02040503050406030204" pitchFamily="18" charset="0"/>
                                      </a:rPr>
                                    </m:ctrlPr>
                                  </m:dPr>
                                  <m:e>
                                    <m:r>
                                      <a:rPr lang="es-ES" sz="1800" kern="1200">
                                        <a:effectLst/>
                                        <a:latin typeface="Cambria Math" panose="02040503050406030204" pitchFamily="18" charset="0"/>
                                      </a:rPr>
                                      <m:t>2</m:t>
                                    </m:r>
                                    <m:sSup>
                                      <m:sSupPr>
                                        <m:ctrlPr>
                                          <a:rPr lang="es-ES" sz="1800" i="1" kern="1200">
                                            <a:effectLst/>
                                            <a:latin typeface="Cambria Math" panose="02040503050406030204" pitchFamily="18" charset="0"/>
                                          </a:rPr>
                                        </m:ctrlPr>
                                      </m:sSupPr>
                                      <m:e>
                                        <m:r>
                                          <a:rPr lang="es-ES" sz="1800" kern="1200">
                                            <a:effectLst/>
                                            <a:latin typeface="Cambria Math" panose="02040503050406030204" pitchFamily="18" charset="0"/>
                                          </a:rPr>
                                          <m:t>𝑠</m:t>
                                        </m:r>
                                      </m:e>
                                      <m:sup>
                                        <m:r>
                                          <a:rPr lang="es-ES" sz="1800" kern="1200">
                                            <a:effectLst/>
                                            <a:latin typeface="Cambria Math" panose="02040503050406030204" pitchFamily="18" charset="0"/>
                                          </a:rPr>
                                          <m:t>2</m:t>
                                        </m:r>
                                      </m:sup>
                                    </m:sSup>
                                  </m:e>
                                </m:d>
                                <m:r>
                                  <a:rPr lang="es-ES" sz="1800" kern="1200">
                                    <a:effectLst/>
                                    <a:latin typeface="Cambria Math" panose="02040503050406030204" pitchFamily="18" charset="0"/>
                                  </a:rPr>
                                  <m:t>2</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𝑝</m:t>
                                    </m:r>
                                  </m:e>
                                  <m:sub>
                                    <m:r>
                                      <a:rPr lang="es-ES" sz="1800" kern="1200">
                                        <a:effectLst/>
                                        <a:latin typeface="Cambria Math" panose="02040503050406030204" pitchFamily="18" charset="0"/>
                                      </a:rPr>
                                      <m:t>𝑥</m:t>
                                    </m:r>
                                  </m:sub>
                                  <m:sup>
                                    <m:r>
                                      <a:rPr lang="es-ES" sz="1800" kern="1200">
                                        <a:effectLst/>
                                        <a:latin typeface="Cambria Math" panose="02040503050406030204" pitchFamily="18" charset="0"/>
                                      </a:rPr>
                                      <m:t>2</m:t>
                                    </m:r>
                                  </m:sup>
                                </m:sSubSup>
                                <m:r>
                                  <a:rPr lang="es-ES" sz="1800" kern="1200">
                                    <a:effectLst/>
                                    <a:latin typeface="Cambria Math" panose="02040503050406030204" pitchFamily="18" charset="0"/>
                                  </a:rPr>
                                  <m:t>2</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𝑝</m:t>
                                    </m:r>
                                  </m:e>
                                  <m:sub>
                                    <m:r>
                                      <a:rPr lang="es-ES" sz="1800" kern="1200">
                                        <a:effectLst/>
                                        <a:latin typeface="Cambria Math" panose="02040503050406030204" pitchFamily="18" charset="0"/>
                                      </a:rPr>
                                      <m:t>𝑦</m:t>
                                    </m:r>
                                  </m:sub>
                                  <m:sup>
                                    <m:r>
                                      <a:rPr lang="es-ES" sz="1800" kern="1200" smtClean="0">
                                        <a:effectLst/>
                                        <a:latin typeface="Cambria Math" panose="02040503050406030204" pitchFamily="18" charset="0"/>
                                      </a:rPr>
                                      <m:t>2</m:t>
                                    </m:r>
                                  </m:sup>
                                </m:sSubSup>
                                <m:r>
                                  <a:rPr lang="es-ES" sz="1800" kern="1200">
                                    <a:effectLst/>
                                    <a:latin typeface="Cambria Math" panose="02040503050406030204" pitchFamily="18" charset="0"/>
                                  </a:rPr>
                                  <m:t>2</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𝑝</m:t>
                                    </m:r>
                                  </m:e>
                                  <m:sub>
                                    <m:r>
                                      <a:rPr lang="es-ES" sz="1800" kern="1200">
                                        <a:effectLst/>
                                        <a:latin typeface="Cambria Math" panose="02040503050406030204" pitchFamily="18" charset="0"/>
                                      </a:rPr>
                                      <m:t>𝑧</m:t>
                                    </m:r>
                                  </m:sub>
                                  <m:sup>
                                    <m:r>
                                      <a:rPr lang="es-ES" sz="1800" kern="1200" smtClean="0">
                                        <a:effectLst/>
                                        <a:latin typeface="Cambria Math" panose="02040503050406030204" pitchFamily="18" charset="0"/>
                                      </a:rPr>
                                      <m:t>2</m:t>
                                    </m:r>
                                  </m:sup>
                                </m:sSubSup>
                                <m:r>
                                  <a:rPr lang="es-ES" sz="1800" kern="1200" smtClean="0">
                                    <a:effectLst/>
                                    <a:latin typeface="Cambria Math" panose="02040503050406030204" pitchFamily="18" charset="0"/>
                                  </a:rPr>
                                  <m:t>|</m:t>
                                </m:r>
                              </m:oMath>
                            </m:oMathPara>
                          </a14:m>
                          <a:endParaRPr lang="es-ES" dirty="0">
                            <a:effectLst/>
                            <a:latin typeface="Arial" panose="020B0604020202020204" pitchFamily="34" charset="0"/>
                            <a:cs typeface="Arial" panose="020B0604020202020204" pitchFamily="34" charset="0"/>
                          </a:endParaRPr>
                        </a:p>
                      </a:txBody>
                      <a:tcPr/>
                    </a:tc>
                    <a:tc>
                      <a:txBody>
                        <a:bodyPr/>
                        <a:lstStyle/>
                        <a:p>
                          <a:pPr algn="ctr"/>
                          <a:r>
                            <a:rPr lang="es-ES" dirty="0">
                              <a:latin typeface="Arial" panose="020B0604020202020204" pitchFamily="34" charset="0"/>
                              <a:cs typeface="Arial" panose="020B0604020202020204" pitchFamily="34" charset="0"/>
                            </a:rPr>
                            <a:t>diamagnético</a:t>
                          </a:r>
                        </a:p>
                      </a:txBody>
                      <a:tcPr anchor="ctr"/>
                    </a:tc>
                    <a:extLst>
                      <a:ext uri="{0D108BD9-81ED-4DB2-BD59-A6C34878D82A}">
                        <a16:rowId xmlns:a16="http://schemas.microsoft.com/office/drawing/2014/main" val="2144235440"/>
                      </a:ext>
                    </a:extLst>
                  </a:tr>
                  <a:tr h="8931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rial" panose="020B0604020202020204" pitchFamily="34" charset="0"/>
                              <a:cs typeface="Arial" panose="020B0604020202020204" pitchFamily="34" charset="0"/>
                            </a:rPr>
                            <a:t>Cobre</a:t>
                          </a:r>
                        </a:p>
                      </a:txBody>
                      <a:tcPr anchor="ctr"/>
                    </a:tc>
                    <a:tc>
                      <a:txBody>
                        <a:bodyPr/>
                        <a:lstStyle/>
                        <a:p>
                          <a:pPr algn="ctr"/>
                          <a:r>
                            <a:rPr lang="es-ES" dirty="0">
                              <a:latin typeface="Arial" panose="020B0604020202020204" pitchFamily="34" charset="0"/>
                              <a:cs typeface="Arial" panose="020B0604020202020204" pitchFamily="34" charset="0"/>
                            </a:rPr>
                            <a:t>29</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s-ES" sz="1800" i="1" kern="1200" smtClean="0">
                                        <a:effectLst/>
                                        <a:latin typeface="Cambria Math" panose="02040503050406030204" pitchFamily="18" charset="0"/>
                                      </a:rPr>
                                    </m:ctrlPr>
                                  </m:dPr>
                                  <m:e>
                                    <m:r>
                                      <a:rPr lang="es-ES" sz="1800" kern="1200" smtClean="0">
                                        <a:effectLst/>
                                        <a:latin typeface="Cambria Math" panose="02040503050406030204" pitchFamily="18" charset="0"/>
                                      </a:rPr>
                                      <m:t>1</m:t>
                                    </m:r>
                                    <m:sSup>
                                      <m:sSupPr>
                                        <m:ctrlPr>
                                          <a:rPr lang="es-ES" sz="1800" i="1" kern="1200">
                                            <a:effectLst/>
                                            <a:latin typeface="Cambria Math" panose="02040503050406030204" pitchFamily="18" charset="0"/>
                                          </a:rPr>
                                        </m:ctrlPr>
                                      </m:sSupPr>
                                      <m:e>
                                        <m:r>
                                          <a:rPr lang="es-ES" sz="1800" kern="1200">
                                            <a:effectLst/>
                                            <a:latin typeface="Cambria Math" panose="02040503050406030204" pitchFamily="18" charset="0"/>
                                          </a:rPr>
                                          <m:t>𝑠</m:t>
                                        </m:r>
                                      </m:e>
                                      <m:sup>
                                        <m:r>
                                          <a:rPr lang="es-ES" sz="1800" kern="1200">
                                            <a:effectLst/>
                                            <a:latin typeface="Cambria Math" panose="02040503050406030204" pitchFamily="18" charset="0"/>
                                          </a:rPr>
                                          <m:t>2</m:t>
                                        </m:r>
                                      </m:sup>
                                    </m:sSup>
                                    <m:d>
                                      <m:dPr>
                                        <m:begChr m:val="|"/>
                                        <m:endChr m:val="|"/>
                                        <m:ctrlPr>
                                          <a:rPr lang="es-ES" sz="1800" i="1" kern="1200">
                                            <a:effectLst/>
                                            <a:latin typeface="Cambria Math" panose="02040503050406030204" pitchFamily="18" charset="0"/>
                                          </a:rPr>
                                        </m:ctrlPr>
                                      </m:dPr>
                                      <m:e>
                                        <m:r>
                                          <a:rPr lang="es-ES" sz="1800" kern="1200">
                                            <a:effectLst/>
                                            <a:latin typeface="Cambria Math" panose="02040503050406030204" pitchFamily="18" charset="0"/>
                                          </a:rPr>
                                          <m:t>2</m:t>
                                        </m:r>
                                        <m:sSup>
                                          <m:sSupPr>
                                            <m:ctrlPr>
                                              <a:rPr lang="es-ES" sz="1800" i="1" kern="1200">
                                                <a:effectLst/>
                                                <a:latin typeface="Cambria Math" panose="02040503050406030204" pitchFamily="18" charset="0"/>
                                              </a:rPr>
                                            </m:ctrlPr>
                                          </m:sSupPr>
                                          <m:e>
                                            <m:r>
                                              <a:rPr lang="es-ES" sz="1800" kern="1200">
                                                <a:effectLst/>
                                                <a:latin typeface="Cambria Math" panose="02040503050406030204" pitchFamily="18" charset="0"/>
                                              </a:rPr>
                                              <m:t>𝑠</m:t>
                                            </m:r>
                                          </m:e>
                                          <m:sup>
                                            <m:r>
                                              <a:rPr lang="es-ES" sz="1800" kern="1200">
                                                <a:effectLst/>
                                                <a:latin typeface="Cambria Math" panose="02040503050406030204" pitchFamily="18" charset="0"/>
                                              </a:rPr>
                                              <m:t>2</m:t>
                                            </m:r>
                                          </m:sup>
                                        </m:sSup>
                                      </m:e>
                                    </m:d>
                                    <m:r>
                                      <a:rPr lang="es-ES" sz="1800" kern="1200">
                                        <a:effectLst/>
                                        <a:latin typeface="Cambria Math" panose="02040503050406030204" pitchFamily="18" charset="0"/>
                                      </a:rPr>
                                      <m:t>2</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𝑝</m:t>
                                        </m:r>
                                      </m:e>
                                      <m:sub>
                                        <m:r>
                                          <a:rPr lang="es-ES" sz="1800" kern="1200">
                                            <a:effectLst/>
                                            <a:latin typeface="Cambria Math" panose="02040503050406030204" pitchFamily="18" charset="0"/>
                                          </a:rPr>
                                          <m:t>𝑥</m:t>
                                        </m:r>
                                      </m:sub>
                                      <m:sup>
                                        <m:r>
                                          <a:rPr lang="es-ES" sz="1800" kern="1200">
                                            <a:effectLst/>
                                            <a:latin typeface="Cambria Math" panose="02040503050406030204" pitchFamily="18" charset="0"/>
                                          </a:rPr>
                                          <m:t>2</m:t>
                                        </m:r>
                                      </m:sup>
                                    </m:sSubSup>
                                    <m:r>
                                      <a:rPr lang="es-ES" sz="1800" kern="1200">
                                        <a:effectLst/>
                                        <a:latin typeface="Cambria Math" panose="02040503050406030204" pitchFamily="18" charset="0"/>
                                      </a:rPr>
                                      <m:t>2</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𝑝</m:t>
                                        </m:r>
                                      </m:e>
                                      <m:sub>
                                        <m:r>
                                          <a:rPr lang="es-ES" sz="1800" kern="1200">
                                            <a:effectLst/>
                                            <a:latin typeface="Cambria Math" panose="02040503050406030204" pitchFamily="18" charset="0"/>
                                          </a:rPr>
                                          <m:t>𝑦</m:t>
                                        </m:r>
                                      </m:sub>
                                      <m:sup>
                                        <m:r>
                                          <a:rPr lang="es-ES" sz="1800" kern="1200">
                                            <a:effectLst/>
                                            <a:latin typeface="Cambria Math" panose="02040503050406030204" pitchFamily="18" charset="0"/>
                                          </a:rPr>
                                          <m:t>2</m:t>
                                        </m:r>
                                      </m:sup>
                                    </m:sSubSup>
                                    <m:r>
                                      <a:rPr lang="es-ES" sz="1800" kern="1200">
                                        <a:effectLst/>
                                        <a:latin typeface="Cambria Math" panose="02040503050406030204" pitchFamily="18" charset="0"/>
                                      </a:rPr>
                                      <m:t>2</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𝑝</m:t>
                                        </m:r>
                                      </m:e>
                                      <m:sub>
                                        <m:r>
                                          <a:rPr lang="es-ES" sz="1800" kern="1200">
                                            <a:effectLst/>
                                            <a:latin typeface="Cambria Math" panose="02040503050406030204" pitchFamily="18" charset="0"/>
                                          </a:rPr>
                                          <m:t>𝑧</m:t>
                                        </m:r>
                                      </m:sub>
                                      <m:sup>
                                        <m:r>
                                          <a:rPr lang="es-ES" sz="1800" kern="1200">
                                            <a:effectLst/>
                                            <a:latin typeface="Cambria Math" panose="02040503050406030204" pitchFamily="18" charset="0"/>
                                          </a:rPr>
                                          <m:t>2</m:t>
                                        </m:r>
                                      </m:sup>
                                    </m:sSubSup>
                                    <m:d>
                                      <m:dPr>
                                        <m:begChr m:val="|"/>
                                        <m:endChr m:val="|"/>
                                        <m:ctrlPr>
                                          <a:rPr lang="es-ES" sz="1800" i="1" kern="1200">
                                            <a:effectLst/>
                                            <a:latin typeface="Cambria Math" panose="02040503050406030204" pitchFamily="18" charset="0"/>
                                          </a:rPr>
                                        </m:ctrlPr>
                                      </m:dPr>
                                      <m:e>
                                        <m:r>
                                          <a:rPr lang="es-ES" sz="1800" kern="1200">
                                            <a:effectLst/>
                                            <a:latin typeface="Cambria Math" panose="02040503050406030204" pitchFamily="18" charset="0"/>
                                          </a:rPr>
                                          <m:t>3</m:t>
                                        </m:r>
                                        <m:sSup>
                                          <m:sSupPr>
                                            <m:ctrlPr>
                                              <a:rPr lang="es-ES" sz="1800" i="1" kern="1200">
                                                <a:effectLst/>
                                                <a:latin typeface="Cambria Math" panose="02040503050406030204" pitchFamily="18" charset="0"/>
                                              </a:rPr>
                                            </m:ctrlPr>
                                          </m:sSupPr>
                                          <m:e>
                                            <m:r>
                                              <a:rPr lang="es-ES" sz="1800" kern="1200">
                                                <a:effectLst/>
                                                <a:latin typeface="Cambria Math" panose="02040503050406030204" pitchFamily="18" charset="0"/>
                                              </a:rPr>
                                              <m:t>𝑠</m:t>
                                            </m:r>
                                          </m:e>
                                          <m:sup>
                                            <m:r>
                                              <a:rPr lang="es-ES" sz="1800" kern="1200">
                                                <a:effectLst/>
                                                <a:latin typeface="Cambria Math" panose="02040503050406030204" pitchFamily="18" charset="0"/>
                                              </a:rPr>
                                              <m:t>2</m:t>
                                            </m:r>
                                          </m:sup>
                                        </m:sSup>
                                      </m:e>
                                    </m:d>
                                    <m:r>
                                      <a:rPr lang="es-ES" sz="1800" kern="1200">
                                        <a:effectLst/>
                                        <a:latin typeface="Cambria Math" panose="02040503050406030204" pitchFamily="18" charset="0"/>
                                      </a:rPr>
                                      <m:t>3</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𝑝</m:t>
                                        </m:r>
                                      </m:e>
                                      <m:sub>
                                        <m:r>
                                          <a:rPr lang="es-ES" sz="1800" kern="1200">
                                            <a:effectLst/>
                                            <a:latin typeface="Cambria Math" panose="02040503050406030204" pitchFamily="18" charset="0"/>
                                          </a:rPr>
                                          <m:t>𝑥</m:t>
                                        </m:r>
                                      </m:sub>
                                      <m:sup>
                                        <m:r>
                                          <a:rPr lang="es-ES" sz="1800" kern="1200" smtClean="0">
                                            <a:effectLst/>
                                            <a:latin typeface="Cambria Math" panose="02040503050406030204" pitchFamily="18" charset="0"/>
                                          </a:rPr>
                                          <m:t>2</m:t>
                                        </m:r>
                                      </m:sup>
                                    </m:sSubSup>
                                    <m:r>
                                      <a:rPr lang="es-ES" sz="1800" kern="1200">
                                        <a:effectLst/>
                                        <a:latin typeface="Cambria Math" panose="02040503050406030204" pitchFamily="18" charset="0"/>
                                      </a:rPr>
                                      <m:t>3</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𝑝</m:t>
                                        </m:r>
                                      </m:e>
                                      <m:sub>
                                        <m:r>
                                          <a:rPr lang="es-ES" sz="1800" kern="1200">
                                            <a:effectLst/>
                                            <a:latin typeface="Cambria Math" panose="02040503050406030204" pitchFamily="18" charset="0"/>
                                          </a:rPr>
                                          <m:t>𝑦</m:t>
                                        </m:r>
                                      </m:sub>
                                      <m:sup>
                                        <m:r>
                                          <a:rPr lang="es-ES" sz="1800" kern="1200">
                                            <a:effectLst/>
                                            <a:latin typeface="Cambria Math" panose="02040503050406030204" pitchFamily="18" charset="0"/>
                                          </a:rPr>
                                          <m:t>2</m:t>
                                        </m:r>
                                      </m:sup>
                                    </m:sSubSup>
                                    <m:r>
                                      <a:rPr lang="es-ES" sz="1800" kern="1200">
                                        <a:effectLst/>
                                        <a:latin typeface="Cambria Math" panose="02040503050406030204" pitchFamily="18" charset="0"/>
                                      </a:rPr>
                                      <m:t>3</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𝑝</m:t>
                                        </m:r>
                                      </m:e>
                                      <m:sub>
                                        <m:r>
                                          <a:rPr lang="es-ES" sz="1800" kern="1200">
                                            <a:effectLst/>
                                            <a:latin typeface="Cambria Math" panose="02040503050406030204" pitchFamily="18" charset="0"/>
                                          </a:rPr>
                                          <m:t>𝑧</m:t>
                                        </m:r>
                                      </m:sub>
                                      <m:sup>
                                        <m:r>
                                          <a:rPr lang="es-ES" sz="1800" kern="1200" smtClean="0">
                                            <a:effectLst/>
                                            <a:latin typeface="Cambria Math" panose="02040503050406030204" pitchFamily="18" charset="0"/>
                                          </a:rPr>
                                          <m:t>2</m:t>
                                        </m:r>
                                      </m:sup>
                                    </m:sSubSup>
                                  </m:e>
                                </m:d>
                                <m:r>
                                  <a:rPr lang="es-ES" sz="1800" kern="1200" smtClean="0">
                                    <a:effectLst/>
                                    <a:latin typeface="Cambria Math" panose="02040503050406030204" pitchFamily="18" charset="0"/>
                                  </a:rPr>
                                  <m:t>𝟒</m:t>
                                </m:r>
                                <m:sSup>
                                  <m:sSupPr>
                                    <m:ctrlPr>
                                      <a:rPr lang="es-ES" sz="1800" i="1" kern="1200">
                                        <a:effectLst/>
                                        <a:latin typeface="Cambria Math" panose="02040503050406030204" pitchFamily="18" charset="0"/>
                                      </a:rPr>
                                    </m:ctrlPr>
                                  </m:sSupPr>
                                  <m:e>
                                    <m:r>
                                      <a:rPr lang="es-ES" sz="1800" kern="1200">
                                        <a:effectLst/>
                                        <a:latin typeface="Cambria Math" panose="02040503050406030204" pitchFamily="18" charset="0"/>
                                      </a:rPr>
                                      <m:t>𝒔</m:t>
                                    </m:r>
                                  </m:e>
                                  <m:sup>
                                    <m:r>
                                      <a:rPr lang="es-ES" sz="1800" kern="1200" smtClean="0">
                                        <a:effectLst/>
                                        <a:latin typeface="Cambria Math" panose="02040503050406030204" pitchFamily="18" charset="0"/>
                                      </a:rPr>
                                      <m:t>𝟏</m:t>
                                    </m:r>
                                  </m:sup>
                                </m:sSup>
                              </m:oMath>
                            </m:oMathPara>
                          </a14:m>
                          <a:endParaRPr lang="es-ES" sz="1800" kern="1200" dirty="0">
                            <a:effectLst/>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kern="1200" dirty="0">
                              <a:effectLst/>
                              <a:latin typeface="Arial" panose="020B0604020202020204" pitchFamily="34" charset="0"/>
                              <a:cs typeface="Arial" panose="020B0604020202020204" pitchFamily="34" charset="0"/>
                            </a:rPr>
                            <a:t>|</a:t>
                          </a:r>
                          <a14:m>
                            <m:oMath xmlns:m="http://schemas.openxmlformats.org/officeDocument/2006/math">
                              <m:r>
                                <a:rPr lang="es-ES" sz="1800" kern="1200">
                                  <a:effectLst/>
                                  <a:latin typeface="Cambria Math" panose="02040503050406030204" pitchFamily="18" charset="0"/>
                                </a:rPr>
                                <m:t>3</m:t>
                              </m:r>
                              <m:sSubSup>
                                <m:sSubSupPr>
                                  <m:ctrlPr>
                                    <a:rPr lang="es-ES" sz="1800" i="1" kern="1200" smtClean="0">
                                      <a:effectLst/>
                                      <a:latin typeface="Cambria Math" panose="02040503050406030204" pitchFamily="18" charset="0"/>
                                    </a:rPr>
                                  </m:ctrlPr>
                                </m:sSubSupPr>
                                <m:e>
                                  <m:r>
                                    <a:rPr lang="es-ES" sz="1800" kern="1200" smtClean="0">
                                      <a:effectLst/>
                                      <a:latin typeface="Cambria Math" panose="02040503050406030204" pitchFamily="18" charset="0"/>
                                    </a:rPr>
                                    <m:t>𝑑</m:t>
                                  </m:r>
                                </m:e>
                                <m:sub>
                                  <m:r>
                                    <a:rPr lang="es-ES" sz="1800" kern="1200">
                                      <a:effectLst/>
                                      <a:latin typeface="Cambria Math" panose="02040503050406030204" pitchFamily="18" charset="0"/>
                                    </a:rPr>
                                    <m:t>𝑥</m:t>
                                  </m:r>
                                  <m:r>
                                    <a:rPr lang="es-ES" sz="1800" kern="1200" smtClean="0">
                                      <a:effectLst/>
                                      <a:latin typeface="Cambria Math" panose="02040503050406030204" pitchFamily="18" charset="0"/>
                                    </a:rPr>
                                    <m:t>𝑦</m:t>
                                  </m:r>
                                </m:sub>
                                <m:sup>
                                  <m:r>
                                    <a:rPr lang="es-ES" sz="1800" kern="1200">
                                      <a:effectLst/>
                                      <a:latin typeface="Cambria Math" panose="02040503050406030204" pitchFamily="18" charset="0"/>
                                    </a:rPr>
                                    <m:t>2</m:t>
                                  </m:r>
                                </m:sup>
                              </m:sSubSup>
                              <m:r>
                                <a:rPr lang="es-ES" sz="1800" kern="1200" smtClean="0">
                                  <a:effectLst/>
                                  <a:latin typeface="Cambria Math" panose="02040503050406030204" pitchFamily="18" charset="0"/>
                                </a:rPr>
                                <m:t>3</m:t>
                              </m:r>
                              <m:sSubSup>
                                <m:sSubSupPr>
                                  <m:ctrlPr>
                                    <a:rPr lang="es-ES" sz="1800" i="1" kern="1200">
                                      <a:effectLst/>
                                      <a:latin typeface="Cambria Math" panose="02040503050406030204" pitchFamily="18" charset="0"/>
                                    </a:rPr>
                                  </m:ctrlPr>
                                </m:sSubSupPr>
                                <m:e>
                                  <m:r>
                                    <a:rPr lang="es-ES" sz="1800" kern="1200" smtClean="0">
                                      <a:effectLst/>
                                      <a:latin typeface="Cambria Math" panose="02040503050406030204" pitchFamily="18" charset="0"/>
                                    </a:rPr>
                                    <m:t>𝑑</m:t>
                                  </m:r>
                                </m:e>
                                <m:sub>
                                  <m:r>
                                    <a:rPr lang="es-ES" sz="1800" kern="1200">
                                      <a:effectLst/>
                                      <a:latin typeface="Cambria Math" panose="02040503050406030204" pitchFamily="18" charset="0"/>
                                    </a:rPr>
                                    <m:t>𝑦</m:t>
                                  </m:r>
                                  <m:r>
                                    <a:rPr lang="es-ES" sz="1800" kern="1200" smtClean="0">
                                      <a:effectLst/>
                                      <a:latin typeface="Cambria Math" panose="02040503050406030204" pitchFamily="18" charset="0"/>
                                    </a:rPr>
                                    <m:t>𝑧</m:t>
                                  </m:r>
                                </m:sub>
                                <m:sup>
                                  <m:r>
                                    <a:rPr lang="es-ES" sz="1800" kern="1200">
                                      <a:effectLst/>
                                      <a:latin typeface="Cambria Math" panose="02040503050406030204" pitchFamily="18" charset="0"/>
                                    </a:rPr>
                                    <m:t>2</m:t>
                                  </m:r>
                                </m:sup>
                              </m:sSubSup>
                              <m:r>
                                <a:rPr lang="es-ES" sz="1800" kern="1200" smtClean="0">
                                  <a:effectLst/>
                                  <a:latin typeface="Cambria Math" panose="02040503050406030204" pitchFamily="18" charset="0"/>
                                </a:rPr>
                                <m:t>3</m:t>
                              </m:r>
                              <m:sSubSup>
                                <m:sSubSupPr>
                                  <m:ctrlPr>
                                    <a:rPr lang="es-ES" sz="1800" i="1" kern="1200">
                                      <a:effectLst/>
                                      <a:latin typeface="Cambria Math" panose="02040503050406030204" pitchFamily="18" charset="0"/>
                                    </a:rPr>
                                  </m:ctrlPr>
                                </m:sSubSupPr>
                                <m:e>
                                  <m:r>
                                    <a:rPr lang="es-ES" sz="1800" kern="1200" smtClean="0">
                                      <a:effectLst/>
                                      <a:latin typeface="Cambria Math" panose="02040503050406030204" pitchFamily="18" charset="0"/>
                                    </a:rPr>
                                    <m:t>𝑑</m:t>
                                  </m:r>
                                </m:e>
                                <m:sub>
                                  <m:r>
                                    <a:rPr lang="es-ES" sz="1800" kern="1200" smtClean="0">
                                      <a:effectLst/>
                                      <a:latin typeface="Cambria Math" panose="02040503050406030204" pitchFamily="18" charset="0"/>
                                    </a:rPr>
                                    <m:t>𝑥</m:t>
                                  </m:r>
                                  <m:r>
                                    <a:rPr lang="es-ES" sz="1800" kern="1200">
                                      <a:effectLst/>
                                      <a:latin typeface="Cambria Math" panose="02040503050406030204" pitchFamily="18" charset="0"/>
                                    </a:rPr>
                                    <m:t>𝑧</m:t>
                                  </m:r>
                                </m:sub>
                                <m:sup>
                                  <m:r>
                                    <a:rPr lang="es-ES" sz="1800" kern="1200">
                                      <a:effectLst/>
                                      <a:latin typeface="Cambria Math" panose="02040503050406030204" pitchFamily="18" charset="0"/>
                                    </a:rPr>
                                    <m:t>2</m:t>
                                  </m:r>
                                </m:sup>
                              </m:sSubSup>
                              <m:r>
                                <a:rPr lang="es-ES" sz="1800" kern="1200">
                                  <a:effectLst/>
                                  <a:latin typeface="Cambria Math" panose="02040503050406030204" pitchFamily="18" charset="0"/>
                                </a:rPr>
                                <m:t>3</m:t>
                              </m:r>
                              <m:sSubSup>
                                <m:sSubSupPr>
                                  <m:ctrlPr>
                                    <a:rPr lang="es-ES" sz="1800" i="1" kern="1200">
                                      <a:effectLst/>
                                      <a:latin typeface="Cambria Math" panose="02040503050406030204" pitchFamily="18" charset="0"/>
                                    </a:rPr>
                                  </m:ctrlPr>
                                </m:sSubSupPr>
                                <m:e>
                                  <m:r>
                                    <a:rPr lang="es-ES" sz="1800" kern="1200" smtClean="0">
                                      <a:effectLst/>
                                      <a:latin typeface="Cambria Math" panose="02040503050406030204" pitchFamily="18" charset="0"/>
                                    </a:rPr>
                                    <m:t>𝑑</m:t>
                                  </m:r>
                                </m:e>
                                <m:sub>
                                  <m:sSup>
                                    <m:sSupPr>
                                      <m:ctrlPr>
                                        <a:rPr lang="es-ES" sz="1800" i="1" kern="1200" smtClean="0">
                                          <a:effectLst/>
                                          <a:latin typeface="Cambria Math" panose="02040503050406030204" pitchFamily="18" charset="0"/>
                                        </a:rPr>
                                      </m:ctrlPr>
                                    </m:sSupPr>
                                    <m:e>
                                      <m:r>
                                        <a:rPr lang="es-ES" sz="1800" kern="1200" smtClean="0">
                                          <a:effectLst/>
                                          <a:latin typeface="Cambria Math" panose="02040503050406030204" pitchFamily="18" charset="0"/>
                                        </a:rPr>
                                        <m:t>𝑧</m:t>
                                      </m:r>
                                    </m:e>
                                    <m:sup>
                                      <m:r>
                                        <a:rPr lang="es-ES" sz="1800" kern="1200" smtClean="0">
                                          <a:effectLst/>
                                          <a:latin typeface="Cambria Math" panose="02040503050406030204" pitchFamily="18" charset="0"/>
                                        </a:rPr>
                                        <m:t>2</m:t>
                                      </m:r>
                                    </m:sup>
                                  </m:sSup>
                                </m:sub>
                                <m:sup>
                                  <m:r>
                                    <a:rPr lang="es-ES" sz="1800" kern="1200" smtClean="0">
                                      <a:effectLst/>
                                      <a:latin typeface="Cambria Math" panose="02040503050406030204" pitchFamily="18" charset="0"/>
                                    </a:rPr>
                                    <m:t>2</m:t>
                                  </m:r>
                                </m:sup>
                              </m:sSubSup>
                              <m:r>
                                <a:rPr lang="es-ES" sz="1800" kern="1200">
                                  <a:effectLst/>
                                  <a:latin typeface="Cambria Math" panose="02040503050406030204" pitchFamily="18" charset="0"/>
                                </a:rPr>
                                <m:t>3</m:t>
                              </m:r>
                              <m:sSubSup>
                                <m:sSubSupPr>
                                  <m:ctrlPr>
                                    <a:rPr lang="es-ES" sz="1800" i="1" kern="1200">
                                      <a:effectLst/>
                                      <a:latin typeface="Cambria Math" panose="02040503050406030204" pitchFamily="18" charset="0"/>
                                    </a:rPr>
                                  </m:ctrlPr>
                                </m:sSubSupPr>
                                <m:e>
                                  <m:r>
                                    <a:rPr lang="es-ES" sz="1800" kern="1200" smtClean="0">
                                      <a:effectLst/>
                                      <a:latin typeface="Cambria Math" panose="02040503050406030204" pitchFamily="18" charset="0"/>
                                    </a:rPr>
                                    <m:t>𝑑</m:t>
                                  </m:r>
                                </m:e>
                                <m:sub>
                                  <m:sSup>
                                    <m:sSupPr>
                                      <m:ctrlPr>
                                        <a:rPr lang="es-ES" sz="1800" i="1" kern="1200" smtClean="0">
                                          <a:effectLst/>
                                          <a:latin typeface="Cambria Math" panose="02040503050406030204" pitchFamily="18" charset="0"/>
                                        </a:rPr>
                                      </m:ctrlPr>
                                    </m:sSupPr>
                                    <m:e>
                                      <m:r>
                                        <a:rPr lang="es-ES" sz="1800" kern="1200" smtClean="0">
                                          <a:effectLst/>
                                          <a:latin typeface="Cambria Math" panose="02040503050406030204" pitchFamily="18" charset="0"/>
                                        </a:rPr>
                                        <m:t>𝑥</m:t>
                                      </m:r>
                                    </m:e>
                                    <m:sup>
                                      <m:r>
                                        <a:rPr lang="es-ES" sz="1800" kern="1200" smtClean="0">
                                          <a:effectLst/>
                                          <a:latin typeface="Cambria Math" panose="02040503050406030204" pitchFamily="18" charset="0"/>
                                        </a:rPr>
                                        <m:t>2</m:t>
                                      </m:r>
                                    </m:sup>
                                  </m:sSup>
                                  <m:r>
                                    <a:rPr lang="es-ES" sz="1800" kern="1200" smtClean="0">
                                      <a:effectLst/>
                                      <a:latin typeface="Cambria Math" panose="02040503050406030204" pitchFamily="18" charset="0"/>
                                    </a:rPr>
                                    <m:t>−</m:t>
                                  </m:r>
                                  <m:sSup>
                                    <m:sSupPr>
                                      <m:ctrlPr>
                                        <a:rPr lang="es-ES" sz="1800" i="1" kern="1200" smtClean="0">
                                          <a:effectLst/>
                                          <a:latin typeface="Cambria Math" panose="02040503050406030204" pitchFamily="18" charset="0"/>
                                        </a:rPr>
                                      </m:ctrlPr>
                                    </m:sSupPr>
                                    <m:e>
                                      <m:r>
                                        <a:rPr lang="es-ES" sz="1800" kern="1200" smtClean="0">
                                          <a:effectLst/>
                                          <a:latin typeface="Cambria Math" panose="02040503050406030204" pitchFamily="18" charset="0"/>
                                        </a:rPr>
                                        <m:t>𝑦</m:t>
                                      </m:r>
                                    </m:e>
                                    <m:sup>
                                      <m:r>
                                        <a:rPr lang="es-ES" sz="1800" kern="1200" smtClean="0">
                                          <a:effectLst/>
                                          <a:latin typeface="Cambria Math" panose="02040503050406030204" pitchFamily="18" charset="0"/>
                                        </a:rPr>
                                        <m:t>2</m:t>
                                      </m:r>
                                    </m:sup>
                                  </m:sSup>
                                </m:sub>
                                <m:sup>
                                  <m:r>
                                    <a:rPr lang="es-ES" sz="1800" kern="1200" smtClean="0">
                                      <a:effectLst/>
                                      <a:latin typeface="Cambria Math" panose="02040503050406030204" pitchFamily="18" charset="0"/>
                                    </a:rPr>
                                    <m:t>2</m:t>
                                  </m:r>
                                </m:sup>
                              </m:sSubSup>
                              <m:r>
                                <a:rPr lang="es-ES" sz="1800" kern="1200">
                                  <a:effectLst/>
                                  <a:latin typeface="Cambria Math" panose="02040503050406030204" pitchFamily="18" charset="0"/>
                                </a:rPr>
                                <m:t>|</m:t>
                              </m:r>
                            </m:oMath>
                          </a14:m>
                          <a:endParaRPr lang="es-ES" dirty="0">
                            <a:effectLst/>
                            <a:latin typeface="Arial" panose="020B0604020202020204" pitchFamily="34" charset="0"/>
                            <a:cs typeface="Arial" panose="020B0604020202020204" pitchFamily="34" charset="0"/>
                          </a:endParaRPr>
                        </a:p>
                      </a:txBody>
                      <a:tcPr/>
                    </a:tc>
                    <a:tc>
                      <a:txBody>
                        <a:bodyPr/>
                        <a:lstStyle/>
                        <a:p>
                          <a:pPr algn="ctr"/>
                          <a:r>
                            <a:rPr lang="es-ES" dirty="0">
                              <a:latin typeface="Arial" panose="020B0604020202020204" pitchFamily="34" charset="0"/>
                              <a:cs typeface="Arial" panose="020B0604020202020204" pitchFamily="34" charset="0"/>
                            </a:rPr>
                            <a:t>paramagnético</a:t>
                          </a:r>
                        </a:p>
                      </a:txBody>
                      <a:tcPr anchor="ctr"/>
                    </a:tc>
                    <a:extLst>
                      <a:ext uri="{0D108BD9-81ED-4DB2-BD59-A6C34878D82A}">
                        <a16:rowId xmlns:a16="http://schemas.microsoft.com/office/drawing/2014/main" val="1121750862"/>
                      </a:ext>
                    </a:extLst>
                  </a:tr>
                  <a:tr h="9167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rial" panose="020B0604020202020204" pitchFamily="34" charset="0"/>
                              <a:cs typeface="Arial" panose="020B0604020202020204" pitchFamily="34" charset="0"/>
                            </a:rPr>
                            <a:t>hierro</a:t>
                          </a:r>
                        </a:p>
                      </a:txBody>
                      <a:tcPr anchor="ctr"/>
                    </a:tc>
                    <a:tc>
                      <a:txBody>
                        <a:bodyPr/>
                        <a:lstStyle/>
                        <a:p>
                          <a:pPr algn="ctr"/>
                          <a:r>
                            <a:rPr lang="es-ES" dirty="0">
                              <a:latin typeface="Arial" panose="020B0604020202020204" pitchFamily="34" charset="0"/>
                              <a:cs typeface="Arial" panose="020B0604020202020204" pitchFamily="34" charset="0"/>
                            </a:rPr>
                            <a:t>26</a:t>
                          </a:r>
                        </a:p>
                      </a:txBody>
                      <a:tcPr anchor="ctr"/>
                    </a:tc>
                    <a:tc>
                      <a:txBody>
                        <a:bodyPr/>
                        <a:lstStyle/>
                        <a:p>
                          <a:pPr algn="ctr" rtl="0" eaLnBrk="1" fontAlgn="auto" latinLnBrk="0" hangingPunct="1"/>
                          <a14:m>
                            <m:oMathPara xmlns:m="http://schemas.openxmlformats.org/officeDocument/2006/math">
                              <m:oMathParaPr>
                                <m:jc m:val="centerGroup"/>
                              </m:oMathParaPr>
                              <m:oMath xmlns:m="http://schemas.openxmlformats.org/officeDocument/2006/math">
                                <m:d>
                                  <m:dPr>
                                    <m:begChr m:val="|"/>
                                    <m:endChr m:val="|"/>
                                    <m:ctrlPr>
                                      <a:rPr lang="es-ES" sz="1800" i="1" kern="1200" smtClean="0">
                                        <a:effectLst/>
                                        <a:latin typeface="Cambria Math" panose="02040503050406030204" pitchFamily="18" charset="0"/>
                                      </a:rPr>
                                    </m:ctrlPr>
                                  </m:dPr>
                                  <m:e>
                                    <m:r>
                                      <a:rPr lang="es-ES" sz="1800" kern="1200">
                                        <a:effectLst/>
                                        <a:latin typeface="Cambria Math" panose="02040503050406030204" pitchFamily="18" charset="0"/>
                                      </a:rPr>
                                      <m:t>1</m:t>
                                    </m:r>
                                    <m:sSup>
                                      <m:sSupPr>
                                        <m:ctrlPr>
                                          <a:rPr lang="es-ES" sz="1800" i="1" kern="1200">
                                            <a:effectLst/>
                                            <a:latin typeface="Cambria Math" panose="02040503050406030204" pitchFamily="18" charset="0"/>
                                          </a:rPr>
                                        </m:ctrlPr>
                                      </m:sSupPr>
                                      <m:e>
                                        <m:r>
                                          <a:rPr lang="es-ES" sz="1800" kern="1200">
                                            <a:effectLst/>
                                            <a:latin typeface="Cambria Math" panose="02040503050406030204" pitchFamily="18" charset="0"/>
                                          </a:rPr>
                                          <m:t>𝑠</m:t>
                                        </m:r>
                                      </m:e>
                                      <m:sup>
                                        <m:r>
                                          <a:rPr lang="es-ES" sz="1800" kern="1200">
                                            <a:effectLst/>
                                            <a:latin typeface="Cambria Math" panose="02040503050406030204" pitchFamily="18" charset="0"/>
                                          </a:rPr>
                                          <m:t>2</m:t>
                                        </m:r>
                                      </m:sup>
                                    </m:sSup>
                                    <m:d>
                                      <m:dPr>
                                        <m:begChr m:val="|"/>
                                        <m:endChr m:val="|"/>
                                        <m:ctrlPr>
                                          <a:rPr lang="es-ES" sz="1800" i="1" kern="1200">
                                            <a:effectLst/>
                                            <a:latin typeface="Cambria Math" panose="02040503050406030204" pitchFamily="18" charset="0"/>
                                          </a:rPr>
                                        </m:ctrlPr>
                                      </m:dPr>
                                      <m:e>
                                        <m:r>
                                          <a:rPr lang="es-ES" sz="1800" kern="1200">
                                            <a:effectLst/>
                                            <a:latin typeface="Cambria Math" panose="02040503050406030204" pitchFamily="18" charset="0"/>
                                          </a:rPr>
                                          <m:t>2</m:t>
                                        </m:r>
                                        <m:sSup>
                                          <m:sSupPr>
                                            <m:ctrlPr>
                                              <a:rPr lang="es-ES" sz="1800" i="1" kern="1200">
                                                <a:effectLst/>
                                                <a:latin typeface="Cambria Math" panose="02040503050406030204" pitchFamily="18" charset="0"/>
                                              </a:rPr>
                                            </m:ctrlPr>
                                          </m:sSupPr>
                                          <m:e>
                                            <m:r>
                                              <a:rPr lang="es-ES" sz="1800" kern="1200">
                                                <a:effectLst/>
                                                <a:latin typeface="Cambria Math" panose="02040503050406030204" pitchFamily="18" charset="0"/>
                                              </a:rPr>
                                              <m:t>𝑠</m:t>
                                            </m:r>
                                          </m:e>
                                          <m:sup>
                                            <m:r>
                                              <a:rPr lang="es-ES" sz="1800" kern="1200">
                                                <a:effectLst/>
                                                <a:latin typeface="Cambria Math" panose="02040503050406030204" pitchFamily="18" charset="0"/>
                                              </a:rPr>
                                              <m:t>2</m:t>
                                            </m:r>
                                          </m:sup>
                                        </m:sSup>
                                      </m:e>
                                    </m:d>
                                    <m:r>
                                      <a:rPr lang="es-ES" sz="1800" kern="1200">
                                        <a:effectLst/>
                                        <a:latin typeface="Cambria Math" panose="02040503050406030204" pitchFamily="18" charset="0"/>
                                      </a:rPr>
                                      <m:t>2</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𝑝</m:t>
                                        </m:r>
                                      </m:e>
                                      <m:sub>
                                        <m:r>
                                          <a:rPr lang="es-ES" sz="1800" kern="1200">
                                            <a:effectLst/>
                                            <a:latin typeface="Cambria Math" panose="02040503050406030204" pitchFamily="18" charset="0"/>
                                          </a:rPr>
                                          <m:t>𝑥</m:t>
                                        </m:r>
                                      </m:sub>
                                      <m:sup>
                                        <m:r>
                                          <a:rPr lang="es-ES" sz="1800" kern="1200">
                                            <a:effectLst/>
                                            <a:latin typeface="Cambria Math" panose="02040503050406030204" pitchFamily="18" charset="0"/>
                                          </a:rPr>
                                          <m:t>2</m:t>
                                        </m:r>
                                      </m:sup>
                                    </m:sSubSup>
                                    <m:r>
                                      <a:rPr lang="es-ES" sz="1800" kern="1200">
                                        <a:effectLst/>
                                        <a:latin typeface="Cambria Math" panose="02040503050406030204" pitchFamily="18" charset="0"/>
                                      </a:rPr>
                                      <m:t>2</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𝑝</m:t>
                                        </m:r>
                                      </m:e>
                                      <m:sub>
                                        <m:r>
                                          <a:rPr lang="es-ES" sz="1800" kern="1200">
                                            <a:effectLst/>
                                            <a:latin typeface="Cambria Math" panose="02040503050406030204" pitchFamily="18" charset="0"/>
                                          </a:rPr>
                                          <m:t>𝑦</m:t>
                                        </m:r>
                                      </m:sub>
                                      <m:sup>
                                        <m:r>
                                          <a:rPr lang="es-ES" sz="1800" kern="1200">
                                            <a:effectLst/>
                                            <a:latin typeface="Cambria Math" panose="02040503050406030204" pitchFamily="18" charset="0"/>
                                          </a:rPr>
                                          <m:t>2</m:t>
                                        </m:r>
                                      </m:sup>
                                    </m:sSubSup>
                                    <m:r>
                                      <a:rPr lang="es-ES" sz="1800" kern="1200">
                                        <a:effectLst/>
                                        <a:latin typeface="Cambria Math" panose="02040503050406030204" pitchFamily="18" charset="0"/>
                                      </a:rPr>
                                      <m:t>2</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𝑝</m:t>
                                        </m:r>
                                      </m:e>
                                      <m:sub>
                                        <m:r>
                                          <a:rPr lang="es-ES" sz="1800" kern="1200">
                                            <a:effectLst/>
                                            <a:latin typeface="Cambria Math" panose="02040503050406030204" pitchFamily="18" charset="0"/>
                                          </a:rPr>
                                          <m:t>𝑧</m:t>
                                        </m:r>
                                      </m:sub>
                                      <m:sup>
                                        <m:r>
                                          <a:rPr lang="es-ES" sz="1800" kern="1200">
                                            <a:effectLst/>
                                            <a:latin typeface="Cambria Math" panose="02040503050406030204" pitchFamily="18" charset="0"/>
                                          </a:rPr>
                                          <m:t>2</m:t>
                                        </m:r>
                                      </m:sup>
                                    </m:sSubSup>
                                    <m:d>
                                      <m:dPr>
                                        <m:begChr m:val="|"/>
                                        <m:endChr m:val="|"/>
                                        <m:ctrlPr>
                                          <a:rPr lang="es-ES" sz="1800" i="1" kern="1200">
                                            <a:effectLst/>
                                            <a:latin typeface="Cambria Math" panose="02040503050406030204" pitchFamily="18" charset="0"/>
                                          </a:rPr>
                                        </m:ctrlPr>
                                      </m:dPr>
                                      <m:e>
                                        <m:r>
                                          <a:rPr lang="es-ES" sz="1800" kern="1200">
                                            <a:effectLst/>
                                            <a:latin typeface="Cambria Math" panose="02040503050406030204" pitchFamily="18" charset="0"/>
                                          </a:rPr>
                                          <m:t>3</m:t>
                                        </m:r>
                                        <m:sSup>
                                          <m:sSupPr>
                                            <m:ctrlPr>
                                              <a:rPr lang="es-ES" sz="1800" i="1" kern="1200">
                                                <a:effectLst/>
                                                <a:latin typeface="Cambria Math" panose="02040503050406030204" pitchFamily="18" charset="0"/>
                                              </a:rPr>
                                            </m:ctrlPr>
                                          </m:sSupPr>
                                          <m:e>
                                            <m:r>
                                              <a:rPr lang="es-ES" sz="1800" kern="1200">
                                                <a:effectLst/>
                                                <a:latin typeface="Cambria Math" panose="02040503050406030204" pitchFamily="18" charset="0"/>
                                              </a:rPr>
                                              <m:t>𝑠</m:t>
                                            </m:r>
                                          </m:e>
                                          <m:sup>
                                            <m:r>
                                              <a:rPr lang="es-ES" sz="1800" kern="1200">
                                                <a:effectLst/>
                                                <a:latin typeface="Cambria Math" panose="02040503050406030204" pitchFamily="18" charset="0"/>
                                              </a:rPr>
                                              <m:t>2</m:t>
                                            </m:r>
                                          </m:sup>
                                        </m:sSup>
                                      </m:e>
                                    </m:d>
                                    <m:r>
                                      <a:rPr lang="es-ES" sz="1800" kern="1200">
                                        <a:effectLst/>
                                        <a:latin typeface="Cambria Math" panose="02040503050406030204" pitchFamily="18" charset="0"/>
                                      </a:rPr>
                                      <m:t>3</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𝑝</m:t>
                                        </m:r>
                                      </m:e>
                                      <m:sub>
                                        <m:r>
                                          <a:rPr lang="es-ES" sz="1800" kern="1200">
                                            <a:effectLst/>
                                            <a:latin typeface="Cambria Math" panose="02040503050406030204" pitchFamily="18" charset="0"/>
                                          </a:rPr>
                                          <m:t>𝑥</m:t>
                                        </m:r>
                                      </m:sub>
                                      <m:sup>
                                        <m:r>
                                          <a:rPr lang="es-ES" sz="1800" kern="1200">
                                            <a:effectLst/>
                                            <a:latin typeface="Cambria Math" panose="02040503050406030204" pitchFamily="18" charset="0"/>
                                          </a:rPr>
                                          <m:t>2</m:t>
                                        </m:r>
                                      </m:sup>
                                    </m:sSubSup>
                                    <m:r>
                                      <a:rPr lang="es-ES" sz="1800" kern="1200">
                                        <a:effectLst/>
                                        <a:latin typeface="Cambria Math" panose="02040503050406030204" pitchFamily="18" charset="0"/>
                                      </a:rPr>
                                      <m:t>3</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𝑝</m:t>
                                        </m:r>
                                      </m:e>
                                      <m:sub>
                                        <m:r>
                                          <a:rPr lang="es-ES" sz="1800" kern="1200">
                                            <a:effectLst/>
                                            <a:latin typeface="Cambria Math" panose="02040503050406030204" pitchFamily="18" charset="0"/>
                                          </a:rPr>
                                          <m:t>𝑦</m:t>
                                        </m:r>
                                      </m:sub>
                                      <m:sup>
                                        <m:r>
                                          <a:rPr lang="es-ES" sz="1800" kern="1200">
                                            <a:effectLst/>
                                            <a:latin typeface="Cambria Math" panose="02040503050406030204" pitchFamily="18" charset="0"/>
                                          </a:rPr>
                                          <m:t>2</m:t>
                                        </m:r>
                                      </m:sup>
                                    </m:sSubSup>
                                    <m:r>
                                      <a:rPr lang="es-ES" sz="1800" kern="1200">
                                        <a:effectLst/>
                                        <a:latin typeface="Cambria Math" panose="02040503050406030204" pitchFamily="18" charset="0"/>
                                      </a:rPr>
                                      <m:t>3</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𝑝</m:t>
                                        </m:r>
                                      </m:e>
                                      <m:sub>
                                        <m:r>
                                          <a:rPr lang="es-ES" sz="1800" kern="1200">
                                            <a:effectLst/>
                                            <a:latin typeface="Cambria Math" panose="02040503050406030204" pitchFamily="18" charset="0"/>
                                          </a:rPr>
                                          <m:t>𝑧</m:t>
                                        </m:r>
                                      </m:sub>
                                      <m:sup>
                                        <m:r>
                                          <a:rPr lang="es-ES" sz="1800" kern="1200">
                                            <a:effectLst/>
                                            <a:latin typeface="Cambria Math" panose="02040503050406030204" pitchFamily="18" charset="0"/>
                                          </a:rPr>
                                          <m:t>2</m:t>
                                        </m:r>
                                      </m:sup>
                                    </m:sSubSup>
                                  </m:e>
                                </m:d>
                                <m:r>
                                  <a:rPr lang="es-ES" sz="1800" kern="1200">
                                    <a:effectLst/>
                                    <a:latin typeface="Cambria Math" panose="02040503050406030204" pitchFamily="18" charset="0"/>
                                  </a:rPr>
                                  <m:t>4</m:t>
                                </m:r>
                                <m:sSup>
                                  <m:sSupPr>
                                    <m:ctrlPr>
                                      <a:rPr lang="es-ES" sz="1800" i="1" kern="1200">
                                        <a:effectLst/>
                                        <a:latin typeface="Cambria Math" panose="02040503050406030204" pitchFamily="18" charset="0"/>
                                      </a:rPr>
                                    </m:ctrlPr>
                                  </m:sSupPr>
                                  <m:e>
                                    <m:r>
                                      <a:rPr lang="es-ES" sz="1800" kern="1200">
                                        <a:effectLst/>
                                        <a:latin typeface="Cambria Math" panose="02040503050406030204" pitchFamily="18" charset="0"/>
                                      </a:rPr>
                                      <m:t>𝑠</m:t>
                                    </m:r>
                                  </m:e>
                                  <m:sup>
                                    <m:r>
                                      <a:rPr lang="es-ES" sz="1800" kern="1200">
                                        <a:effectLst/>
                                        <a:latin typeface="Cambria Math" panose="02040503050406030204" pitchFamily="18" charset="0"/>
                                      </a:rPr>
                                      <m:t>2</m:t>
                                    </m:r>
                                  </m:sup>
                                </m:sSup>
                              </m:oMath>
                            </m:oMathPara>
                          </a14:m>
                          <a:endParaRPr lang="es-ES" dirty="0">
                            <a:effectLst/>
                            <a:latin typeface="Arial" panose="020B0604020202020204" pitchFamily="34" charset="0"/>
                            <a:cs typeface="Arial" panose="020B0604020202020204" pitchFamily="34" charset="0"/>
                          </a:endParaRPr>
                        </a:p>
                        <a:p>
                          <a:pPr algn="ctr" rtl="0" eaLnBrk="1" fontAlgn="auto" latinLnBrk="0" hangingPunct="1"/>
                          <a:r>
                            <a:rPr lang="es-ES" sz="1800" kern="1200" dirty="0">
                              <a:effectLst/>
                              <a:latin typeface="Arial" panose="020B0604020202020204" pitchFamily="34" charset="0"/>
                              <a:cs typeface="Arial" panose="020B0604020202020204" pitchFamily="34" charset="0"/>
                            </a:rPr>
                            <a:t>|</a:t>
                          </a:r>
                          <a14:m>
                            <m:oMath xmlns:m="http://schemas.openxmlformats.org/officeDocument/2006/math">
                              <m:r>
                                <a:rPr lang="es-ES" sz="1800" kern="1200">
                                  <a:effectLst/>
                                  <a:latin typeface="Cambria Math" panose="02040503050406030204" pitchFamily="18" charset="0"/>
                                </a:rPr>
                                <m:t>3</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𝑑</m:t>
                                  </m:r>
                                </m:e>
                                <m:sub>
                                  <m:r>
                                    <a:rPr lang="es-ES" sz="1800" kern="1200">
                                      <a:effectLst/>
                                      <a:latin typeface="Cambria Math" panose="02040503050406030204" pitchFamily="18" charset="0"/>
                                    </a:rPr>
                                    <m:t>𝑥𝑦</m:t>
                                  </m:r>
                                </m:sub>
                                <m:sup>
                                  <m:r>
                                    <a:rPr lang="es-ES" sz="1800" kern="1200">
                                      <a:effectLst/>
                                      <a:latin typeface="Cambria Math" panose="02040503050406030204" pitchFamily="18" charset="0"/>
                                    </a:rPr>
                                    <m:t>2</m:t>
                                  </m:r>
                                </m:sup>
                              </m:sSubSup>
                              <m:r>
                                <a:rPr lang="es-ES" sz="1800" kern="1200">
                                  <a:effectLst/>
                                  <a:latin typeface="Cambria Math" panose="02040503050406030204" pitchFamily="18" charset="0"/>
                                </a:rPr>
                                <m:t>𝟑</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𝒅</m:t>
                                  </m:r>
                                </m:e>
                                <m:sub>
                                  <m:r>
                                    <a:rPr lang="es-ES" sz="1800" kern="1200">
                                      <a:effectLst/>
                                      <a:latin typeface="Cambria Math" panose="02040503050406030204" pitchFamily="18" charset="0"/>
                                    </a:rPr>
                                    <m:t>𝒚𝒛</m:t>
                                  </m:r>
                                </m:sub>
                                <m:sup>
                                  <m:r>
                                    <a:rPr lang="es-ES" sz="1800" kern="1200" smtClean="0">
                                      <a:effectLst/>
                                      <a:latin typeface="Cambria Math" panose="02040503050406030204" pitchFamily="18" charset="0"/>
                                    </a:rPr>
                                    <m:t>𝟏</m:t>
                                  </m:r>
                                </m:sup>
                              </m:sSubSup>
                              <m:r>
                                <a:rPr lang="es-ES" sz="1800" kern="1200">
                                  <a:effectLst/>
                                  <a:latin typeface="Cambria Math" panose="02040503050406030204" pitchFamily="18" charset="0"/>
                                </a:rPr>
                                <m:t>𝟑</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𝒅</m:t>
                                  </m:r>
                                </m:e>
                                <m:sub>
                                  <m:r>
                                    <a:rPr lang="es-ES" sz="1800" kern="1200">
                                      <a:effectLst/>
                                      <a:latin typeface="Cambria Math" panose="02040503050406030204" pitchFamily="18" charset="0"/>
                                    </a:rPr>
                                    <m:t>𝒙𝒛</m:t>
                                  </m:r>
                                </m:sub>
                                <m:sup>
                                  <m:r>
                                    <a:rPr lang="es-ES" sz="1800" kern="1200" smtClean="0">
                                      <a:effectLst/>
                                      <a:latin typeface="Cambria Math" panose="02040503050406030204" pitchFamily="18" charset="0"/>
                                    </a:rPr>
                                    <m:t>𝟏</m:t>
                                  </m:r>
                                </m:sup>
                              </m:sSubSup>
                              <m:r>
                                <a:rPr lang="es-ES" sz="1800" kern="1200">
                                  <a:effectLst/>
                                  <a:latin typeface="Cambria Math" panose="02040503050406030204" pitchFamily="18" charset="0"/>
                                </a:rPr>
                                <m:t>𝟑</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𝒅</m:t>
                                  </m:r>
                                </m:e>
                                <m:sub>
                                  <m:sSup>
                                    <m:sSupPr>
                                      <m:ctrlPr>
                                        <a:rPr lang="es-ES" sz="1800" i="1" kern="1200">
                                          <a:effectLst/>
                                          <a:latin typeface="Cambria Math" panose="02040503050406030204" pitchFamily="18" charset="0"/>
                                        </a:rPr>
                                      </m:ctrlPr>
                                    </m:sSupPr>
                                    <m:e>
                                      <m:r>
                                        <a:rPr lang="es-ES" sz="1800" kern="1200">
                                          <a:effectLst/>
                                          <a:latin typeface="Cambria Math" panose="02040503050406030204" pitchFamily="18" charset="0"/>
                                        </a:rPr>
                                        <m:t>𝒛</m:t>
                                      </m:r>
                                    </m:e>
                                    <m:sup>
                                      <m:r>
                                        <a:rPr lang="es-ES" sz="1800" kern="1200">
                                          <a:effectLst/>
                                          <a:latin typeface="Cambria Math" panose="02040503050406030204" pitchFamily="18" charset="0"/>
                                        </a:rPr>
                                        <m:t>𝟐</m:t>
                                      </m:r>
                                    </m:sup>
                                  </m:sSup>
                                </m:sub>
                                <m:sup>
                                  <m:r>
                                    <a:rPr lang="es-ES" sz="1800" kern="1200" smtClean="0">
                                      <a:effectLst/>
                                      <a:latin typeface="Cambria Math" panose="02040503050406030204" pitchFamily="18" charset="0"/>
                                    </a:rPr>
                                    <m:t>𝟏</m:t>
                                  </m:r>
                                </m:sup>
                              </m:sSubSup>
                              <m:r>
                                <a:rPr lang="es-ES" sz="1800" kern="1200">
                                  <a:effectLst/>
                                  <a:latin typeface="Cambria Math" panose="02040503050406030204" pitchFamily="18" charset="0"/>
                                </a:rPr>
                                <m:t>𝟑</m:t>
                              </m:r>
                              <m:sSubSup>
                                <m:sSubSupPr>
                                  <m:ctrlPr>
                                    <a:rPr lang="es-ES" sz="1800" i="1" kern="1200">
                                      <a:effectLst/>
                                      <a:latin typeface="Cambria Math" panose="02040503050406030204" pitchFamily="18" charset="0"/>
                                    </a:rPr>
                                  </m:ctrlPr>
                                </m:sSubSupPr>
                                <m:e>
                                  <m:r>
                                    <a:rPr lang="es-ES" sz="1800" kern="1200">
                                      <a:effectLst/>
                                      <a:latin typeface="Cambria Math" panose="02040503050406030204" pitchFamily="18" charset="0"/>
                                    </a:rPr>
                                    <m:t>𝒅</m:t>
                                  </m:r>
                                </m:e>
                                <m:sub>
                                  <m:sSup>
                                    <m:sSupPr>
                                      <m:ctrlPr>
                                        <a:rPr lang="es-ES" sz="1800" i="1" kern="1200">
                                          <a:effectLst/>
                                          <a:latin typeface="Cambria Math" panose="02040503050406030204" pitchFamily="18" charset="0"/>
                                        </a:rPr>
                                      </m:ctrlPr>
                                    </m:sSupPr>
                                    <m:e>
                                      <m:r>
                                        <a:rPr lang="es-ES" sz="1800" kern="1200">
                                          <a:effectLst/>
                                          <a:latin typeface="Cambria Math" panose="02040503050406030204" pitchFamily="18" charset="0"/>
                                        </a:rPr>
                                        <m:t>𝒙</m:t>
                                      </m:r>
                                    </m:e>
                                    <m:sup>
                                      <m:r>
                                        <a:rPr lang="es-ES" sz="1800" kern="1200">
                                          <a:effectLst/>
                                          <a:latin typeface="Cambria Math" panose="02040503050406030204" pitchFamily="18" charset="0"/>
                                        </a:rPr>
                                        <m:t>𝟐</m:t>
                                      </m:r>
                                    </m:sup>
                                  </m:sSup>
                                  <m:r>
                                    <a:rPr lang="es-ES" sz="1800" kern="1200">
                                      <a:effectLst/>
                                      <a:latin typeface="Cambria Math" panose="02040503050406030204" pitchFamily="18" charset="0"/>
                                    </a:rPr>
                                    <m:t>−</m:t>
                                  </m:r>
                                  <m:sSup>
                                    <m:sSupPr>
                                      <m:ctrlPr>
                                        <a:rPr lang="es-ES" sz="1800" i="1" kern="1200">
                                          <a:effectLst/>
                                          <a:latin typeface="Cambria Math" panose="02040503050406030204" pitchFamily="18" charset="0"/>
                                        </a:rPr>
                                      </m:ctrlPr>
                                    </m:sSupPr>
                                    <m:e>
                                      <m:r>
                                        <a:rPr lang="es-ES" sz="1800" kern="1200">
                                          <a:effectLst/>
                                          <a:latin typeface="Cambria Math" panose="02040503050406030204" pitchFamily="18" charset="0"/>
                                        </a:rPr>
                                        <m:t>𝒚</m:t>
                                      </m:r>
                                    </m:e>
                                    <m:sup>
                                      <m:r>
                                        <a:rPr lang="es-ES" sz="1800" kern="1200">
                                          <a:effectLst/>
                                          <a:latin typeface="Cambria Math" panose="02040503050406030204" pitchFamily="18" charset="0"/>
                                        </a:rPr>
                                        <m:t>𝟐</m:t>
                                      </m:r>
                                    </m:sup>
                                  </m:sSup>
                                </m:sub>
                                <m:sup>
                                  <m:r>
                                    <a:rPr lang="es-ES" sz="1800" kern="1200">
                                      <a:effectLst/>
                                      <a:latin typeface="Cambria Math" panose="02040503050406030204" pitchFamily="18" charset="0"/>
                                    </a:rPr>
                                    <m:t>𝟏</m:t>
                                  </m:r>
                                </m:sup>
                              </m:sSubSup>
                              <m:r>
                                <a:rPr lang="es-ES" sz="1800" kern="1200">
                                  <a:effectLst/>
                                  <a:latin typeface="Cambria Math" panose="02040503050406030204" pitchFamily="18" charset="0"/>
                                </a:rPr>
                                <m:t>|</m:t>
                              </m:r>
                            </m:oMath>
                          </a14:m>
                          <a:endParaRPr lang="es-ES" dirty="0">
                            <a:effectLst/>
                            <a:latin typeface="Arial" panose="020B0604020202020204" pitchFamily="34" charset="0"/>
                            <a:cs typeface="Arial" panose="020B0604020202020204" pitchFamily="34" charset="0"/>
                          </a:endParaRPr>
                        </a:p>
                      </a:txBody>
                      <a:tcPr/>
                    </a:tc>
                    <a:tc>
                      <a:txBody>
                        <a:bodyPr/>
                        <a:lstStyle/>
                        <a:p>
                          <a:pPr algn="ctr"/>
                          <a:r>
                            <a:rPr lang="es-ES" dirty="0">
                              <a:latin typeface="Arial" panose="020B0604020202020204" pitchFamily="34" charset="0"/>
                              <a:cs typeface="Arial" panose="020B0604020202020204" pitchFamily="34" charset="0"/>
                            </a:rPr>
                            <a:t>paramagnético</a:t>
                          </a:r>
                        </a:p>
                      </a:txBody>
                      <a:tcPr anchor="ctr"/>
                    </a:tc>
                    <a:extLst>
                      <a:ext uri="{0D108BD9-81ED-4DB2-BD59-A6C34878D82A}">
                        <a16:rowId xmlns:a16="http://schemas.microsoft.com/office/drawing/2014/main" val="3947550157"/>
                      </a:ext>
                    </a:extLst>
                  </a:tr>
                </a:tbl>
              </a:graphicData>
            </a:graphic>
          </p:graphicFrame>
        </mc:Choice>
        <mc:Fallback>
          <p:graphicFrame>
            <p:nvGraphicFramePr>
              <p:cNvPr id="4" name="Marcador de contenido 3">
                <a:extLst>
                  <a:ext uri="{FF2B5EF4-FFF2-40B4-BE49-F238E27FC236}">
                    <a16:creationId xmlns:a14="http://schemas.microsoft.com/office/drawing/2010/main" xmlns="" xmlns:a16="http://schemas.microsoft.com/office/drawing/2014/main" id="{6B796131-B9CB-4BBE-8C99-0BE0313B25D7}"/>
                  </a:ext>
                </a:extLst>
              </p:cNvPr>
              <p:cNvGraphicFramePr>
                <a:graphicFrameLocks noGrp="1"/>
              </p:cNvGraphicFramePr>
              <p:nvPr>
                <p:ph idx="1"/>
                <p:extLst>
                  <p:ext uri="{D42A27DB-BD31-4B8C-83A1-F6EECF244321}">
                    <p14:modId xmlns:a14="http://schemas.microsoft.com/office/drawing/2010/main" xmlns="" xmlns:p14="http://schemas.microsoft.com/office/powerpoint/2010/main" val="3514627683"/>
                  </p:ext>
                </p:extLst>
              </p:nvPr>
            </p:nvGraphicFramePr>
            <p:xfrm>
              <a:off x="595533" y="1308296"/>
              <a:ext cx="11000934" cy="5416062"/>
            </p:xfrm>
            <a:graphic>
              <a:graphicData uri="http://schemas.openxmlformats.org/drawingml/2006/table">
                <a:tbl>
                  <a:tblPr firstRow="1" bandRow="1">
                    <a:tableStyleId>{793D81CF-94F2-401A-BA57-92F5A7B2D0C5}</a:tableStyleId>
                  </a:tblPr>
                  <a:tblGrid>
                    <a:gridCol w="1712926">
                      <a:extLst>
                        <a:ext uri="{9D8B030D-6E8A-4147-A177-3AD203B41FA5}">
                          <a16:colId xmlns:a14="http://schemas.microsoft.com/office/drawing/2010/main" xmlns="" xmlns:a16="http://schemas.microsoft.com/office/drawing/2014/main" val="763610276"/>
                        </a:ext>
                      </a:extLst>
                    </a:gridCol>
                    <a:gridCol w="1430430">
                      <a:extLst>
                        <a:ext uri="{9D8B030D-6E8A-4147-A177-3AD203B41FA5}">
                          <a16:colId xmlns:a14="http://schemas.microsoft.com/office/drawing/2010/main" xmlns="" xmlns:a16="http://schemas.microsoft.com/office/drawing/2014/main" val="1765401667"/>
                        </a:ext>
                      </a:extLst>
                    </a:gridCol>
                    <a:gridCol w="5721728">
                      <a:extLst>
                        <a:ext uri="{9D8B030D-6E8A-4147-A177-3AD203B41FA5}">
                          <a16:colId xmlns:a14="http://schemas.microsoft.com/office/drawing/2010/main" xmlns="" xmlns:a16="http://schemas.microsoft.com/office/drawing/2014/main" val="3902468494"/>
                        </a:ext>
                      </a:extLst>
                    </a:gridCol>
                    <a:gridCol w="2135850">
                      <a:extLst>
                        <a:ext uri="{9D8B030D-6E8A-4147-A177-3AD203B41FA5}">
                          <a16:colId xmlns:a14="http://schemas.microsoft.com/office/drawing/2010/main" xmlns="" xmlns:a16="http://schemas.microsoft.com/office/drawing/2014/main" val="1622195489"/>
                        </a:ext>
                      </a:extLst>
                    </a:gridCol>
                  </a:tblGrid>
                  <a:tr h="753299">
                    <a:tc>
                      <a:txBody>
                        <a:bodyPr/>
                        <a:lstStyle/>
                        <a:p>
                          <a:pPr algn="ctr"/>
                          <a:r>
                            <a:rPr lang="es-ES" dirty="0">
                              <a:latin typeface="Arial" panose="020B0604020202020204" pitchFamily="34" charset="0"/>
                              <a:cs typeface="Arial" panose="020B0604020202020204" pitchFamily="34" charset="0"/>
                            </a:rPr>
                            <a:t>Átomo aislado </a:t>
                          </a:r>
                        </a:p>
                      </a:txBody>
                      <a:tcPr anchor="ctr"/>
                    </a:tc>
                    <a:tc>
                      <a:txBody>
                        <a:bodyPr/>
                        <a:lstStyle/>
                        <a:p>
                          <a:pPr algn="ctr"/>
                          <a:r>
                            <a:rPr lang="es-ES" dirty="0">
                              <a:latin typeface="Arial" panose="020B0604020202020204" pitchFamily="34" charset="0"/>
                              <a:cs typeface="Arial" panose="020B0604020202020204" pitchFamily="34" charset="0"/>
                            </a:rPr>
                            <a:t>Numero atómico</a:t>
                          </a:r>
                        </a:p>
                      </a:txBody>
                      <a:tcPr anchor="ctr"/>
                    </a:tc>
                    <a:tc>
                      <a:txBody>
                        <a:bodyPr/>
                        <a:lstStyle/>
                        <a:p>
                          <a:pPr algn="ctr"/>
                          <a:r>
                            <a:rPr lang="es-ES" dirty="0">
                              <a:latin typeface="Arial" panose="020B0604020202020204" pitchFamily="34" charset="0"/>
                              <a:cs typeface="Arial" panose="020B0604020202020204" pitchFamily="34" charset="0"/>
                            </a:rPr>
                            <a:t>Configuración electrónica</a:t>
                          </a:r>
                        </a:p>
                      </a:txBody>
                      <a:tcPr anchor="ctr"/>
                    </a:tc>
                    <a:tc>
                      <a:txBody>
                        <a:bodyPr/>
                        <a:lstStyle/>
                        <a:p>
                          <a:pPr algn="ctr"/>
                          <a:r>
                            <a:rPr lang="es-ES" dirty="0">
                              <a:latin typeface="Arial" panose="020B0604020202020204" pitchFamily="34" charset="0"/>
                              <a:cs typeface="Arial" panose="020B0604020202020204" pitchFamily="34" charset="0"/>
                            </a:rPr>
                            <a:t>Propiedades magnéticas</a:t>
                          </a:r>
                        </a:p>
                      </a:txBody>
                      <a:tcPr anchor="ctr"/>
                    </a:tc>
                    <a:extLst>
                      <a:ext uri="{0D108BD9-81ED-4DB2-BD59-A6C34878D82A}">
                        <a16:rowId xmlns:a14="http://schemas.microsoft.com/office/drawing/2010/main" xmlns="" xmlns:a16="http://schemas.microsoft.com/office/drawing/2014/main" val="1530977873"/>
                      </a:ext>
                    </a:extLst>
                  </a:tr>
                  <a:tr h="474774">
                    <a:tc>
                      <a:txBody>
                        <a:bodyPr/>
                        <a:lstStyle/>
                        <a:p>
                          <a:pPr algn="ctr"/>
                          <a:r>
                            <a:rPr lang="es-ES" dirty="0">
                              <a:latin typeface="Arial" panose="020B0604020202020204" pitchFamily="34" charset="0"/>
                              <a:cs typeface="Arial" panose="020B0604020202020204" pitchFamily="34" charset="0"/>
                            </a:rPr>
                            <a:t>Carbono </a:t>
                          </a:r>
                        </a:p>
                      </a:txBody>
                      <a:tcPr anchor="ctr"/>
                    </a:tc>
                    <a:tc>
                      <a:txBody>
                        <a:bodyPr/>
                        <a:lstStyle/>
                        <a:p>
                          <a:pPr algn="ctr"/>
                          <a:r>
                            <a:rPr lang="es-ES" dirty="0">
                              <a:latin typeface="Arial" panose="020B0604020202020204" pitchFamily="34" charset="0"/>
                              <a:cs typeface="Arial" panose="020B0604020202020204" pitchFamily="34" charset="0"/>
                            </a:rPr>
                            <a:t>6</a:t>
                          </a:r>
                        </a:p>
                      </a:txBody>
                      <a:tcPr anchor="ctr"/>
                    </a:tc>
                    <a:tc>
                      <a:txBody>
                        <a:bodyPr/>
                        <a:lstStyle/>
                        <a:p>
                          <a:endParaRPr lang="es-ES"/>
                        </a:p>
                      </a:txBody>
                      <a:tcPr>
                        <a:blipFill>
                          <a:blip r:embed="rId2"/>
                          <a:stretch>
                            <a:fillRect l="-55059" t="-160256" r="-37593" b="-884615"/>
                          </a:stretch>
                        </a:blipFill>
                      </a:tcPr>
                    </a:tc>
                    <a:tc>
                      <a:txBody>
                        <a:bodyPr/>
                        <a:lstStyle/>
                        <a:p>
                          <a:pPr algn="ctr"/>
                          <a:r>
                            <a:rPr lang="es-ES" dirty="0">
                              <a:latin typeface="Arial" panose="020B0604020202020204" pitchFamily="34" charset="0"/>
                              <a:cs typeface="Arial" panose="020B0604020202020204" pitchFamily="34" charset="0"/>
                            </a:rPr>
                            <a:t>paramagnético</a:t>
                          </a:r>
                        </a:p>
                      </a:txBody>
                      <a:tcPr anchor="ctr"/>
                    </a:tc>
                    <a:extLst>
                      <a:ext uri="{0D108BD9-81ED-4DB2-BD59-A6C34878D82A}">
                        <a16:rowId xmlns:a14="http://schemas.microsoft.com/office/drawing/2010/main" xmlns="" xmlns:a16="http://schemas.microsoft.com/office/drawing/2014/main" val="3550833097"/>
                      </a:ext>
                    </a:extLst>
                  </a:tr>
                  <a:tr h="4747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rial" panose="020B0604020202020204" pitchFamily="34" charset="0"/>
                              <a:cs typeface="Arial" panose="020B0604020202020204" pitchFamily="34" charset="0"/>
                            </a:rPr>
                            <a:t>Nitrógeno</a:t>
                          </a:r>
                        </a:p>
                      </a:txBody>
                      <a:tcPr anchor="ctr"/>
                    </a:tc>
                    <a:tc>
                      <a:txBody>
                        <a:bodyPr/>
                        <a:lstStyle/>
                        <a:p>
                          <a:pPr algn="ctr"/>
                          <a:r>
                            <a:rPr lang="es-ES" dirty="0">
                              <a:latin typeface="Arial" panose="020B0604020202020204" pitchFamily="34" charset="0"/>
                              <a:cs typeface="Arial" panose="020B0604020202020204" pitchFamily="34" charset="0"/>
                            </a:rPr>
                            <a:t>7</a:t>
                          </a:r>
                        </a:p>
                      </a:txBody>
                      <a:tcPr anchor="ctr"/>
                    </a:tc>
                    <a:tc>
                      <a:txBody>
                        <a:bodyPr/>
                        <a:lstStyle/>
                        <a:p>
                          <a:endParaRPr lang="es-ES"/>
                        </a:p>
                      </a:txBody>
                      <a:tcPr>
                        <a:blipFill>
                          <a:blip r:embed="rId2"/>
                          <a:stretch>
                            <a:fillRect l="-55059" t="-260256" r="-37593" b="-78461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kern="1200" dirty="0">
                              <a:effectLst/>
                              <a:latin typeface="Arial" panose="020B0604020202020204" pitchFamily="34" charset="0"/>
                              <a:cs typeface="Arial" panose="020B0604020202020204" pitchFamily="34" charset="0"/>
                            </a:rPr>
                            <a:t>paramagnético</a:t>
                          </a:r>
                          <a:endParaRPr lang="es-ES" dirty="0">
                            <a:effectLst/>
                            <a:latin typeface="Arial" panose="020B0604020202020204" pitchFamily="34" charset="0"/>
                            <a:cs typeface="Arial" panose="020B0604020202020204" pitchFamily="34" charset="0"/>
                          </a:endParaRPr>
                        </a:p>
                      </a:txBody>
                      <a:tcPr anchor="ctr"/>
                    </a:tc>
                    <a:extLst>
                      <a:ext uri="{0D108BD9-81ED-4DB2-BD59-A6C34878D82A}">
                        <a16:rowId xmlns:a14="http://schemas.microsoft.com/office/drawing/2010/main" xmlns="" xmlns:a16="http://schemas.microsoft.com/office/drawing/2014/main" val="1221876913"/>
                      </a:ext>
                    </a:extLst>
                  </a:tr>
                  <a:tr h="4747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rial" panose="020B0604020202020204" pitchFamily="34" charset="0"/>
                              <a:cs typeface="Arial" panose="020B0604020202020204" pitchFamily="34" charset="0"/>
                            </a:rPr>
                            <a:t>Oxigeno</a:t>
                          </a:r>
                        </a:p>
                      </a:txBody>
                      <a:tcPr anchor="ctr"/>
                    </a:tc>
                    <a:tc>
                      <a:txBody>
                        <a:bodyPr/>
                        <a:lstStyle/>
                        <a:p>
                          <a:pPr algn="ctr"/>
                          <a:r>
                            <a:rPr lang="es-ES" dirty="0">
                              <a:latin typeface="Arial" panose="020B0604020202020204" pitchFamily="34" charset="0"/>
                              <a:cs typeface="Arial" panose="020B0604020202020204" pitchFamily="34" charset="0"/>
                            </a:rPr>
                            <a:t>8</a:t>
                          </a:r>
                        </a:p>
                      </a:txBody>
                      <a:tcPr anchor="ctr"/>
                    </a:tc>
                    <a:tc>
                      <a:txBody>
                        <a:bodyPr/>
                        <a:lstStyle/>
                        <a:p>
                          <a:endParaRPr lang="es-ES"/>
                        </a:p>
                      </a:txBody>
                      <a:tcPr>
                        <a:blipFill>
                          <a:blip r:embed="rId2"/>
                          <a:stretch>
                            <a:fillRect l="-55059" t="-360256" r="-37593" b="-68461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kern="1200" dirty="0">
                              <a:effectLst/>
                              <a:latin typeface="Arial" panose="020B0604020202020204" pitchFamily="34" charset="0"/>
                              <a:cs typeface="Arial" panose="020B0604020202020204" pitchFamily="34" charset="0"/>
                            </a:rPr>
                            <a:t>paramagnético</a:t>
                          </a:r>
                          <a:endParaRPr lang="es-ES" dirty="0">
                            <a:effectLst/>
                            <a:latin typeface="Arial" panose="020B0604020202020204" pitchFamily="34" charset="0"/>
                            <a:cs typeface="Arial" panose="020B0604020202020204" pitchFamily="34" charset="0"/>
                          </a:endParaRPr>
                        </a:p>
                      </a:txBody>
                      <a:tcPr anchor="ctr"/>
                    </a:tc>
                    <a:extLst>
                      <a:ext uri="{0D108BD9-81ED-4DB2-BD59-A6C34878D82A}">
                        <a16:rowId xmlns:a14="http://schemas.microsoft.com/office/drawing/2010/main" xmlns="" xmlns:a16="http://schemas.microsoft.com/office/drawing/2014/main" val="1225538364"/>
                      </a:ext>
                    </a:extLst>
                  </a:tr>
                  <a:tr h="4830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rial" panose="020B0604020202020204" pitchFamily="34" charset="0"/>
                              <a:cs typeface="Arial" panose="020B0604020202020204" pitchFamily="34" charset="0"/>
                            </a:rPr>
                            <a:t>Flúor</a:t>
                          </a:r>
                        </a:p>
                      </a:txBody>
                      <a:tcPr anchor="ctr"/>
                    </a:tc>
                    <a:tc>
                      <a:txBody>
                        <a:bodyPr/>
                        <a:lstStyle/>
                        <a:p>
                          <a:pPr algn="ctr"/>
                          <a:r>
                            <a:rPr lang="es-ES" dirty="0">
                              <a:latin typeface="Arial" panose="020B0604020202020204" pitchFamily="34" charset="0"/>
                              <a:cs typeface="Arial" panose="020B0604020202020204" pitchFamily="34" charset="0"/>
                            </a:rPr>
                            <a:t>9</a:t>
                          </a:r>
                        </a:p>
                      </a:txBody>
                      <a:tcPr anchor="ctr"/>
                    </a:tc>
                    <a:tc>
                      <a:txBody>
                        <a:bodyPr/>
                        <a:lstStyle/>
                        <a:p>
                          <a:endParaRPr lang="es-ES"/>
                        </a:p>
                      </a:txBody>
                      <a:tcPr>
                        <a:blipFill>
                          <a:blip r:embed="rId2"/>
                          <a:stretch>
                            <a:fillRect l="-55059" t="-454430" r="-37593" b="-57594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kern="1200" dirty="0">
                              <a:effectLst/>
                              <a:latin typeface="Arial" panose="020B0604020202020204" pitchFamily="34" charset="0"/>
                              <a:cs typeface="Arial" panose="020B0604020202020204" pitchFamily="34" charset="0"/>
                            </a:rPr>
                            <a:t>paramagnético</a:t>
                          </a:r>
                          <a:endParaRPr lang="es-ES" dirty="0">
                            <a:effectLst/>
                            <a:latin typeface="Arial" panose="020B0604020202020204" pitchFamily="34" charset="0"/>
                            <a:cs typeface="Arial" panose="020B0604020202020204" pitchFamily="34" charset="0"/>
                          </a:endParaRPr>
                        </a:p>
                      </a:txBody>
                      <a:tcPr anchor="ctr"/>
                    </a:tc>
                    <a:extLst>
                      <a:ext uri="{0D108BD9-81ED-4DB2-BD59-A6C34878D82A}">
                        <a16:rowId xmlns:a14="http://schemas.microsoft.com/office/drawing/2010/main" xmlns="" xmlns:a16="http://schemas.microsoft.com/office/drawing/2014/main" val="3975288013"/>
                      </a:ext>
                    </a:extLst>
                  </a:tr>
                  <a:tr h="48306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rial" panose="020B0604020202020204" pitchFamily="34" charset="0"/>
                              <a:cs typeface="Arial" panose="020B0604020202020204" pitchFamily="34" charset="0"/>
                            </a:rPr>
                            <a:t>Aluminio</a:t>
                          </a:r>
                        </a:p>
                      </a:txBody>
                      <a:tcPr anchor="ctr"/>
                    </a:tc>
                    <a:tc>
                      <a:txBody>
                        <a:bodyPr/>
                        <a:lstStyle/>
                        <a:p>
                          <a:pPr algn="ctr"/>
                          <a:r>
                            <a:rPr lang="es-ES" dirty="0">
                              <a:latin typeface="Arial" panose="020B0604020202020204" pitchFamily="34" charset="0"/>
                              <a:cs typeface="Arial" panose="020B0604020202020204" pitchFamily="34" charset="0"/>
                            </a:rPr>
                            <a:t>13</a:t>
                          </a:r>
                        </a:p>
                      </a:txBody>
                      <a:tcPr anchor="ctr"/>
                    </a:tc>
                    <a:tc>
                      <a:txBody>
                        <a:bodyPr/>
                        <a:lstStyle/>
                        <a:p>
                          <a:endParaRPr lang="es-ES"/>
                        </a:p>
                      </a:txBody>
                      <a:tcPr>
                        <a:blipFill>
                          <a:blip r:embed="rId2"/>
                          <a:stretch>
                            <a:fillRect l="-55059" t="-547500" r="-37593" b="-46875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800" kern="1200" dirty="0">
                              <a:effectLst/>
                              <a:latin typeface="Arial" panose="020B0604020202020204" pitchFamily="34" charset="0"/>
                              <a:cs typeface="Arial" panose="020B0604020202020204" pitchFamily="34" charset="0"/>
                            </a:rPr>
                            <a:t>paramagnético</a:t>
                          </a:r>
                          <a:endParaRPr lang="es-ES" dirty="0">
                            <a:effectLst/>
                            <a:latin typeface="Arial" panose="020B0604020202020204" pitchFamily="34" charset="0"/>
                            <a:cs typeface="Arial" panose="020B0604020202020204" pitchFamily="34" charset="0"/>
                          </a:endParaRPr>
                        </a:p>
                      </a:txBody>
                      <a:tcPr anchor="ctr"/>
                    </a:tc>
                    <a:extLst>
                      <a:ext uri="{0D108BD9-81ED-4DB2-BD59-A6C34878D82A}">
                        <a16:rowId xmlns:a14="http://schemas.microsoft.com/office/drawing/2010/main" xmlns="" xmlns:a16="http://schemas.microsoft.com/office/drawing/2014/main" val="1198247224"/>
                      </a:ext>
                    </a:extLst>
                  </a:tr>
                  <a:tr h="46244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rial" panose="020B0604020202020204" pitchFamily="34" charset="0"/>
                              <a:cs typeface="Arial" panose="020B0604020202020204" pitchFamily="34" charset="0"/>
                            </a:rPr>
                            <a:t>Neón</a:t>
                          </a:r>
                        </a:p>
                      </a:txBody>
                      <a:tcPr anchor="ctr"/>
                    </a:tc>
                    <a:tc>
                      <a:txBody>
                        <a:bodyPr/>
                        <a:lstStyle/>
                        <a:p>
                          <a:pPr algn="ctr"/>
                          <a:r>
                            <a:rPr lang="es-ES" dirty="0">
                              <a:latin typeface="Arial" panose="020B0604020202020204" pitchFamily="34" charset="0"/>
                              <a:cs typeface="Arial" panose="020B0604020202020204" pitchFamily="34" charset="0"/>
                            </a:rPr>
                            <a:t>10</a:t>
                          </a:r>
                        </a:p>
                      </a:txBody>
                      <a:tcPr anchor="ctr"/>
                    </a:tc>
                    <a:tc>
                      <a:txBody>
                        <a:bodyPr/>
                        <a:lstStyle/>
                        <a:p>
                          <a:endParaRPr lang="es-ES"/>
                        </a:p>
                      </a:txBody>
                      <a:tcPr>
                        <a:blipFill>
                          <a:blip r:embed="rId2"/>
                          <a:stretch>
                            <a:fillRect l="-55059" t="-681579" r="-37593" b="-393421"/>
                          </a:stretch>
                        </a:blipFill>
                      </a:tcPr>
                    </a:tc>
                    <a:tc>
                      <a:txBody>
                        <a:bodyPr/>
                        <a:lstStyle/>
                        <a:p>
                          <a:pPr algn="ctr"/>
                          <a:r>
                            <a:rPr lang="es-ES" dirty="0">
                              <a:latin typeface="Arial" panose="020B0604020202020204" pitchFamily="34" charset="0"/>
                              <a:cs typeface="Arial" panose="020B0604020202020204" pitchFamily="34" charset="0"/>
                            </a:rPr>
                            <a:t>diamagnético</a:t>
                          </a:r>
                        </a:p>
                      </a:txBody>
                      <a:tcPr anchor="ctr"/>
                    </a:tc>
                    <a:extLst>
                      <a:ext uri="{0D108BD9-81ED-4DB2-BD59-A6C34878D82A}">
                        <a16:rowId xmlns:a14="http://schemas.microsoft.com/office/drawing/2010/main" xmlns="" xmlns:a16="http://schemas.microsoft.com/office/drawing/2014/main" val="2144235440"/>
                      </a:ext>
                    </a:extLst>
                  </a:tr>
                  <a:tr h="8931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rial" panose="020B0604020202020204" pitchFamily="34" charset="0"/>
                              <a:cs typeface="Arial" panose="020B0604020202020204" pitchFamily="34" charset="0"/>
                            </a:rPr>
                            <a:t>Cobre</a:t>
                          </a:r>
                        </a:p>
                      </a:txBody>
                      <a:tcPr anchor="ctr"/>
                    </a:tc>
                    <a:tc>
                      <a:txBody>
                        <a:bodyPr/>
                        <a:lstStyle/>
                        <a:p>
                          <a:pPr algn="ctr"/>
                          <a:r>
                            <a:rPr lang="es-ES" dirty="0">
                              <a:latin typeface="Arial" panose="020B0604020202020204" pitchFamily="34" charset="0"/>
                              <a:cs typeface="Arial" panose="020B0604020202020204" pitchFamily="34" charset="0"/>
                            </a:rPr>
                            <a:t>29</a:t>
                          </a:r>
                        </a:p>
                      </a:txBody>
                      <a:tcPr anchor="ctr"/>
                    </a:tc>
                    <a:tc>
                      <a:txBody>
                        <a:bodyPr/>
                        <a:lstStyle/>
                        <a:p>
                          <a:endParaRPr lang="es-ES"/>
                        </a:p>
                      </a:txBody>
                      <a:tcPr>
                        <a:blipFill>
                          <a:blip r:embed="rId2"/>
                          <a:stretch>
                            <a:fillRect l="-55059" t="-406849" r="-37593" b="-104795"/>
                          </a:stretch>
                        </a:blipFill>
                      </a:tcPr>
                    </a:tc>
                    <a:tc>
                      <a:txBody>
                        <a:bodyPr/>
                        <a:lstStyle/>
                        <a:p>
                          <a:pPr algn="ctr"/>
                          <a:r>
                            <a:rPr lang="es-ES" dirty="0">
                              <a:latin typeface="Arial" panose="020B0604020202020204" pitchFamily="34" charset="0"/>
                              <a:cs typeface="Arial" panose="020B0604020202020204" pitchFamily="34" charset="0"/>
                            </a:rPr>
                            <a:t>paramagnético</a:t>
                          </a:r>
                        </a:p>
                      </a:txBody>
                      <a:tcPr anchor="ctr"/>
                    </a:tc>
                    <a:extLst>
                      <a:ext uri="{0D108BD9-81ED-4DB2-BD59-A6C34878D82A}">
                        <a16:rowId xmlns:a14="http://schemas.microsoft.com/office/drawing/2010/main" xmlns="" xmlns:a16="http://schemas.microsoft.com/office/drawing/2014/main" val="1121750862"/>
                      </a:ext>
                    </a:extLst>
                  </a:tr>
                  <a:tr h="9167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a:latin typeface="Arial" panose="020B0604020202020204" pitchFamily="34" charset="0"/>
                              <a:cs typeface="Arial" panose="020B0604020202020204" pitchFamily="34" charset="0"/>
                            </a:rPr>
                            <a:t>hierro</a:t>
                          </a:r>
                        </a:p>
                      </a:txBody>
                      <a:tcPr anchor="ctr"/>
                    </a:tc>
                    <a:tc>
                      <a:txBody>
                        <a:bodyPr/>
                        <a:lstStyle/>
                        <a:p>
                          <a:pPr algn="ctr"/>
                          <a:r>
                            <a:rPr lang="es-ES" dirty="0">
                              <a:latin typeface="Arial" panose="020B0604020202020204" pitchFamily="34" charset="0"/>
                              <a:cs typeface="Arial" panose="020B0604020202020204" pitchFamily="34" charset="0"/>
                            </a:rPr>
                            <a:t>26</a:t>
                          </a:r>
                        </a:p>
                      </a:txBody>
                      <a:tcPr anchor="ctr"/>
                    </a:tc>
                    <a:tc>
                      <a:txBody>
                        <a:bodyPr/>
                        <a:lstStyle/>
                        <a:p>
                          <a:endParaRPr lang="es-ES"/>
                        </a:p>
                      </a:txBody>
                      <a:tcPr>
                        <a:blipFill>
                          <a:blip r:embed="rId2"/>
                          <a:stretch>
                            <a:fillRect l="-55059" t="-490066" r="-37593" b="-1325"/>
                          </a:stretch>
                        </a:blipFill>
                      </a:tcPr>
                    </a:tc>
                    <a:tc>
                      <a:txBody>
                        <a:bodyPr/>
                        <a:lstStyle/>
                        <a:p>
                          <a:pPr algn="ctr"/>
                          <a:r>
                            <a:rPr lang="es-ES" dirty="0">
                              <a:latin typeface="Arial" panose="020B0604020202020204" pitchFamily="34" charset="0"/>
                              <a:cs typeface="Arial" panose="020B0604020202020204" pitchFamily="34" charset="0"/>
                            </a:rPr>
                            <a:t>paramagnético</a:t>
                          </a:r>
                        </a:p>
                      </a:txBody>
                      <a:tcPr anchor="ctr"/>
                    </a:tc>
                    <a:extLst>
                      <a:ext uri="{0D108BD9-81ED-4DB2-BD59-A6C34878D82A}">
                        <a16:rowId xmlns:a14="http://schemas.microsoft.com/office/drawing/2010/main" xmlns="" xmlns:a16="http://schemas.microsoft.com/office/drawing/2014/main" val="3947550157"/>
                      </a:ext>
                    </a:extLst>
                  </a:tr>
                </a:tbl>
              </a:graphicData>
            </a:graphic>
          </p:graphicFrame>
        </mc:Fallback>
      </mc:AlternateContent>
    </p:spTree>
    <p:extLst>
      <p:ext uri="{BB962C8B-B14F-4D97-AF65-F5344CB8AC3E}">
        <p14:creationId xmlns="" xmlns:p14="http://schemas.microsoft.com/office/powerpoint/2010/main" val="3130432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configuraci%C3%B3n+electr%C3%B3nica+con+tres+n%C3%BAmeros+cuanticos+para+el+hierro"/>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5869744" y="-10023"/>
            <a:ext cx="4618744" cy="47685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6" name="105 CuadroTexto"/>
          <p:cNvSpPr txBox="1"/>
          <p:nvPr/>
        </p:nvSpPr>
        <p:spPr>
          <a:xfrm>
            <a:off x="1308723" y="352027"/>
            <a:ext cx="4538422" cy="523220"/>
          </a:xfrm>
          <a:prstGeom prst="rect">
            <a:avLst/>
          </a:prstGeom>
          <a:noFill/>
        </p:spPr>
        <p:txBody>
          <a:bodyPr wrap="none" rtlCol="0">
            <a:spAutoFit/>
          </a:bodyPr>
          <a:lstStyle/>
          <a:p>
            <a:r>
              <a:rPr lang="es-AR" sz="2800" b="1" dirty="0">
                <a:solidFill>
                  <a:srgbClr val="FF0000"/>
                </a:solidFill>
                <a:latin typeface="Arial" panose="020B0604020202020204" pitchFamily="34" charset="0"/>
                <a:cs typeface="Arial" panose="020B0604020202020204" pitchFamily="34" charset="0"/>
              </a:rPr>
              <a:t>Caso particular del hierro</a:t>
            </a:r>
          </a:p>
        </p:txBody>
      </p:sp>
      <p:sp>
        <p:nvSpPr>
          <p:cNvPr id="108" name="107 Rectángulo"/>
          <p:cNvSpPr/>
          <p:nvPr/>
        </p:nvSpPr>
        <p:spPr>
          <a:xfrm>
            <a:off x="3810000" y="2413339"/>
            <a:ext cx="4572000" cy="2031325"/>
          </a:xfrm>
          <a:prstGeom prst="rect">
            <a:avLst/>
          </a:prstGeom>
        </p:spPr>
        <p:txBody>
          <a:bodyPr>
            <a:spAutoFit/>
          </a:bodyPr>
          <a:lstStyle/>
          <a:p>
            <a:endParaRPr lang="es-AR" dirty="0"/>
          </a:p>
          <a:p>
            <a:endParaRPr lang="es-AR" dirty="0"/>
          </a:p>
          <a:p>
            <a:endParaRPr lang="es-AR" dirty="0"/>
          </a:p>
          <a:p>
            <a:endParaRPr lang="es-AR" dirty="0"/>
          </a:p>
          <a:p>
            <a:endParaRPr lang="es-AR" dirty="0"/>
          </a:p>
          <a:p>
            <a:endParaRPr lang="es-AR" dirty="0"/>
          </a:p>
          <a:p>
            <a:endParaRPr lang="es-AR" dirty="0"/>
          </a:p>
        </p:txBody>
      </p:sp>
      <p:grpSp>
        <p:nvGrpSpPr>
          <p:cNvPr id="117" name="116 Grupo"/>
          <p:cNvGrpSpPr/>
          <p:nvPr/>
        </p:nvGrpSpPr>
        <p:grpSpPr>
          <a:xfrm>
            <a:off x="1715368" y="5043548"/>
            <a:ext cx="8998995" cy="1305640"/>
            <a:chOff x="179800" y="4978864"/>
            <a:chExt cx="8998995" cy="1305640"/>
          </a:xfrm>
        </p:grpSpPr>
        <p:grpSp>
          <p:nvGrpSpPr>
            <p:cNvPr id="104" name="103 Grupo"/>
            <p:cNvGrpSpPr/>
            <p:nvPr/>
          </p:nvGrpSpPr>
          <p:grpSpPr>
            <a:xfrm>
              <a:off x="204200" y="4978864"/>
              <a:ext cx="8974595" cy="922854"/>
              <a:chOff x="276186" y="5008080"/>
              <a:chExt cx="8974595" cy="922854"/>
            </a:xfrm>
          </p:grpSpPr>
          <p:cxnSp>
            <p:nvCxnSpPr>
              <p:cNvPr id="16" name="15 Conector recto"/>
              <p:cNvCxnSpPr/>
              <p:nvPr/>
            </p:nvCxnSpPr>
            <p:spPr>
              <a:xfrm>
                <a:off x="340239"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21" name="20 Conector recto de flecha"/>
              <p:cNvCxnSpPr/>
              <p:nvPr/>
            </p:nvCxnSpPr>
            <p:spPr>
              <a:xfrm flipV="1">
                <a:off x="399261" y="5013176"/>
                <a:ext cx="18950" cy="4556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23 Conector recto de flecha"/>
              <p:cNvCxnSpPr/>
              <p:nvPr/>
            </p:nvCxnSpPr>
            <p:spPr>
              <a:xfrm>
                <a:off x="609253"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0" name="29 Conector recto"/>
              <p:cNvCxnSpPr/>
              <p:nvPr/>
            </p:nvCxnSpPr>
            <p:spPr>
              <a:xfrm>
                <a:off x="1043608"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31" name="30 Conector recto de flecha"/>
              <p:cNvCxnSpPr/>
              <p:nvPr/>
            </p:nvCxnSpPr>
            <p:spPr>
              <a:xfrm flipV="1">
                <a:off x="1102630"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32" name="31 Conector recto de flecha"/>
              <p:cNvCxnSpPr/>
              <p:nvPr/>
            </p:nvCxnSpPr>
            <p:spPr>
              <a:xfrm>
                <a:off x="1312622"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nvGrpSpPr>
              <p:cNvPr id="84" name="83 Grupo"/>
              <p:cNvGrpSpPr/>
              <p:nvPr/>
            </p:nvGrpSpPr>
            <p:grpSpPr>
              <a:xfrm>
                <a:off x="1763688" y="5042970"/>
                <a:ext cx="1202766" cy="455632"/>
                <a:chOff x="2093777" y="5013176"/>
                <a:chExt cx="1202766" cy="455632"/>
              </a:xfrm>
            </p:grpSpPr>
            <p:cxnSp>
              <p:nvCxnSpPr>
                <p:cNvPr id="33" name="32 Conector recto"/>
                <p:cNvCxnSpPr/>
                <p:nvPr/>
              </p:nvCxnSpPr>
              <p:spPr>
                <a:xfrm>
                  <a:off x="2093777"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34" name="33 Conector recto de flecha"/>
                <p:cNvCxnSpPr/>
                <p:nvPr/>
              </p:nvCxnSpPr>
              <p:spPr>
                <a:xfrm flipV="1">
                  <a:off x="2168039"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35" name="34 Conector recto de flecha"/>
                <p:cNvCxnSpPr/>
                <p:nvPr/>
              </p:nvCxnSpPr>
              <p:spPr>
                <a:xfrm>
                  <a:off x="2378031"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6" name="35 Conector recto"/>
                <p:cNvCxnSpPr/>
                <p:nvPr/>
              </p:nvCxnSpPr>
              <p:spPr>
                <a:xfrm>
                  <a:off x="2504455"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37" name="36 Conector recto de flecha"/>
                <p:cNvCxnSpPr/>
                <p:nvPr/>
              </p:nvCxnSpPr>
              <p:spPr>
                <a:xfrm flipV="1">
                  <a:off x="2542355"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38" name="37 Conector recto de flecha"/>
                <p:cNvCxnSpPr/>
                <p:nvPr/>
              </p:nvCxnSpPr>
              <p:spPr>
                <a:xfrm>
                  <a:off x="2752347"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45" name="44 Conector recto"/>
                <p:cNvCxnSpPr/>
                <p:nvPr/>
              </p:nvCxnSpPr>
              <p:spPr>
                <a:xfrm>
                  <a:off x="2932527"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46" name="45 Conector recto de flecha"/>
                <p:cNvCxnSpPr/>
                <p:nvPr/>
              </p:nvCxnSpPr>
              <p:spPr>
                <a:xfrm flipV="1">
                  <a:off x="3008511"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47" name="46 Conector recto de flecha"/>
                <p:cNvCxnSpPr/>
                <p:nvPr/>
              </p:nvCxnSpPr>
              <p:spPr>
                <a:xfrm>
                  <a:off x="3218503"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grpSp>
            <p:nvGrpSpPr>
              <p:cNvPr id="85" name="84 Grupo"/>
              <p:cNvGrpSpPr/>
              <p:nvPr/>
            </p:nvGrpSpPr>
            <p:grpSpPr>
              <a:xfrm>
                <a:off x="3343888" y="5008080"/>
                <a:ext cx="364016" cy="455632"/>
                <a:chOff x="3669569" y="5013176"/>
                <a:chExt cx="364016" cy="455632"/>
              </a:xfrm>
            </p:grpSpPr>
            <p:cxnSp>
              <p:nvCxnSpPr>
                <p:cNvPr id="51" name="50 Conector recto"/>
                <p:cNvCxnSpPr/>
                <p:nvPr/>
              </p:nvCxnSpPr>
              <p:spPr>
                <a:xfrm>
                  <a:off x="3669569"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52" name="51 Conector recto de flecha"/>
                <p:cNvCxnSpPr/>
                <p:nvPr/>
              </p:nvCxnSpPr>
              <p:spPr>
                <a:xfrm flipV="1">
                  <a:off x="3728591"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53" name="52 Conector recto de flecha"/>
                <p:cNvCxnSpPr/>
                <p:nvPr/>
              </p:nvCxnSpPr>
              <p:spPr>
                <a:xfrm>
                  <a:off x="3938583"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grpSp>
            <p:nvGrpSpPr>
              <p:cNvPr id="86" name="85 Grupo"/>
              <p:cNvGrpSpPr/>
              <p:nvPr/>
            </p:nvGrpSpPr>
            <p:grpSpPr>
              <a:xfrm>
                <a:off x="4067944" y="5008080"/>
                <a:ext cx="1202766" cy="455632"/>
                <a:chOff x="4758073" y="5013176"/>
                <a:chExt cx="1202766" cy="455632"/>
              </a:xfrm>
            </p:grpSpPr>
            <p:cxnSp>
              <p:nvCxnSpPr>
                <p:cNvPr id="54" name="53 Conector recto"/>
                <p:cNvCxnSpPr/>
                <p:nvPr/>
              </p:nvCxnSpPr>
              <p:spPr>
                <a:xfrm>
                  <a:off x="4758073"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55" name="54 Conector recto de flecha"/>
                <p:cNvCxnSpPr/>
                <p:nvPr/>
              </p:nvCxnSpPr>
              <p:spPr>
                <a:xfrm flipV="1">
                  <a:off x="4832335"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56" name="55 Conector recto de flecha"/>
                <p:cNvCxnSpPr/>
                <p:nvPr/>
              </p:nvCxnSpPr>
              <p:spPr>
                <a:xfrm>
                  <a:off x="5042327"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7" name="56 Conector recto"/>
                <p:cNvCxnSpPr/>
                <p:nvPr/>
              </p:nvCxnSpPr>
              <p:spPr>
                <a:xfrm>
                  <a:off x="5168751"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58" name="57 Conector recto de flecha"/>
                <p:cNvCxnSpPr/>
                <p:nvPr/>
              </p:nvCxnSpPr>
              <p:spPr>
                <a:xfrm flipV="1">
                  <a:off x="5206651"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59" name="58 Conector recto de flecha"/>
                <p:cNvCxnSpPr/>
                <p:nvPr/>
              </p:nvCxnSpPr>
              <p:spPr>
                <a:xfrm>
                  <a:off x="5416643"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60" name="59 Conector recto"/>
                <p:cNvCxnSpPr/>
                <p:nvPr/>
              </p:nvCxnSpPr>
              <p:spPr>
                <a:xfrm>
                  <a:off x="5596823"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61" name="60 Conector recto de flecha"/>
                <p:cNvCxnSpPr/>
                <p:nvPr/>
              </p:nvCxnSpPr>
              <p:spPr>
                <a:xfrm flipV="1">
                  <a:off x="5672807"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62" name="61 Conector recto de flecha"/>
                <p:cNvCxnSpPr/>
                <p:nvPr/>
              </p:nvCxnSpPr>
              <p:spPr>
                <a:xfrm>
                  <a:off x="5882799"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grpSp>
            <p:nvGrpSpPr>
              <p:cNvPr id="87" name="86 Grupo"/>
              <p:cNvGrpSpPr/>
              <p:nvPr/>
            </p:nvGrpSpPr>
            <p:grpSpPr>
              <a:xfrm>
                <a:off x="5716173" y="5008080"/>
                <a:ext cx="364016" cy="455632"/>
                <a:chOff x="6261857" y="5013176"/>
                <a:chExt cx="364016" cy="455632"/>
              </a:xfrm>
            </p:grpSpPr>
            <p:cxnSp>
              <p:nvCxnSpPr>
                <p:cNvPr id="63" name="62 Conector recto"/>
                <p:cNvCxnSpPr/>
                <p:nvPr/>
              </p:nvCxnSpPr>
              <p:spPr>
                <a:xfrm>
                  <a:off x="6261857"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64" name="63 Conector recto de flecha"/>
                <p:cNvCxnSpPr/>
                <p:nvPr/>
              </p:nvCxnSpPr>
              <p:spPr>
                <a:xfrm flipV="1">
                  <a:off x="6320879"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65" name="64 Conector recto de flecha"/>
                <p:cNvCxnSpPr/>
                <p:nvPr/>
              </p:nvCxnSpPr>
              <p:spPr>
                <a:xfrm>
                  <a:off x="6530871"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cxnSp>
            <p:nvCxnSpPr>
              <p:cNvPr id="66" name="65 Conector recto"/>
              <p:cNvCxnSpPr/>
              <p:nvPr/>
            </p:nvCxnSpPr>
            <p:spPr>
              <a:xfrm>
                <a:off x="6516216" y="5490962"/>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67" name="66 Conector recto de flecha"/>
              <p:cNvCxnSpPr/>
              <p:nvPr/>
            </p:nvCxnSpPr>
            <p:spPr>
              <a:xfrm flipV="1">
                <a:off x="6590478" y="5035330"/>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68" name="67 Conector recto de flecha"/>
              <p:cNvCxnSpPr/>
              <p:nvPr/>
            </p:nvCxnSpPr>
            <p:spPr>
              <a:xfrm>
                <a:off x="6800470" y="5094918"/>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69" name="68 Conector recto"/>
              <p:cNvCxnSpPr/>
              <p:nvPr/>
            </p:nvCxnSpPr>
            <p:spPr>
              <a:xfrm>
                <a:off x="6926894" y="5490962"/>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70" name="69 Conector recto de flecha"/>
              <p:cNvCxnSpPr/>
              <p:nvPr/>
            </p:nvCxnSpPr>
            <p:spPr>
              <a:xfrm flipV="1">
                <a:off x="6964794" y="5035330"/>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72" name="71 Conector recto"/>
              <p:cNvCxnSpPr/>
              <p:nvPr/>
            </p:nvCxnSpPr>
            <p:spPr>
              <a:xfrm>
                <a:off x="7354966" y="5490962"/>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73" name="72 Conector recto de flecha"/>
              <p:cNvCxnSpPr/>
              <p:nvPr/>
            </p:nvCxnSpPr>
            <p:spPr>
              <a:xfrm flipV="1">
                <a:off x="7430950" y="5035330"/>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75" name="74 Conector recto"/>
              <p:cNvCxnSpPr/>
              <p:nvPr/>
            </p:nvCxnSpPr>
            <p:spPr>
              <a:xfrm>
                <a:off x="7807204" y="5490962"/>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76" name="75 Conector recto de flecha"/>
              <p:cNvCxnSpPr/>
              <p:nvPr/>
            </p:nvCxnSpPr>
            <p:spPr>
              <a:xfrm flipV="1">
                <a:off x="7866226" y="5035330"/>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mc:Choice xmlns="" xmlns:a14="http://schemas.microsoft.com/office/drawing/2010/main" Requires="a14">
              <p:sp>
                <p:nvSpPr>
                  <p:cNvPr id="79" name="78 CuadroTexto"/>
                  <p:cNvSpPr txBox="1"/>
                  <p:nvPr/>
                </p:nvSpPr>
                <p:spPr>
                  <a:xfrm>
                    <a:off x="276186" y="5490962"/>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i="1">
                              <a:latin typeface="Cambria Math"/>
                            </a:rPr>
                            <m:t>1</m:t>
                          </m:r>
                          <m:r>
                            <a:rPr lang="es-AR" i="1">
                              <a:latin typeface="Cambria Math"/>
                            </a:rPr>
                            <m:t>𝑠</m:t>
                          </m:r>
                        </m:oMath>
                      </m:oMathPara>
                    </a14:m>
                    <a:endParaRPr lang="es-AR" dirty="0"/>
                  </a:p>
                </p:txBody>
              </p:sp>
            </mc:Choice>
            <mc:Fallback>
              <p:sp>
                <p:nvSpPr>
                  <p:cNvPr id="79" name="78 CuadroTexto"/>
                  <p:cNvSpPr txBox="1">
                    <a:spLocks noRot="1" noChangeAspect="1" noMove="1" noResize="1" noEditPoints="1" noAdjustHandles="1" noChangeArrowheads="1" noChangeShapeType="1" noTextEdit="1"/>
                  </p:cNvSpPr>
                  <p:nvPr/>
                </p:nvSpPr>
                <p:spPr>
                  <a:xfrm>
                    <a:off x="276186" y="5490962"/>
                    <a:ext cx="477951" cy="369332"/>
                  </a:xfrm>
                  <a:prstGeom prst="rect">
                    <a:avLst/>
                  </a:prstGeom>
                  <a:blipFill rotWithShape="1">
                    <a:blip r:embed="rId3"/>
                    <a:stretch>
                      <a:fillRect/>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80" name="79 CuadroTexto"/>
                  <p:cNvSpPr txBox="1"/>
                  <p:nvPr/>
                </p:nvSpPr>
                <p:spPr>
                  <a:xfrm>
                    <a:off x="929673" y="5498602"/>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i="1">
                              <a:latin typeface="Cambria Math"/>
                            </a:rPr>
                            <m:t>2</m:t>
                          </m:r>
                          <m:r>
                            <a:rPr lang="es-AR" i="1">
                              <a:latin typeface="Cambria Math"/>
                            </a:rPr>
                            <m:t>𝑠</m:t>
                          </m:r>
                        </m:oMath>
                      </m:oMathPara>
                    </a14:m>
                    <a:endParaRPr lang="es-AR" dirty="0"/>
                  </a:p>
                </p:txBody>
              </p:sp>
            </mc:Choice>
            <mc:Fallback>
              <p:sp>
                <p:nvSpPr>
                  <p:cNvPr id="80" name="79 CuadroTexto"/>
                  <p:cNvSpPr txBox="1">
                    <a:spLocks noRot="1" noChangeAspect="1" noMove="1" noResize="1" noEditPoints="1" noAdjustHandles="1" noChangeArrowheads="1" noChangeShapeType="1" noTextEdit="1"/>
                  </p:cNvSpPr>
                  <p:nvPr/>
                </p:nvSpPr>
                <p:spPr>
                  <a:xfrm>
                    <a:off x="929673" y="5498602"/>
                    <a:ext cx="477951" cy="369332"/>
                  </a:xfrm>
                  <a:prstGeom prst="rect">
                    <a:avLst/>
                  </a:prstGeom>
                  <a:blipFill rotWithShape="1">
                    <a:blip r:embed="rId4"/>
                    <a:stretch>
                      <a:fillRect/>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81" name="80 CuadroTexto"/>
                  <p:cNvSpPr txBox="1"/>
                  <p:nvPr/>
                </p:nvSpPr>
                <p:spPr>
                  <a:xfrm>
                    <a:off x="3279835" y="5520531"/>
                    <a:ext cx="402674" cy="369332"/>
                  </a:xfrm>
                  <a:prstGeom prst="rect">
                    <a:avLst/>
                  </a:prstGeom>
                  <a:noFill/>
                </p:spPr>
                <p:txBody>
                  <a:bodyPr wrap="none" rtlCol="0">
                    <a:spAutoFit/>
                  </a:bodyPr>
                  <a:lstStyle/>
                  <a:p>
                    <a14:m>
                      <m:oMath xmlns:m="http://schemas.openxmlformats.org/officeDocument/2006/math">
                        <m:r>
                          <a:rPr lang="es-AR" i="1">
                            <a:latin typeface="Cambria Math"/>
                          </a:rPr>
                          <m:t>3</m:t>
                        </m:r>
                      </m:oMath>
                    </a14:m>
                    <a:r>
                      <a:rPr lang="es-AR" dirty="0"/>
                      <a:t>s</a:t>
                    </a:r>
                  </a:p>
                </p:txBody>
              </p:sp>
            </mc:Choice>
            <mc:Fallback>
              <p:sp>
                <p:nvSpPr>
                  <p:cNvPr id="81" name="80 CuadroTexto"/>
                  <p:cNvSpPr txBox="1">
                    <a:spLocks noRot="1" noChangeAspect="1" noMove="1" noResize="1" noEditPoints="1" noAdjustHandles="1" noChangeArrowheads="1" noChangeShapeType="1" noTextEdit="1"/>
                  </p:cNvSpPr>
                  <p:nvPr/>
                </p:nvSpPr>
                <p:spPr>
                  <a:xfrm>
                    <a:off x="3279835" y="5520531"/>
                    <a:ext cx="402674" cy="369332"/>
                  </a:xfrm>
                  <a:prstGeom prst="rect">
                    <a:avLst/>
                  </a:prstGeom>
                  <a:blipFill rotWithShape="1">
                    <a:blip r:embed="rId5"/>
                    <a:stretch>
                      <a:fillRect t="-8333" r="-13636" b="-26667"/>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82" name="81 CuadroTexto"/>
                  <p:cNvSpPr txBox="1"/>
                  <p:nvPr/>
                </p:nvSpPr>
                <p:spPr>
                  <a:xfrm>
                    <a:off x="1725505" y="5498602"/>
                    <a:ext cx="5984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i="1">
                              <a:latin typeface="Cambria Math"/>
                            </a:rPr>
                            <m:t>2</m:t>
                          </m:r>
                          <m:sSub>
                            <m:sSubPr>
                              <m:ctrlPr>
                                <a:rPr lang="es-AR" i="1">
                                  <a:latin typeface="Cambria Math" panose="02040503050406030204" pitchFamily="18" charset="0"/>
                                </a:rPr>
                              </m:ctrlPr>
                            </m:sSubPr>
                            <m:e>
                              <m:r>
                                <a:rPr lang="es-AR" i="1">
                                  <a:latin typeface="Cambria Math"/>
                                </a:rPr>
                                <m:t>𝑝</m:t>
                              </m:r>
                            </m:e>
                            <m:sub>
                              <m:r>
                                <a:rPr lang="es-AR" i="1">
                                  <a:latin typeface="Cambria Math"/>
                                </a:rPr>
                                <m:t>𝑥</m:t>
                              </m:r>
                            </m:sub>
                          </m:sSub>
                        </m:oMath>
                      </m:oMathPara>
                    </a14:m>
                    <a:endParaRPr lang="es-AR" dirty="0"/>
                  </a:p>
                </p:txBody>
              </p:sp>
            </mc:Choice>
            <mc:Fallback>
              <p:sp>
                <p:nvSpPr>
                  <p:cNvPr id="82" name="81 CuadroTexto"/>
                  <p:cNvSpPr txBox="1">
                    <a:spLocks noRot="1" noChangeAspect="1" noMove="1" noResize="1" noEditPoints="1" noAdjustHandles="1" noChangeArrowheads="1" noChangeShapeType="1" noTextEdit="1"/>
                  </p:cNvSpPr>
                  <p:nvPr/>
                </p:nvSpPr>
                <p:spPr>
                  <a:xfrm>
                    <a:off x="1725505" y="5498602"/>
                    <a:ext cx="598433" cy="369332"/>
                  </a:xfrm>
                  <a:prstGeom prst="rect">
                    <a:avLst/>
                  </a:prstGeom>
                  <a:blipFill rotWithShape="1">
                    <a:blip r:embed="rId6"/>
                    <a:stretch>
                      <a:fillRect b="-4918"/>
                    </a:stretch>
                  </a:blipFill>
                </p:spPr>
                <p:txBody>
                  <a:bodyPr/>
                  <a:lstStyle/>
                  <a:p>
                    <a:r>
                      <a:rPr lang="es-AR">
                        <a:noFill/>
                      </a:rPr>
                      <a:t> </a:t>
                    </a:r>
                  </a:p>
                </p:txBody>
              </p:sp>
            </mc:Fallback>
          </mc:AlternateContent>
          <p:cxnSp>
            <p:nvCxnSpPr>
              <p:cNvPr id="89" name="88 Conector recto"/>
              <p:cNvCxnSpPr/>
              <p:nvPr/>
            </p:nvCxnSpPr>
            <p:spPr>
              <a:xfrm>
                <a:off x="8233126" y="5487296"/>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90" name="89 Conector recto de flecha"/>
              <p:cNvCxnSpPr/>
              <p:nvPr/>
            </p:nvCxnSpPr>
            <p:spPr>
              <a:xfrm flipV="1">
                <a:off x="8292148" y="5031664"/>
                <a:ext cx="18950" cy="4556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 xmlns:a14="http://schemas.microsoft.com/office/drawing/2010/main" Requires="a14">
              <p:sp>
                <p:nvSpPr>
                  <p:cNvPr id="92" name="91 CuadroTexto"/>
                  <p:cNvSpPr txBox="1"/>
                  <p:nvPr/>
                </p:nvSpPr>
                <p:spPr>
                  <a:xfrm>
                    <a:off x="2483768" y="5520531"/>
                    <a:ext cx="5880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i="1">
                              <a:latin typeface="Cambria Math"/>
                            </a:rPr>
                            <m:t>2</m:t>
                          </m:r>
                          <m:sSub>
                            <m:sSubPr>
                              <m:ctrlPr>
                                <a:rPr lang="es-AR" i="1">
                                  <a:latin typeface="Cambria Math" panose="02040503050406030204" pitchFamily="18" charset="0"/>
                                </a:rPr>
                              </m:ctrlPr>
                            </m:sSubPr>
                            <m:e>
                              <m:r>
                                <a:rPr lang="es-AR" i="1">
                                  <a:latin typeface="Cambria Math"/>
                                </a:rPr>
                                <m:t>𝑝</m:t>
                              </m:r>
                            </m:e>
                            <m:sub>
                              <m:r>
                                <a:rPr lang="es-AR" i="1">
                                  <a:latin typeface="Cambria Math"/>
                                </a:rPr>
                                <m:t>𝑧</m:t>
                              </m:r>
                            </m:sub>
                          </m:sSub>
                        </m:oMath>
                      </m:oMathPara>
                    </a14:m>
                    <a:endParaRPr lang="es-AR" dirty="0"/>
                  </a:p>
                </p:txBody>
              </p:sp>
            </mc:Choice>
            <mc:Fallback>
              <p:sp>
                <p:nvSpPr>
                  <p:cNvPr id="92" name="91 CuadroTexto"/>
                  <p:cNvSpPr txBox="1">
                    <a:spLocks noRot="1" noChangeAspect="1" noMove="1" noResize="1" noEditPoints="1" noAdjustHandles="1" noChangeArrowheads="1" noChangeShapeType="1" noTextEdit="1"/>
                  </p:cNvSpPr>
                  <p:nvPr/>
                </p:nvSpPr>
                <p:spPr>
                  <a:xfrm>
                    <a:off x="2483768" y="5520531"/>
                    <a:ext cx="588046" cy="369332"/>
                  </a:xfrm>
                  <a:prstGeom prst="rect">
                    <a:avLst/>
                  </a:prstGeom>
                  <a:blipFill rotWithShape="1">
                    <a:blip r:embed="rId7"/>
                    <a:stretch>
                      <a:fillRect b="-6667"/>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93" name="92 Rectángulo"/>
                  <p:cNvSpPr/>
                  <p:nvPr/>
                </p:nvSpPr>
                <p:spPr>
                  <a:xfrm>
                    <a:off x="2053342" y="5498602"/>
                    <a:ext cx="606063"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2</m:t>
                          </m:r>
                          <m:sSub>
                            <m:sSubPr>
                              <m:ctrlPr>
                                <a:rPr lang="es-AR" i="1">
                                  <a:latin typeface="Cambria Math" panose="02040503050406030204" pitchFamily="18" charset="0"/>
                                </a:rPr>
                              </m:ctrlPr>
                            </m:sSubPr>
                            <m:e>
                              <m:r>
                                <a:rPr lang="es-AR" i="1">
                                  <a:latin typeface="Cambria Math"/>
                                </a:rPr>
                                <m:t>𝑝</m:t>
                              </m:r>
                            </m:e>
                            <m:sub>
                              <m:r>
                                <a:rPr lang="es-AR" i="1">
                                  <a:latin typeface="Cambria Math"/>
                                </a:rPr>
                                <m:t>𝑦</m:t>
                              </m:r>
                            </m:sub>
                          </m:sSub>
                        </m:oMath>
                      </m:oMathPara>
                    </a14:m>
                    <a:endParaRPr lang="es-AR" dirty="0"/>
                  </a:p>
                </p:txBody>
              </p:sp>
            </mc:Choice>
            <mc:Fallback>
              <p:sp>
                <p:nvSpPr>
                  <p:cNvPr id="93" name="92 Rectángulo"/>
                  <p:cNvSpPr>
                    <a:spLocks noRot="1" noChangeAspect="1" noMove="1" noResize="1" noEditPoints="1" noAdjustHandles="1" noChangeArrowheads="1" noChangeShapeType="1" noTextEdit="1"/>
                  </p:cNvSpPr>
                  <p:nvPr/>
                </p:nvSpPr>
                <p:spPr>
                  <a:xfrm>
                    <a:off x="2053342" y="5498602"/>
                    <a:ext cx="606063" cy="391261"/>
                  </a:xfrm>
                  <a:prstGeom prst="rect">
                    <a:avLst/>
                  </a:prstGeom>
                  <a:blipFill rotWithShape="1">
                    <a:blip r:embed="rId8"/>
                    <a:stretch>
                      <a:fillRect b="-3125"/>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94" name="93 Rectángulo"/>
                  <p:cNvSpPr/>
                  <p:nvPr/>
                </p:nvSpPr>
                <p:spPr>
                  <a:xfrm>
                    <a:off x="4423482" y="5520531"/>
                    <a:ext cx="606063"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b>
                            <m:sSubPr>
                              <m:ctrlPr>
                                <a:rPr lang="es-AR" i="1">
                                  <a:latin typeface="Cambria Math" panose="02040503050406030204" pitchFamily="18" charset="0"/>
                                </a:rPr>
                              </m:ctrlPr>
                            </m:sSubPr>
                            <m:e>
                              <m:r>
                                <a:rPr lang="es-AR" i="1">
                                  <a:latin typeface="Cambria Math"/>
                                </a:rPr>
                                <m:t>𝑝</m:t>
                              </m:r>
                            </m:e>
                            <m:sub>
                              <m:r>
                                <a:rPr lang="es-AR" i="1">
                                  <a:latin typeface="Cambria Math"/>
                                </a:rPr>
                                <m:t>𝑦</m:t>
                              </m:r>
                            </m:sub>
                          </m:sSub>
                        </m:oMath>
                      </m:oMathPara>
                    </a14:m>
                    <a:endParaRPr lang="es-AR" dirty="0"/>
                  </a:p>
                </p:txBody>
              </p:sp>
            </mc:Choice>
            <mc:Fallback>
              <p:sp>
                <p:nvSpPr>
                  <p:cNvPr id="94" name="93 Rectángulo"/>
                  <p:cNvSpPr>
                    <a:spLocks noRot="1" noChangeAspect="1" noMove="1" noResize="1" noEditPoints="1" noAdjustHandles="1" noChangeArrowheads="1" noChangeShapeType="1" noTextEdit="1"/>
                  </p:cNvSpPr>
                  <p:nvPr/>
                </p:nvSpPr>
                <p:spPr>
                  <a:xfrm>
                    <a:off x="4423482" y="5520531"/>
                    <a:ext cx="606063" cy="391261"/>
                  </a:xfrm>
                  <a:prstGeom prst="rect">
                    <a:avLst/>
                  </a:prstGeom>
                  <a:blipFill rotWithShape="1">
                    <a:blip r:embed="rId9"/>
                    <a:stretch>
                      <a:fillRect b="-3125"/>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95" name="94 Rectángulo"/>
                  <p:cNvSpPr/>
                  <p:nvPr/>
                </p:nvSpPr>
                <p:spPr>
                  <a:xfrm>
                    <a:off x="4793320" y="5517232"/>
                    <a:ext cx="5880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b>
                            <m:sSubPr>
                              <m:ctrlPr>
                                <a:rPr lang="es-AR" i="1">
                                  <a:latin typeface="Cambria Math" panose="02040503050406030204" pitchFamily="18" charset="0"/>
                                </a:rPr>
                              </m:ctrlPr>
                            </m:sSubPr>
                            <m:e>
                              <m:r>
                                <a:rPr lang="es-AR" i="1">
                                  <a:latin typeface="Cambria Math"/>
                                </a:rPr>
                                <m:t>𝑝</m:t>
                              </m:r>
                            </m:e>
                            <m:sub>
                              <m:r>
                                <a:rPr lang="es-AR" i="1">
                                  <a:latin typeface="Cambria Math"/>
                                </a:rPr>
                                <m:t>𝑧</m:t>
                              </m:r>
                            </m:sub>
                          </m:sSub>
                        </m:oMath>
                      </m:oMathPara>
                    </a14:m>
                    <a:endParaRPr lang="es-AR" dirty="0"/>
                  </a:p>
                </p:txBody>
              </p:sp>
            </mc:Choice>
            <mc:Fallback>
              <p:sp>
                <p:nvSpPr>
                  <p:cNvPr id="95" name="94 Rectángulo"/>
                  <p:cNvSpPr>
                    <a:spLocks noRot="1" noChangeAspect="1" noMove="1" noResize="1" noEditPoints="1" noAdjustHandles="1" noChangeArrowheads="1" noChangeShapeType="1" noTextEdit="1"/>
                  </p:cNvSpPr>
                  <p:nvPr/>
                </p:nvSpPr>
                <p:spPr>
                  <a:xfrm>
                    <a:off x="4793320" y="5517232"/>
                    <a:ext cx="588046" cy="369332"/>
                  </a:xfrm>
                  <a:prstGeom prst="rect">
                    <a:avLst/>
                  </a:prstGeom>
                  <a:blipFill rotWithShape="1">
                    <a:blip r:embed="rId10"/>
                    <a:stretch>
                      <a:fillRect b="-4918"/>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96" name="95 Rectángulo"/>
                  <p:cNvSpPr/>
                  <p:nvPr/>
                </p:nvSpPr>
                <p:spPr>
                  <a:xfrm>
                    <a:off x="4067944" y="5520531"/>
                    <a:ext cx="50483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b>
                            <m:sSubPr>
                              <m:ctrlPr>
                                <a:rPr lang="es-AR" i="1">
                                  <a:latin typeface="Cambria Math" panose="02040503050406030204" pitchFamily="18" charset="0"/>
                                </a:rPr>
                              </m:ctrlPr>
                            </m:sSubPr>
                            <m:e>
                              <m:r>
                                <a:rPr lang="es-AR" i="1">
                                  <a:latin typeface="Cambria Math"/>
                                </a:rPr>
                                <m:t>𝑝</m:t>
                              </m:r>
                            </m:e>
                            <m:sub>
                              <m:r>
                                <a:rPr lang="es-AR" i="1">
                                  <a:latin typeface="Cambria Math"/>
                                </a:rPr>
                                <m:t>𝑥</m:t>
                              </m:r>
                            </m:sub>
                          </m:sSub>
                        </m:oMath>
                      </m:oMathPara>
                    </a14:m>
                    <a:endParaRPr lang="es-AR" dirty="0"/>
                  </a:p>
                </p:txBody>
              </p:sp>
            </mc:Choice>
            <mc:Fallback>
              <p:sp>
                <p:nvSpPr>
                  <p:cNvPr id="96" name="95 Rectángulo"/>
                  <p:cNvSpPr>
                    <a:spLocks noRot="1" noChangeAspect="1" noMove="1" noResize="1" noEditPoints="1" noAdjustHandles="1" noChangeArrowheads="1" noChangeShapeType="1" noTextEdit="1"/>
                  </p:cNvSpPr>
                  <p:nvPr/>
                </p:nvSpPr>
                <p:spPr>
                  <a:xfrm>
                    <a:off x="4067944" y="5520531"/>
                    <a:ext cx="504836" cy="369332"/>
                  </a:xfrm>
                  <a:prstGeom prst="rect">
                    <a:avLst/>
                  </a:prstGeom>
                  <a:blipFill rotWithShape="1">
                    <a:blip r:embed="rId11"/>
                    <a:stretch>
                      <a:fillRect b="-6667"/>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97" name="96 Rectángulo"/>
                  <p:cNvSpPr/>
                  <p:nvPr/>
                </p:nvSpPr>
                <p:spPr>
                  <a:xfrm>
                    <a:off x="5652120" y="5517232"/>
                    <a:ext cx="477951" cy="369332"/>
                  </a:xfrm>
                  <a:prstGeom prst="rect">
                    <a:avLst/>
                  </a:prstGeom>
                </p:spPr>
                <p:txBody>
                  <a:bodyPr wrap="none">
                    <a:spAutoFit/>
                  </a:bodyPr>
                  <a:lstStyle/>
                  <a:p>
                    <a14:m>
                      <m:oMath xmlns:m="http://schemas.openxmlformats.org/officeDocument/2006/math">
                        <m:r>
                          <a:rPr lang="es-AR" i="1">
                            <a:latin typeface="Cambria Math"/>
                          </a:rPr>
                          <m:t>4</m:t>
                        </m:r>
                        <m:r>
                          <a:rPr lang="es-AR" i="1">
                            <a:latin typeface="Cambria Math"/>
                          </a:rPr>
                          <m:t>𝑠</m:t>
                        </m:r>
                      </m:oMath>
                    </a14:m>
                    <a:r>
                      <a:rPr lang="es-AR" dirty="0"/>
                      <a:t/>
                    </a:r>
                  </a:p>
                </p:txBody>
              </p:sp>
            </mc:Choice>
            <mc:Fallback>
              <p:sp>
                <p:nvSpPr>
                  <p:cNvPr id="97" name="96 Rectángulo"/>
                  <p:cNvSpPr>
                    <a:spLocks noRot="1" noChangeAspect="1" noMove="1" noResize="1" noEditPoints="1" noAdjustHandles="1" noChangeArrowheads="1" noChangeShapeType="1" noTextEdit="1"/>
                  </p:cNvSpPr>
                  <p:nvPr/>
                </p:nvSpPr>
                <p:spPr>
                  <a:xfrm>
                    <a:off x="5652120" y="5517232"/>
                    <a:ext cx="477951" cy="369332"/>
                  </a:xfrm>
                  <a:prstGeom prst="rect">
                    <a:avLst/>
                  </a:prstGeom>
                  <a:blipFill rotWithShape="1">
                    <a:blip r:embed="rId12"/>
                    <a:stretch>
                      <a:fillRect/>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98" name="97 CuadroTexto"/>
                  <p:cNvSpPr txBox="1"/>
                  <p:nvPr/>
                </p:nvSpPr>
                <p:spPr>
                  <a:xfrm>
                    <a:off x="6300192" y="5517232"/>
                    <a:ext cx="719299"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b>
                            <m:sSubPr>
                              <m:ctrlPr>
                                <a:rPr lang="es-AR" i="1">
                                  <a:latin typeface="Cambria Math" panose="02040503050406030204" pitchFamily="18" charset="0"/>
                                </a:rPr>
                              </m:ctrlPr>
                            </m:sSubPr>
                            <m:e>
                              <m:r>
                                <a:rPr lang="es-AR" i="1">
                                  <a:latin typeface="Cambria Math"/>
                                </a:rPr>
                                <m:t>𝑑</m:t>
                              </m:r>
                            </m:e>
                            <m:sub>
                              <m:r>
                                <a:rPr lang="es-AR" i="1">
                                  <a:latin typeface="Cambria Math"/>
                                </a:rPr>
                                <m:t>𝑥𝑦</m:t>
                              </m:r>
                            </m:sub>
                          </m:sSub>
                        </m:oMath>
                      </m:oMathPara>
                    </a14:m>
                    <a:endParaRPr lang="es-AR" dirty="0"/>
                  </a:p>
                </p:txBody>
              </p:sp>
            </mc:Choice>
            <mc:Fallback>
              <p:sp>
                <p:nvSpPr>
                  <p:cNvPr id="98" name="97 CuadroTexto"/>
                  <p:cNvSpPr txBox="1">
                    <a:spLocks noRot="1" noChangeAspect="1" noMove="1" noResize="1" noEditPoints="1" noAdjustHandles="1" noChangeArrowheads="1" noChangeShapeType="1" noTextEdit="1"/>
                  </p:cNvSpPr>
                  <p:nvPr/>
                </p:nvSpPr>
                <p:spPr>
                  <a:xfrm>
                    <a:off x="6300192" y="5517232"/>
                    <a:ext cx="719299" cy="391261"/>
                  </a:xfrm>
                  <a:prstGeom prst="rect">
                    <a:avLst/>
                  </a:prstGeom>
                  <a:blipFill rotWithShape="1">
                    <a:blip r:embed="rId13"/>
                    <a:stretch>
                      <a:fillRect b="-3125"/>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99" name="98 Rectángulo"/>
                  <p:cNvSpPr/>
                  <p:nvPr/>
                </p:nvSpPr>
                <p:spPr>
                  <a:xfrm>
                    <a:off x="6815031" y="5486011"/>
                    <a:ext cx="709297"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b>
                            <m:sSubPr>
                              <m:ctrlPr>
                                <a:rPr lang="es-AR" i="1">
                                  <a:latin typeface="Cambria Math" panose="02040503050406030204" pitchFamily="18" charset="0"/>
                                </a:rPr>
                              </m:ctrlPr>
                            </m:sSubPr>
                            <m:e>
                              <m:r>
                                <a:rPr lang="es-AR" i="1">
                                  <a:latin typeface="Cambria Math"/>
                                </a:rPr>
                                <m:t>𝑑</m:t>
                              </m:r>
                            </m:e>
                            <m:sub>
                              <m:r>
                                <a:rPr lang="es-AR" i="1">
                                  <a:latin typeface="Cambria Math"/>
                                </a:rPr>
                                <m:t>𝑦𝑧</m:t>
                              </m:r>
                            </m:sub>
                          </m:sSub>
                        </m:oMath>
                      </m:oMathPara>
                    </a14:m>
                    <a:endParaRPr lang="es-AR" dirty="0"/>
                  </a:p>
                </p:txBody>
              </p:sp>
            </mc:Choice>
            <mc:Fallback>
              <p:sp>
                <p:nvSpPr>
                  <p:cNvPr id="99" name="98 Rectángulo"/>
                  <p:cNvSpPr>
                    <a:spLocks noRot="1" noChangeAspect="1" noMove="1" noResize="1" noEditPoints="1" noAdjustHandles="1" noChangeArrowheads="1" noChangeShapeType="1" noTextEdit="1"/>
                  </p:cNvSpPr>
                  <p:nvPr/>
                </p:nvSpPr>
                <p:spPr>
                  <a:xfrm>
                    <a:off x="6815031" y="5486011"/>
                    <a:ext cx="709297" cy="391261"/>
                  </a:xfrm>
                  <a:prstGeom prst="rect">
                    <a:avLst/>
                  </a:prstGeom>
                  <a:blipFill rotWithShape="1">
                    <a:blip r:embed="rId14"/>
                    <a:stretch>
                      <a:fillRect b="-3125"/>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100" name="99 Rectángulo"/>
                  <p:cNvSpPr/>
                  <p:nvPr/>
                </p:nvSpPr>
                <p:spPr>
                  <a:xfrm>
                    <a:off x="7248312" y="5517232"/>
                    <a:ext cx="7012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a:rPr>
                                <m:t>3</m:t>
                              </m:r>
                              <m:r>
                                <a:rPr lang="es-AR" i="1">
                                  <a:latin typeface="Cambria Math"/>
                                </a:rPr>
                                <m:t>𝑑</m:t>
                              </m:r>
                            </m:e>
                            <m:sub>
                              <m:r>
                                <a:rPr lang="es-AR" i="1">
                                  <a:latin typeface="Cambria Math"/>
                                </a:rPr>
                                <m:t>𝑥𝑧</m:t>
                              </m:r>
                            </m:sub>
                          </m:sSub>
                        </m:oMath>
                      </m:oMathPara>
                    </a14:m>
                    <a:endParaRPr lang="es-AR" dirty="0"/>
                  </a:p>
                </p:txBody>
              </p:sp>
            </mc:Choice>
            <mc:Fallback>
              <p:sp>
                <p:nvSpPr>
                  <p:cNvPr id="100" name="99 Rectángulo"/>
                  <p:cNvSpPr>
                    <a:spLocks noRot="1" noChangeAspect="1" noMove="1" noResize="1" noEditPoints="1" noAdjustHandles="1" noChangeArrowheads="1" noChangeShapeType="1" noTextEdit="1"/>
                  </p:cNvSpPr>
                  <p:nvPr/>
                </p:nvSpPr>
                <p:spPr>
                  <a:xfrm>
                    <a:off x="7248312" y="5517232"/>
                    <a:ext cx="701282" cy="369332"/>
                  </a:xfrm>
                  <a:prstGeom prst="rect">
                    <a:avLst/>
                  </a:prstGeom>
                  <a:blipFill rotWithShape="1">
                    <a:blip r:embed="rId15"/>
                    <a:stretch>
                      <a:fillRect/>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101" name="100 CuadroTexto"/>
                  <p:cNvSpPr txBox="1"/>
                  <p:nvPr/>
                </p:nvSpPr>
                <p:spPr>
                  <a:xfrm>
                    <a:off x="8221973" y="5527234"/>
                    <a:ext cx="1028808" cy="4037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b>
                            <m:sSubPr>
                              <m:ctrlPr>
                                <a:rPr lang="es-AR" i="1">
                                  <a:latin typeface="Cambria Math" panose="02040503050406030204" pitchFamily="18" charset="0"/>
                                </a:rPr>
                              </m:ctrlPr>
                            </m:sSubPr>
                            <m:e>
                              <m:r>
                                <a:rPr lang="es-AR" i="1">
                                  <a:latin typeface="Cambria Math"/>
                                </a:rPr>
                                <m:t>𝑑</m:t>
                              </m:r>
                            </m:e>
                            <m:sub>
                              <m:sSup>
                                <m:sSupPr>
                                  <m:ctrlPr>
                                    <a:rPr lang="es-AR" i="1">
                                      <a:latin typeface="Cambria Math" panose="02040503050406030204" pitchFamily="18" charset="0"/>
                                    </a:rPr>
                                  </m:ctrlPr>
                                </m:sSupPr>
                                <m:e>
                                  <m:r>
                                    <a:rPr lang="es-AR" i="1">
                                      <a:latin typeface="Cambria Math"/>
                                    </a:rPr>
                                    <m:t>𝑥</m:t>
                                  </m:r>
                                </m:e>
                                <m:sup>
                                  <m:r>
                                    <a:rPr lang="es-AR" i="1">
                                      <a:latin typeface="Cambria Math"/>
                                    </a:rPr>
                                    <m:t>2</m:t>
                                  </m:r>
                                </m:sup>
                              </m:sSup>
                              <m:r>
                                <a:rPr lang="es-AR" i="1">
                                  <a:latin typeface="Cambria Math"/>
                                </a:rPr>
                                <m:t>−</m:t>
                              </m:r>
                              <m:sSup>
                                <m:sSupPr>
                                  <m:ctrlPr>
                                    <a:rPr lang="es-AR" i="1">
                                      <a:latin typeface="Cambria Math" panose="02040503050406030204" pitchFamily="18" charset="0"/>
                                    </a:rPr>
                                  </m:ctrlPr>
                                </m:sSupPr>
                                <m:e>
                                  <m:r>
                                    <a:rPr lang="es-AR" i="1">
                                      <a:latin typeface="Cambria Math"/>
                                    </a:rPr>
                                    <m:t>𝑦</m:t>
                                  </m:r>
                                </m:e>
                                <m:sup>
                                  <m:r>
                                    <a:rPr lang="es-AR" i="1">
                                      <a:latin typeface="Cambria Math"/>
                                    </a:rPr>
                                    <m:t>2</m:t>
                                  </m:r>
                                </m:sup>
                              </m:sSup>
                            </m:sub>
                          </m:sSub>
                        </m:oMath>
                      </m:oMathPara>
                    </a14:m>
                    <a:endParaRPr lang="es-AR" dirty="0"/>
                  </a:p>
                </p:txBody>
              </p:sp>
            </mc:Choice>
            <mc:Fallback>
              <p:sp>
                <p:nvSpPr>
                  <p:cNvPr id="101" name="100 CuadroTexto"/>
                  <p:cNvSpPr txBox="1">
                    <a:spLocks noRot="1" noChangeAspect="1" noMove="1" noResize="1" noEditPoints="1" noAdjustHandles="1" noChangeArrowheads="1" noChangeShapeType="1" noTextEdit="1"/>
                  </p:cNvSpPr>
                  <p:nvPr/>
                </p:nvSpPr>
                <p:spPr>
                  <a:xfrm>
                    <a:off x="8221973" y="5527234"/>
                    <a:ext cx="1028808" cy="403700"/>
                  </a:xfrm>
                  <a:prstGeom prst="rect">
                    <a:avLst/>
                  </a:prstGeom>
                  <a:blipFill rotWithShape="1">
                    <a:blip r:embed="rId16"/>
                    <a:stretch>
                      <a:fillRect b="-3030"/>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102" name="101 CuadroTexto"/>
                  <p:cNvSpPr txBox="1"/>
                  <p:nvPr/>
                </p:nvSpPr>
                <p:spPr>
                  <a:xfrm>
                    <a:off x="7718982" y="5527234"/>
                    <a:ext cx="695960" cy="371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b>
                            <m:sSubPr>
                              <m:ctrlPr>
                                <a:rPr lang="es-AR" i="1">
                                  <a:latin typeface="Cambria Math" panose="02040503050406030204" pitchFamily="18" charset="0"/>
                                </a:rPr>
                              </m:ctrlPr>
                            </m:sSubPr>
                            <m:e>
                              <m:r>
                                <a:rPr lang="es-AR" i="1">
                                  <a:latin typeface="Cambria Math"/>
                                </a:rPr>
                                <m:t>𝑑</m:t>
                              </m:r>
                            </m:e>
                            <m:sub>
                              <m:sSup>
                                <m:sSupPr>
                                  <m:ctrlPr>
                                    <a:rPr lang="es-AR" i="1">
                                      <a:latin typeface="Cambria Math" panose="02040503050406030204" pitchFamily="18" charset="0"/>
                                    </a:rPr>
                                  </m:ctrlPr>
                                </m:sSupPr>
                                <m:e>
                                  <m:r>
                                    <a:rPr lang="es-AR" i="1">
                                      <a:latin typeface="Cambria Math"/>
                                    </a:rPr>
                                    <m:t>𝑧</m:t>
                                  </m:r>
                                </m:e>
                                <m:sup>
                                  <m:r>
                                    <a:rPr lang="es-AR" i="1">
                                      <a:latin typeface="Cambria Math"/>
                                    </a:rPr>
                                    <m:t>2</m:t>
                                  </m:r>
                                </m:sup>
                              </m:sSup>
                            </m:sub>
                          </m:sSub>
                        </m:oMath>
                      </m:oMathPara>
                    </a14:m>
                    <a:endParaRPr lang="es-AR" dirty="0"/>
                  </a:p>
                </p:txBody>
              </p:sp>
            </mc:Choice>
            <mc:Fallback>
              <p:sp>
                <p:nvSpPr>
                  <p:cNvPr id="102" name="101 CuadroTexto"/>
                  <p:cNvSpPr txBox="1">
                    <a:spLocks noRot="1" noChangeAspect="1" noMove="1" noResize="1" noEditPoints="1" noAdjustHandles="1" noChangeArrowheads="1" noChangeShapeType="1" noTextEdit="1"/>
                  </p:cNvSpPr>
                  <p:nvPr/>
                </p:nvSpPr>
                <p:spPr>
                  <a:xfrm>
                    <a:off x="7718982" y="5527234"/>
                    <a:ext cx="695960" cy="371255"/>
                  </a:xfrm>
                  <a:prstGeom prst="rect">
                    <a:avLst/>
                  </a:prstGeom>
                  <a:blipFill rotWithShape="1">
                    <a:blip r:embed="rId17"/>
                    <a:stretch>
                      <a:fillRect/>
                    </a:stretch>
                  </a:blipFill>
                </p:spPr>
                <p:txBody>
                  <a:bodyPr/>
                  <a:lstStyle/>
                  <a:p>
                    <a:r>
                      <a:rPr lang="es-AR">
                        <a:noFill/>
                      </a:rPr>
                      <a:t> </a:t>
                    </a:r>
                  </a:p>
                </p:txBody>
              </p:sp>
            </mc:Fallback>
          </mc:AlternateContent>
        </p:grpSp>
        <mc:AlternateContent xmlns:mc="http://schemas.openxmlformats.org/markup-compatibility/2006">
          <mc:Choice xmlns="" xmlns:a14="http://schemas.microsoft.com/office/drawing/2010/main" Requires="a14">
            <p:sp>
              <p:nvSpPr>
                <p:cNvPr id="107" name="106 Rectángulo"/>
                <p:cNvSpPr/>
                <p:nvPr/>
              </p:nvSpPr>
              <p:spPr>
                <a:xfrm>
                  <a:off x="179800" y="5915172"/>
                  <a:ext cx="5428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AR" i="1">
                            <a:latin typeface="Cambria Math"/>
                          </a:rPr>
                          <m:t>1</m:t>
                        </m:r>
                        <m:sSup>
                          <m:sSupPr>
                            <m:ctrlPr>
                              <a:rPr lang="es-AR" i="1">
                                <a:latin typeface="Cambria Math" panose="02040503050406030204" pitchFamily="18" charset="0"/>
                              </a:rPr>
                            </m:ctrlPr>
                          </m:sSupPr>
                          <m:e>
                            <m:r>
                              <a:rPr lang="es-AR" i="1">
                                <a:latin typeface="Cambria Math"/>
                              </a:rPr>
                              <m:t>𝑠</m:t>
                            </m:r>
                          </m:e>
                          <m:sup>
                            <m:r>
                              <a:rPr lang="es-AR" i="1">
                                <a:latin typeface="Cambria Math"/>
                              </a:rPr>
                              <m:t>2</m:t>
                            </m:r>
                          </m:sup>
                        </m:sSup>
                      </m:oMath>
                    </m:oMathPara>
                  </a14:m>
                  <a:endParaRPr lang="es-AR" dirty="0"/>
                </a:p>
              </p:txBody>
            </p:sp>
          </mc:Choice>
          <mc:Fallback>
            <p:sp>
              <p:nvSpPr>
                <p:cNvPr id="107" name="106 Rectángulo"/>
                <p:cNvSpPr>
                  <a:spLocks noRot="1" noChangeAspect="1" noMove="1" noResize="1" noEditPoints="1" noAdjustHandles="1" noChangeArrowheads="1" noChangeShapeType="1" noTextEdit="1"/>
                </p:cNvSpPr>
                <p:nvPr/>
              </p:nvSpPr>
              <p:spPr>
                <a:xfrm>
                  <a:off x="179800" y="5915172"/>
                  <a:ext cx="542880" cy="369332"/>
                </a:xfrm>
                <a:prstGeom prst="rect">
                  <a:avLst/>
                </a:prstGeom>
                <a:blipFill rotWithShape="1">
                  <a:blip r:embed="rId18"/>
                  <a:stretch>
                    <a:fillRect/>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111" name="110 Rectángulo"/>
                <p:cNvSpPr/>
                <p:nvPr/>
              </p:nvSpPr>
              <p:spPr>
                <a:xfrm>
                  <a:off x="800907" y="5915172"/>
                  <a:ext cx="5915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2</m:t>
                        </m:r>
                        <m:sSup>
                          <m:sSupPr>
                            <m:ctrlPr>
                              <a:rPr lang="es-AR" i="1">
                                <a:latin typeface="Cambria Math" panose="02040503050406030204" pitchFamily="18" charset="0"/>
                              </a:rPr>
                            </m:ctrlPr>
                          </m:sSupPr>
                          <m:e>
                            <m:r>
                              <a:rPr lang="es-AR" i="1">
                                <a:latin typeface="Cambria Math"/>
                              </a:rPr>
                              <m:t>𝑠</m:t>
                            </m:r>
                          </m:e>
                          <m:sup>
                            <m:r>
                              <a:rPr lang="es-AR" i="1">
                                <a:latin typeface="Cambria Math"/>
                              </a:rPr>
                              <m:t>2</m:t>
                            </m:r>
                          </m:sup>
                        </m:sSup>
                      </m:oMath>
                    </m:oMathPara>
                  </a14:m>
                  <a:endParaRPr lang="es-AR" dirty="0"/>
                </a:p>
              </p:txBody>
            </p:sp>
          </mc:Choice>
          <mc:Fallback>
            <p:sp>
              <p:nvSpPr>
                <p:cNvPr id="111" name="110 Rectángulo"/>
                <p:cNvSpPr>
                  <a:spLocks noRot="1" noChangeAspect="1" noMove="1" noResize="1" noEditPoints="1" noAdjustHandles="1" noChangeArrowheads="1" noChangeShapeType="1" noTextEdit="1"/>
                </p:cNvSpPr>
                <p:nvPr/>
              </p:nvSpPr>
              <p:spPr>
                <a:xfrm>
                  <a:off x="800907" y="5915172"/>
                  <a:ext cx="591509" cy="369332"/>
                </a:xfrm>
                <a:prstGeom prst="rect">
                  <a:avLst/>
                </a:prstGeom>
                <a:blipFill rotWithShape="1">
                  <a:blip r:embed="rId19"/>
                  <a:stretch>
                    <a:fillRect/>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112" name="111 Rectángulo"/>
                <p:cNvSpPr/>
                <p:nvPr/>
              </p:nvSpPr>
              <p:spPr>
                <a:xfrm>
                  <a:off x="3209183" y="5915172"/>
                  <a:ext cx="5915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p>
                          <m:sSupPr>
                            <m:ctrlPr>
                              <a:rPr lang="es-AR" i="1">
                                <a:latin typeface="Cambria Math" panose="02040503050406030204" pitchFamily="18" charset="0"/>
                              </a:rPr>
                            </m:ctrlPr>
                          </m:sSupPr>
                          <m:e>
                            <m:r>
                              <a:rPr lang="es-AR" i="1">
                                <a:latin typeface="Cambria Math"/>
                              </a:rPr>
                              <m:t>𝑠</m:t>
                            </m:r>
                          </m:e>
                          <m:sup>
                            <m:r>
                              <a:rPr lang="es-AR" i="1">
                                <a:latin typeface="Cambria Math"/>
                              </a:rPr>
                              <m:t>2</m:t>
                            </m:r>
                          </m:sup>
                        </m:sSup>
                      </m:oMath>
                    </m:oMathPara>
                  </a14:m>
                  <a:endParaRPr lang="es-AR" dirty="0"/>
                </a:p>
              </p:txBody>
            </p:sp>
          </mc:Choice>
          <mc:Fallback>
            <p:sp>
              <p:nvSpPr>
                <p:cNvPr id="112" name="111 Rectángulo"/>
                <p:cNvSpPr>
                  <a:spLocks noRot="1" noChangeAspect="1" noMove="1" noResize="1" noEditPoints="1" noAdjustHandles="1" noChangeArrowheads="1" noChangeShapeType="1" noTextEdit="1"/>
                </p:cNvSpPr>
                <p:nvPr/>
              </p:nvSpPr>
              <p:spPr>
                <a:xfrm>
                  <a:off x="3209183" y="5915172"/>
                  <a:ext cx="591509" cy="369332"/>
                </a:xfrm>
                <a:prstGeom prst="rect">
                  <a:avLst/>
                </a:prstGeom>
                <a:blipFill rotWithShape="1">
                  <a:blip r:embed="rId20"/>
                  <a:stretch>
                    <a:fillRect/>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113" name="112 Rectángulo"/>
                <p:cNvSpPr/>
                <p:nvPr/>
              </p:nvSpPr>
              <p:spPr>
                <a:xfrm>
                  <a:off x="5523354" y="5915172"/>
                  <a:ext cx="5915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4</m:t>
                        </m:r>
                        <m:sSup>
                          <m:sSupPr>
                            <m:ctrlPr>
                              <a:rPr lang="es-AR" i="1">
                                <a:latin typeface="Cambria Math" panose="02040503050406030204" pitchFamily="18" charset="0"/>
                              </a:rPr>
                            </m:ctrlPr>
                          </m:sSupPr>
                          <m:e>
                            <m:r>
                              <a:rPr lang="es-AR" i="1">
                                <a:latin typeface="Cambria Math"/>
                              </a:rPr>
                              <m:t>𝑠</m:t>
                            </m:r>
                          </m:e>
                          <m:sup>
                            <m:r>
                              <a:rPr lang="es-AR" i="1">
                                <a:latin typeface="Cambria Math"/>
                              </a:rPr>
                              <m:t>2</m:t>
                            </m:r>
                          </m:sup>
                        </m:sSup>
                      </m:oMath>
                    </m:oMathPara>
                  </a14:m>
                  <a:endParaRPr lang="es-AR" dirty="0"/>
                </a:p>
              </p:txBody>
            </p:sp>
          </mc:Choice>
          <mc:Fallback>
            <p:sp>
              <p:nvSpPr>
                <p:cNvPr id="113" name="112 Rectángulo"/>
                <p:cNvSpPr>
                  <a:spLocks noRot="1" noChangeAspect="1" noMove="1" noResize="1" noEditPoints="1" noAdjustHandles="1" noChangeArrowheads="1" noChangeShapeType="1" noTextEdit="1"/>
                </p:cNvSpPr>
                <p:nvPr/>
              </p:nvSpPr>
              <p:spPr>
                <a:xfrm>
                  <a:off x="5523354" y="5915172"/>
                  <a:ext cx="591509" cy="369332"/>
                </a:xfrm>
                <a:prstGeom prst="rect">
                  <a:avLst/>
                </a:prstGeom>
                <a:blipFill rotWithShape="1">
                  <a:blip r:embed="rId21"/>
                  <a:stretch>
                    <a:fillRect/>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114" name="113 Rectángulo"/>
                <p:cNvSpPr/>
                <p:nvPr/>
              </p:nvSpPr>
              <p:spPr>
                <a:xfrm>
                  <a:off x="1886488" y="5915172"/>
                  <a:ext cx="606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2</m:t>
                        </m:r>
                        <m:sSup>
                          <m:sSupPr>
                            <m:ctrlPr>
                              <a:rPr lang="es-AR" i="1">
                                <a:latin typeface="Cambria Math" panose="02040503050406030204" pitchFamily="18" charset="0"/>
                              </a:rPr>
                            </m:ctrlPr>
                          </m:sSupPr>
                          <m:e>
                            <m:r>
                              <a:rPr lang="es-AR" i="1">
                                <a:latin typeface="Cambria Math"/>
                              </a:rPr>
                              <m:t>𝑝</m:t>
                            </m:r>
                          </m:e>
                          <m:sup>
                            <m:r>
                              <a:rPr lang="es-AR" i="1">
                                <a:latin typeface="Cambria Math"/>
                              </a:rPr>
                              <m:t>6</m:t>
                            </m:r>
                          </m:sup>
                        </m:sSup>
                      </m:oMath>
                    </m:oMathPara>
                  </a14:m>
                  <a:endParaRPr lang="es-AR" dirty="0"/>
                </a:p>
              </p:txBody>
            </p:sp>
          </mc:Choice>
          <mc:Fallback>
            <p:sp>
              <p:nvSpPr>
                <p:cNvPr id="114" name="113 Rectángulo"/>
                <p:cNvSpPr>
                  <a:spLocks noRot="1" noChangeAspect="1" noMove="1" noResize="1" noEditPoints="1" noAdjustHandles="1" noChangeArrowheads="1" noChangeShapeType="1" noTextEdit="1"/>
                </p:cNvSpPr>
                <p:nvPr/>
              </p:nvSpPr>
              <p:spPr>
                <a:xfrm>
                  <a:off x="1886488" y="5915172"/>
                  <a:ext cx="606448" cy="369332"/>
                </a:xfrm>
                <a:prstGeom prst="rect">
                  <a:avLst/>
                </a:prstGeom>
                <a:blipFill rotWithShape="1">
                  <a:blip r:embed="rId22"/>
                  <a:stretch>
                    <a:fillRect b="-4918"/>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115" name="114 Rectángulo"/>
                <p:cNvSpPr/>
                <p:nvPr/>
              </p:nvSpPr>
              <p:spPr>
                <a:xfrm>
                  <a:off x="4268776" y="5915172"/>
                  <a:ext cx="606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p>
                          <m:sSupPr>
                            <m:ctrlPr>
                              <a:rPr lang="es-AR" i="1">
                                <a:latin typeface="Cambria Math" panose="02040503050406030204" pitchFamily="18" charset="0"/>
                              </a:rPr>
                            </m:ctrlPr>
                          </m:sSupPr>
                          <m:e>
                            <m:r>
                              <a:rPr lang="es-AR" i="1">
                                <a:latin typeface="Cambria Math"/>
                              </a:rPr>
                              <m:t>𝑝</m:t>
                            </m:r>
                          </m:e>
                          <m:sup>
                            <m:r>
                              <a:rPr lang="es-AR" i="1">
                                <a:latin typeface="Cambria Math"/>
                              </a:rPr>
                              <m:t>6</m:t>
                            </m:r>
                          </m:sup>
                        </m:sSup>
                      </m:oMath>
                    </m:oMathPara>
                  </a14:m>
                  <a:endParaRPr lang="es-AR" dirty="0"/>
                </a:p>
              </p:txBody>
            </p:sp>
          </mc:Choice>
          <mc:Fallback>
            <p:sp>
              <p:nvSpPr>
                <p:cNvPr id="115" name="114 Rectángulo"/>
                <p:cNvSpPr>
                  <a:spLocks noRot="1" noChangeAspect="1" noMove="1" noResize="1" noEditPoints="1" noAdjustHandles="1" noChangeArrowheads="1" noChangeShapeType="1" noTextEdit="1"/>
                </p:cNvSpPr>
                <p:nvPr/>
              </p:nvSpPr>
              <p:spPr>
                <a:xfrm>
                  <a:off x="4268776" y="5915172"/>
                  <a:ext cx="606448" cy="369332"/>
                </a:xfrm>
                <a:prstGeom prst="rect">
                  <a:avLst/>
                </a:prstGeom>
                <a:blipFill rotWithShape="1">
                  <a:blip r:embed="rId23"/>
                  <a:stretch>
                    <a:fillRect b="-4918"/>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116" name="115 Rectángulo"/>
                <p:cNvSpPr/>
                <p:nvPr/>
              </p:nvSpPr>
              <p:spPr>
                <a:xfrm>
                  <a:off x="7220216" y="5915172"/>
                  <a:ext cx="6135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p>
                          <m:sSupPr>
                            <m:ctrlPr>
                              <a:rPr lang="es-AR" i="1">
                                <a:latin typeface="Cambria Math" panose="02040503050406030204" pitchFamily="18" charset="0"/>
                              </a:rPr>
                            </m:ctrlPr>
                          </m:sSupPr>
                          <m:e>
                            <m:r>
                              <a:rPr lang="es-AR" i="1">
                                <a:latin typeface="Cambria Math"/>
                              </a:rPr>
                              <m:t>𝑑</m:t>
                            </m:r>
                          </m:e>
                          <m:sup>
                            <m:r>
                              <a:rPr lang="es-AR" i="1">
                                <a:latin typeface="Cambria Math"/>
                              </a:rPr>
                              <m:t>6</m:t>
                            </m:r>
                          </m:sup>
                        </m:sSup>
                      </m:oMath>
                    </m:oMathPara>
                  </a14:m>
                  <a:endParaRPr lang="es-AR" dirty="0"/>
                </a:p>
              </p:txBody>
            </p:sp>
          </mc:Choice>
          <mc:Fallback>
            <p:sp>
              <p:nvSpPr>
                <p:cNvPr id="116" name="115 Rectángulo"/>
                <p:cNvSpPr>
                  <a:spLocks noRot="1" noChangeAspect="1" noMove="1" noResize="1" noEditPoints="1" noAdjustHandles="1" noChangeArrowheads="1" noChangeShapeType="1" noTextEdit="1"/>
                </p:cNvSpPr>
                <p:nvPr/>
              </p:nvSpPr>
              <p:spPr>
                <a:xfrm>
                  <a:off x="7220216" y="5915172"/>
                  <a:ext cx="613501" cy="369332"/>
                </a:xfrm>
                <a:prstGeom prst="rect">
                  <a:avLst/>
                </a:prstGeom>
                <a:blipFill rotWithShape="1">
                  <a:blip r:embed="rId24"/>
                  <a:stretch>
                    <a:fillRect/>
                  </a:stretch>
                </a:blipFill>
              </p:spPr>
              <p:txBody>
                <a:bodyPr/>
                <a:lstStyle/>
                <a:p>
                  <a:r>
                    <a:rPr lang="es-AR">
                      <a:noFill/>
                    </a:rPr>
                    <a:t> </a:t>
                  </a:r>
                </a:p>
              </p:txBody>
            </p:sp>
          </mc:Fallback>
        </mc:AlternateContent>
      </p:grpSp>
      <p:sp>
        <p:nvSpPr>
          <p:cNvPr id="2" name="1 CuadroTexto"/>
          <p:cNvSpPr txBox="1"/>
          <p:nvPr/>
        </p:nvSpPr>
        <p:spPr>
          <a:xfrm>
            <a:off x="1229800" y="875248"/>
            <a:ext cx="4769254" cy="523220"/>
          </a:xfrm>
          <a:prstGeom prst="rect">
            <a:avLst/>
          </a:prstGeom>
          <a:noFill/>
        </p:spPr>
        <p:txBody>
          <a:bodyPr wrap="none" rtlCol="0">
            <a:spAutoFit/>
          </a:bodyPr>
          <a:lstStyle/>
          <a:p>
            <a:r>
              <a:rPr lang="es-AR" sz="2800" b="1" dirty="0">
                <a:solidFill>
                  <a:srgbClr val="FF0000"/>
                </a:solidFill>
                <a:latin typeface="Arial" panose="020B0604020202020204" pitchFamily="34" charset="0"/>
                <a:cs typeface="Arial" panose="020B0604020202020204" pitchFamily="34" charset="0"/>
              </a:rPr>
              <a:t>Número atómico del Fe=26</a:t>
            </a:r>
          </a:p>
        </p:txBody>
      </p:sp>
    </p:spTree>
    <p:extLst>
      <p:ext uri="{BB962C8B-B14F-4D97-AF65-F5344CB8AC3E}">
        <p14:creationId xmlns="" xmlns:p14="http://schemas.microsoft.com/office/powerpoint/2010/main" val="3057189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4" name="3 Rectángulo"/>
              <p:cNvSpPr/>
              <p:nvPr/>
            </p:nvSpPr>
            <p:spPr>
              <a:xfrm>
                <a:off x="1701554" y="1958917"/>
                <a:ext cx="5428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AR" i="1">
                          <a:latin typeface="Cambria Math"/>
                        </a:rPr>
                        <m:t>1</m:t>
                      </m:r>
                      <m:sSup>
                        <m:sSupPr>
                          <m:ctrlPr>
                            <a:rPr lang="es-AR" i="1">
                              <a:latin typeface="Cambria Math" panose="02040503050406030204" pitchFamily="18" charset="0"/>
                            </a:rPr>
                          </m:ctrlPr>
                        </m:sSupPr>
                        <m:e>
                          <m:r>
                            <a:rPr lang="es-AR" i="1">
                              <a:latin typeface="Cambria Math"/>
                            </a:rPr>
                            <m:t>𝑠</m:t>
                          </m:r>
                        </m:e>
                        <m:sup>
                          <m:r>
                            <a:rPr lang="es-AR" i="1">
                              <a:latin typeface="Cambria Math"/>
                            </a:rPr>
                            <m:t>2</m:t>
                          </m:r>
                        </m:sup>
                      </m:sSup>
                    </m:oMath>
                  </m:oMathPara>
                </a14:m>
                <a:endParaRPr lang="es-AR" dirty="0"/>
              </a:p>
            </p:txBody>
          </p:sp>
        </mc:Choice>
        <mc:Fallback>
          <p:sp>
            <p:nvSpPr>
              <p:cNvPr id="4" name="3 Rectángulo"/>
              <p:cNvSpPr>
                <a:spLocks noRot="1" noChangeAspect="1" noMove="1" noResize="1" noEditPoints="1" noAdjustHandles="1" noChangeArrowheads="1" noChangeShapeType="1" noTextEdit="1"/>
              </p:cNvSpPr>
              <p:nvPr/>
            </p:nvSpPr>
            <p:spPr>
              <a:xfrm>
                <a:off x="1701554" y="1958917"/>
                <a:ext cx="542880" cy="369332"/>
              </a:xfrm>
              <a:prstGeom prst="rect">
                <a:avLst/>
              </a:prstGeom>
              <a:blipFill>
                <a:blip r:embed="rId2"/>
                <a:stretch>
                  <a:fillRect/>
                </a:stretch>
              </a:blipFill>
            </p:spPr>
            <p:txBody>
              <a:bodyPr/>
              <a:lstStyle/>
              <a:p>
                <a:r>
                  <a:rPr lang="es-ES">
                    <a:noFill/>
                  </a:rPr>
                  <a:t> </a:t>
                </a:r>
              </a:p>
            </p:txBody>
          </p:sp>
        </mc:Fallback>
      </mc:AlternateContent>
      <mc:AlternateContent xmlns:mc="http://schemas.openxmlformats.org/markup-compatibility/2006">
        <mc:Choice xmlns="" xmlns:a14="http://schemas.microsoft.com/office/drawing/2010/main" Requires="a14">
          <p:sp>
            <p:nvSpPr>
              <p:cNvPr id="5" name="4 Rectángulo"/>
              <p:cNvSpPr/>
              <p:nvPr/>
            </p:nvSpPr>
            <p:spPr>
              <a:xfrm>
                <a:off x="2322662" y="1958917"/>
                <a:ext cx="5915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2</m:t>
                      </m:r>
                      <m:sSup>
                        <m:sSupPr>
                          <m:ctrlPr>
                            <a:rPr lang="es-AR" i="1">
                              <a:latin typeface="Cambria Math" panose="02040503050406030204" pitchFamily="18" charset="0"/>
                            </a:rPr>
                          </m:ctrlPr>
                        </m:sSupPr>
                        <m:e>
                          <m:r>
                            <a:rPr lang="es-AR" i="1">
                              <a:latin typeface="Cambria Math"/>
                            </a:rPr>
                            <m:t>𝑠</m:t>
                          </m:r>
                        </m:e>
                        <m:sup>
                          <m:r>
                            <a:rPr lang="es-AR" i="1">
                              <a:latin typeface="Cambria Math"/>
                            </a:rPr>
                            <m:t>2</m:t>
                          </m:r>
                        </m:sup>
                      </m:sSup>
                    </m:oMath>
                  </m:oMathPara>
                </a14:m>
                <a:endParaRPr lang="es-AR" dirty="0"/>
              </a:p>
            </p:txBody>
          </p:sp>
        </mc:Choice>
        <mc:Fallback>
          <p:sp>
            <p:nvSpPr>
              <p:cNvPr id="5" name="4 Rectángulo"/>
              <p:cNvSpPr>
                <a:spLocks noRot="1" noChangeAspect="1" noMove="1" noResize="1" noEditPoints="1" noAdjustHandles="1" noChangeArrowheads="1" noChangeShapeType="1" noTextEdit="1"/>
              </p:cNvSpPr>
              <p:nvPr/>
            </p:nvSpPr>
            <p:spPr>
              <a:xfrm>
                <a:off x="2322662" y="1958917"/>
                <a:ext cx="591509" cy="369332"/>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mc:Choice xmlns="" xmlns:a14="http://schemas.microsoft.com/office/drawing/2010/main" Requires="a14">
          <p:sp>
            <p:nvSpPr>
              <p:cNvPr id="6" name="5 Rectángulo"/>
              <p:cNvSpPr/>
              <p:nvPr/>
            </p:nvSpPr>
            <p:spPr>
              <a:xfrm>
                <a:off x="4730938" y="1958917"/>
                <a:ext cx="5915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p>
                        <m:sSupPr>
                          <m:ctrlPr>
                            <a:rPr lang="es-AR" i="1">
                              <a:latin typeface="Cambria Math" panose="02040503050406030204" pitchFamily="18" charset="0"/>
                            </a:rPr>
                          </m:ctrlPr>
                        </m:sSupPr>
                        <m:e>
                          <m:r>
                            <a:rPr lang="es-AR" i="1">
                              <a:latin typeface="Cambria Math"/>
                            </a:rPr>
                            <m:t>𝑠</m:t>
                          </m:r>
                        </m:e>
                        <m:sup>
                          <m:r>
                            <a:rPr lang="es-AR" i="1">
                              <a:latin typeface="Cambria Math"/>
                            </a:rPr>
                            <m:t>2</m:t>
                          </m:r>
                        </m:sup>
                      </m:sSup>
                    </m:oMath>
                  </m:oMathPara>
                </a14:m>
                <a:endParaRPr lang="es-AR" dirty="0"/>
              </a:p>
            </p:txBody>
          </p:sp>
        </mc:Choice>
        <mc:Fallback>
          <p:sp>
            <p:nvSpPr>
              <p:cNvPr id="6" name="5 Rectángulo"/>
              <p:cNvSpPr>
                <a:spLocks noRot="1" noChangeAspect="1" noMove="1" noResize="1" noEditPoints="1" noAdjustHandles="1" noChangeArrowheads="1" noChangeShapeType="1" noTextEdit="1"/>
              </p:cNvSpPr>
              <p:nvPr/>
            </p:nvSpPr>
            <p:spPr>
              <a:xfrm>
                <a:off x="4730938" y="1958917"/>
                <a:ext cx="591509" cy="369332"/>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mc:Choice xmlns="" xmlns:a14="http://schemas.microsoft.com/office/drawing/2010/main" Requires="a14">
          <p:sp>
            <p:nvSpPr>
              <p:cNvPr id="7" name="6 Rectángulo"/>
              <p:cNvSpPr/>
              <p:nvPr/>
            </p:nvSpPr>
            <p:spPr>
              <a:xfrm>
                <a:off x="7045109" y="1958917"/>
                <a:ext cx="5915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4</m:t>
                      </m:r>
                      <m:sSup>
                        <m:sSupPr>
                          <m:ctrlPr>
                            <a:rPr lang="es-AR" i="1">
                              <a:latin typeface="Cambria Math" panose="02040503050406030204" pitchFamily="18" charset="0"/>
                            </a:rPr>
                          </m:ctrlPr>
                        </m:sSupPr>
                        <m:e>
                          <m:r>
                            <a:rPr lang="es-AR" i="1">
                              <a:latin typeface="Cambria Math"/>
                            </a:rPr>
                            <m:t>𝑠</m:t>
                          </m:r>
                        </m:e>
                        <m:sup>
                          <m:r>
                            <a:rPr lang="es-AR" i="1">
                              <a:latin typeface="Cambria Math"/>
                            </a:rPr>
                            <m:t>2</m:t>
                          </m:r>
                        </m:sup>
                      </m:sSup>
                    </m:oMath>
                  </m:oMathPara>
                </a14:m>
                <a:endParaRPr lang="es-AR" dirty="0"/>
              </a:p>
            </p:txBody>
          </p:sp>
        </mc:Choice>
        <mc:Fallback>
          <p:sp>
            <p:nvSpPr>
              <p:cNvPr id="7" name="6 Rectángulo"/>
              <p:cNvSpPr>
                <a:spLocks noRot="1" noChangeAspect="1" noMove="1" noResize="1" noEditPoints="1" noAdjustHandles="1" noChangeArrowheads="1" noChangeShapeType="1" noTextEdit="1"/>
              </p:cNvSpPr>
              <p:nvPr/>
            </p:nvSpPr>
            <p:spPr>
              <a:xfrm>
                <a:off x="7045109" y="1958917"/>
                <a:ext cx="591509" cy="369332"/>
              </a:xfrm>
              <a:prstGeom prst="rect">
                <a:avLst/>
              </a:prstGeom>
              <a:blipFill>
                <a:blip r:embed="rId5"/>
                <a:stretch>
                  <a:fillRect/>
                </a:stretch>
              </a:blipFill>
            </p:spPr>
            <p:txBody>
              <a:bodyPr/>
              <a:lstStyle/>
              <a:p>
                <a:r>
                  <a:rPr lang="es-ES">
                    <a:noFill/>
                  </a:rPr>
                  <a:t> </a:t>
                </a:r>
              </a:p>
            </p:txBody>
          </p:sp>
        </mc:Fallback>
      </mc:AlternateContent>
      <mc:AlternateContent xmlns:mc="http://schemas.openxmlformats.org/markup-compatibility/2006">
        <mc:Choice xmlns="" xmlns:a14="http://schemas.microsoft.com/office/drawing/2010/main" Requires="a14">
          <p:sp>
            <p:nvSpPr>
              <p:cNvPr id="8" name="7 Rectángulo"/>
              <p:cNvSpPr/>
              <p:nvPr/>
            </p:nvSpPr>
            <p:spPr>
              <a:xfrm>
                <a:off x="3408242" y="1958917"/>
                <a:ext cx="606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2</m:t>
                      </m:r>
                      <m:sSup>
                        <m:sSupPr>
                          <m:ctrlPr>
                            <a:rPr lang="es-AR" i="1">
                              <a:latin typeface="Cambria Math" panose="02040503050406030204" pitchFamily="18" charset="0"/>
                            </a:rPr>
                          </m:ctrlPr>
                        </m:sSupPr>
                        <m:e>
                          <m:r>
                            <a:rPr lang="es-AR" i="1">
                              <a:latin typeface="Cambria Math"/>
                            </a:rPr>
                            <m:t>𝑝</m:t>
                          </m:r>
                        </m:e>
                        <m:sup>
                          <m:r>
                            <a:rPr lang="es-AR" i="1">
                              <a:latin typeface="Cambria Math"/>
                            </a:rPr>
                            <m:t>6</m:t>
                          </m:r>
                        </m:sup>
                      </m:sSup>
                    </m:oMath>
                  </m:oMathPara>
                </a14:m>
                <a:endParaRPr lang="es-AR" dirty="0"/>
              </a:p>
            </p:txBody>
          </p:sp>
        </mc:Choice>
        <mc:Fallback>
          <p:sp>
            <p:nvSpPr>
              <p:cNvPr id="8" name="7 Rectángulo"/>
              <p:cNvSpPr>
                <a:spLocks noRot="1" noChangeAspect="1" noMove="1" noResize="1" noEditPoints="1" noAdjustHandles="1" noChangeArrowheads="1" noChangeShapeType="1" noTextEdit="1"/>
              </p:cNvSpPr>
              <p:nvPr/>
            </p:nvSpPr>
            <p:spPr>
              <a:xfrm>
                <a:off x="3408242" y="1958917"/>
                <a:ext cx="606448" cy="369332"/>
              </a:xfrm>
              <a:prstGeom prst="rect">
                <a:avLst/>
              </a:prstGeom>
              <a:blipFill>
                <a:blip r:embed="rId6"/>
                <a:stretch>
                  <a:fillRect b="-6557"/>
                </a:stretch>
              </a:blipFill>
            </p:spPr>
            <p:txBody>
              <a:bodyPr/>
              <a:lstStyle/>
              <a:p>
                <a:r>
                  <a:rPr lang="es-ES">
                    <a:noFill/>
                  </a:rPr>
                  <a:t> </a:t>
                </a:r>
              </a:p>
            </p:txBody>
          </p:sp>
        </mc:Fallback>
      </mc:AlternateContent>
      <mc:AlternateContent xmlns:mc="http://schemas.openxmlformats.org/markup-compatibility/2006">
        <mc:Choice xmlns="" xmlns:a14="http://schemas.microsoft.com/office/drawing/2010/main" Requires="a14">
          <p:sp>
            <p:nvSpPr>
              <p:cNvPr id="9" name="8 Rectángulo"/>
              <p:cNvSpPr/>
              <p:nvPr/>
            </p:nvSpPr>
            <p:spPr>
              <a:xfrm>
                <a:off x="5790530" y="1958917"/>
                <a:ext cx="606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p>
                        <m:sSupPr>
                          <m:ctrlPr>
                            <a:rPr lang="es-AR" i="1">
                              <a:latin typeface="Cambria Math" panose="02040503050406030204" pitchFamily="18" charset="0"/>
                            </a:rPr>
                          </m:ctrlPr>
                        </m:sSupPr>
                        <m:e>
                          <m:r>
                            <a:rPr lang="es-AR" i="1">
                              <a:latin typeface="Cambria Math"/>
                            </a:rPr>
                            <m:t>𝑝</m:t>
                          </m:r>
                        </m:e>
                        <m:sup>
                          <m:r>
                            <a:rPr lang="es-AR" i="1">
                              <a:latin typeface="Cambria Math"/>
                            </a:rPr>
                            <m:t>6</m:t>
                          </m:r>
                        </m:sup>
                      </m:sSup>
                    </m:oMath>
                  </m:oMathPara>
                </a14:m>
                <a:endParaRPr lang="es-AR" dirty="0"/>
              </a:p>
            </p:txBody>
          </p:sp>
        </mc:Choice>
        <mc:Fallback>
          <p:sp>
            <p:nvSpPr>
              <p:cNvPr id="9" name="8 Rectángulo"/>
              <p:cNvSpPr>
                <a:spLocks noRot="1" noChangeAspect="1" noMove="1" noResize="1" noEditPoints="1" noAdjustHandles="1" noChangeArrowheads="1" noChangeShapeType="1" noTextEdit="1"/>
              </p:cNvSpPr>
              <p:nvPr/>
            </p:nvSpPr>
            <p:spPr>
              <a:xfrm>
                <a:off x="5790530" y="1958917"/>
                <a:ext cx="606448" cy="369332"/>
              </a:xfrm>
              <a:prstGeom prst="rect">
                <a:avLst/>
              </a:prstGeom>
              <a:blipFill>
                <a:blip r:embed="rId7"/>
                <a:stretch>
                  <a:fillRect b="-6557"/>
                </a:stretch>
              </a:blipFill>
            </p:spPr>
            <p:txBody>
              <a:bodyPr/>
              <a:lstStyle/>
              <a:p>
                <a:r>
                  <a:rPr lang="es-ES">
                    <a:noFill/>
                  </a:rPr>
                  <a:t> </a:t>
                </a:r>
              </a:p>
            </p:txBody>
          </p:sp>
        </mc:Fallback>
      </mc:AlternateContent>
      <mc:AlternateContent xmlns:mc="http://schemas.openxmlformats.org/markup-compatibility/2006">
        <mc:Choice xmlns="" xmlns:a14="http://schemas.microsoft.com/office/drawing/2010/main" Requires="a14">
          <p:sp>
            <p:nvSpPr>
              <p:cNvPr id="10" name="9 Rectángulo"/>
              <p:cNvSpPr/>
              <p:nvPr/>
            </p:nvSpPr>
            <p:spPr>
              <a:xfrm>
                <a:off x="8741971" y="1958917"/>
                <a:ext cx="6135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p>
                        <m:sSupPr>
                          <m:ctrlPr>
                            <a:rPr lang="es-AR" i="1">
                              <a:latin typeface="Cambria Math" panose="02040503050406030204" pitchFamily="18" charset="0"/>
                            </a:rPr>
                          </m:ctrlPr>
                        </m:sSupPr>
                        <m:e>
                          <m:r>
                            <a:rPr lang="es-AR" i="1">
                              <a:latin typeface="Cambria Math"/>
                            </a:rPr>
                            <m:t>𝑑</m:t>
                          </m:r>
                        </m:e>
                        <m:sup>
                          <m:r>
                            <a:rPr lang="es-AR" i="1">
                              <a:latin typeface="Cambria Math"/>
                            </a:rPr>
                            <m:t>7</m:t>
                          </m:r>
                        </m:sup>
                      </m:sSup>
                    </m:oMath>
                  </m:oMathPara>
                </a14:m>
                <a:endParaRPr lang="es-AR" dirty="0"/>
              </a:p>
            </p:txBody>
          </p:sp>
        </mc:Choice>
        <mc:Fallback>
          <p:sp>
            <p:nvSpPr>
              <p:cNvPr id="10" name="9 Rectángulo"/>
              <p:cNvSpPr>
                <a:spLocks noRot="1" noChangeAspect="1" noMove="1" noResize="1" noEditPoints="1" noAdjustHandles="1" noChangeArrowheads="1" noChangeShapeType="1" noTextEdit="1"/>
              </p:cNvSpPr>
              <p:nvPr/>
            </p:nvSpPr>
            <p:spPr>
              <a:xfrm>
                <a:off x="8741971" y="1958917"/>
                <a:ext cx="613501" cy="369332"/>
              </a:xfrm>
              <a:prstGeom prst="rect">
                <a:avLst/>
              </a:prstGeom>
              <a:blipFill>
                <a:blip r:embed="rId8"/>
                <a:stretch>
                  <a:fillRect/>
                </a:stretch>
              </a:blipFill>
            </p:spPr>
            <p:txBody>
              <a:bodyPr/>
              <a:lstStyle/>
              <a:p>
                <a:r>
                  <a:rPr lang="es-ES">
                    <a:noFill/>
                  </a:rPr>
                  <a:t> </a:t>
                </a:r>
              </a:p>
            </p:txBody>
          </p:sp>
        </mc:Fallback>
      </mc:AlternateContent>
      <p:grpSp>
        <p:nvGrpSpPr>
          <p:cNvPr id="14345" name="14344 Grupo"/>
          <p:cNvGrpSpPr/>
          <p:nvPr/>
        </p:nvGrpSpPr>
        <p:grpSpPr>
          <a:xfrm>
            <a:off x="1749344" y="1065986"/>
            <a:ext cx="8974595" cy="922854"/>
            <a:chOff x="201954" y="1022609"/>
            <a:chExt cx="8974595" cy="922854"/>
          </a:xfrm>
        </p:grpSpPr>
        <p:grpSp>
          <p:nvGrpSpPr>
            <p:cNvPr id="3" name="2 Grupo"/>
            <p:cNvGrpSpPr/>
            <p:nvPr/>
          </p:nvGrpSpPr>
          <p:grpSpPr>
            <a:xfrm>
              <a:off x="201954" y="1022609"/>
              <a:ext cx="8974595" cy="922854"/>
              <a:chOff x="276186" y="5008080"/>
              <a:chExt cx="8974595" cy="922854"/>
            </a:xfrm>
          </p:grpSpPr>
          <p:cxnSp>
            <p:nvCxnSpPr>
              <p:cNvPr id="11" name="10 Conector recto"/>
              <p:cNvCxnSpPr/>
              <p:nvPr/>
            </p:nvCxnSpPr>
            <p:spPr>
              <a:xfrm>
                <a:off x="340239"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12" name="11 Conector recto de flecha"/>
              <p:cNvCxnSpPr/>
              <p:nvPr/>
            </p:nvCxnSpPr>
            <p:spPr>
              <a:xfrm flipV="1">
                <a:off x="399261" y="5013176"/>
                <a:ext cx="18950" cy="4556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12 Conector recto de flecha"/>
              <p:cNvCxnSpPr/>
              <p:nvPr/>
            </p:nvCxnSpPr>
            <p:spPr>
              <a:xfrm>
                <a:off x="609253"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4" name="13 Conector recto"/>
              <p:cNvCxnSpPr/>
              <p:nvPr/>
            </p:nvCxnSpPr>
            <p:spPr>
              <a:xfrm>
                <a:off x="1043608"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15" name="14 Conector recto de flecha"/>
              <p:cNvCxnSpPr/>
              <p:nvPr/>
            </p:nvCxnSpPr>
            <p:spPr>
              <a:xfrm flipV="1">
                <a:off x="1102630"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6" name="15 Conector recto de flecha"/>
              <p:cNvCxnSpPr/>
              <p:nvPr/>
            </p:nvCxnSpPr>
            <p:spPr>
              <a:xfrm>
                <a:off x="1312622"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nvGrpSpPr>
              <p:cNvPr id="17" name="16 Grupo"/>
              <p:cNvGrpSpPr/>
              <p:nvPr/>
            </p:nvGrpSpPr>
            <p:grpSpPr>
              <a:xfrm>
                <a:off x="1763688" y="5042970"/>
                <a:ext cx="1202766" cy="455632"/>
                <a:chOff x="2093777" y="5013176"/>
                <a:chExt cx="1202766" cy="455632"/>
              </a:xfrm>
            </p:grpSpPr>
            <p:cxnSp>
              <p:nvCxnSpPr>
                <p:cNvPr id="62" name="61 Conector recto"/>
                <p:cNvCxnSpPr/>
                <p:nvPr/>
              </p:nvCxnSpPr>
              <p:spPr>
                <a:xfrm>
                  <a:off x="2093777"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63" name="62 Conector recto de flecha"/>
                <p:cNvCxnSpPr/>
                <p:nvPr/>
              </p:nvCxnSpPr>
              <p:spPr>
                <a:xfrm flipV="1">
                  <a:off x="2168039"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64" name="63 Conector recto de flecha"/>
                <p:cNvCxnSpPr/>
                <p:nvPr/>
              </p:nvCxnSpPr>
              <p:spPr>
                <a:xfrm>
                  <a:off x="2378031"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65" name="64 Conector recto"/>
                <p:cNvCxnSpPr/>
                <p:nvPr/>
              </p:nvCxnSpPr>
              <p:spPr>
                <a:xfrm>
                  <a:off x="2504455"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66" name="65 Conector recto de flecha"/>
                <p:cNvCxnSpPr/>
                <p:nvPr/>
              </p:nvCxnSpPr>
              <p:spPr>
                <a:xfrm flipV="1">
                  <a:off x="2542355"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67" name="66 Conector recto de flecha"/>
                <p:cNvCxnSpPr/>
                <p:nvPr/>
              </p:nvCxnSpPr>
              <p:spPr>
                <a:xfrm>
                  <a:off x="2752347"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68" name="67 Conector recto"/>
                <p:cNvCxnSpPr/>
                <p:nvPr/>
              </p:nvCxnSpPr>
              <p:spPr>
                <a:xfrm>
                  <a:off x="2932527"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69" name="68 Conector recto de flecha"/>
                <p:cNvCxnSpPr/>
                <p:nvPr/>
              </p:nvCxnSpPr>
              <p:spPr>
                <a:xfrm flipV="1">
                  <a:off x="3008511"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70" name="69 Conector recto de flecha"/>
                <p:cNvCxnSpPr/>
                <p:nvPr/>
              </p:nvCxnSpPr>
              <p:spPr>
                <a:xfrm>
                  <a:off x="3218503"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grpSp>
            <p:nvGrpSpPr>
              <p:cNvPr id="18" name="17 Grupo"/>
              <p:cNvGrpSpPr/>
              <p:nvPr/>
            </p:nvGrpSpPr>
            <p:grpSpPr>
              <a:xfrm>
                <a:off x="3343888" y="5008080"/>
                <a:ext cx="364016" cy="455632"/>
                <a:chOff x="3669569" y="5013176"/>
                <a:chExt cx="364016" cy="455632"/>
              </a:xfrm>
            </p:grpSpPr>
            <p:cxnSp>
              <p:nvCxnSpPr>
                <p:cNvPr id="59" name="58 Conector recto"/>
                <p:cNvCxnSpPr/>
                <p:nvPr/>
              </p:nvCxnSpPr>
              <p:spPr>
                <a:xfrm>
                  <a:off x="3669569"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60" name="59 Conector recto de flecha"/>
                <p:cNvCxnSpPr/>
                <p:nvPr/>
              </p:nvCxnSpPr>
              <p:spPr>
                <a:xfrm flipV="1">
                  <a:off x="3728591"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61" name="60 Conector recto de flecha"/>
                <p:cNvCxnSpPr/>
                <p:nvPr/>
              </p:nvCxnSpPr>
              <p:spPr>
                <a:xfrm>
                  <a:off x="3938583"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grpSp>
            <p:nvGrpSpPr>
              <p:cNvPr id="19" name="18 Grupo"/>
              <p:cNvGrpSpPr/>
              <p:nvPr/>
            </p:nvGrpSpPr>
            <p:grpSpPr>
              <a:xfrm>
                <a:off x="4067944" y="5008080"/>
                <a:ext cx="1202766" cy="455632"/>
                <a:chOff x="4758073" y="5013176"/>
                <a:chExt cx="1202766" cy="455632"/>
              </a:xfrm>
            </p:grpSpPr>
            <p:cxnSp>
              <p:nvCxnSpPr>
                <p:cNvPr id="50" name="49 Conector recto"/>
                <p:cNvCxnSpPr/>
                <p:nvPr/>
              </p:nvCxnSpPr>
              <p:spPr>
                <a:xfrm>
                  <a:off x="4758073"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51" name="50 Conector recto de flecha"/>
                <p:cNvCxnSpPr/>
                <p:nvPr/>
              </p:nvCxnSpPr>
              <p:spPr>
                <a:xfrm flipV="1">
                  <a:off x="4832335"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52" name="51 Conector recto de flecha"/>
                <p:cNvCxnSpPr/>
                <p:nvPr/>
              </p:nvCxnSpPr>
              <p:spPr>
                <a:xfrm>
                  <a:off x="5042327"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3" name="52 Conector recto"/>
                <p:cNvCxnSpPr/>
                <p:nvPr/>
              </p:nvCxnSpPr>
              <p:spPr>
                <a:xfrm>
                  <a:off x="5168751"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54" name="53 Conector recto de flecha"/>
                <p:cNvCxnSpPr/>
                <p:nvPr/>
              </p:nvCxnSpPr>
              <p:spPr>
                <a:xfrm flipV="1">
                  <a:off x="5206651"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55" name="54 Conector recto de flecha"/>
                <p:cNvCxnSpPr/>
                <p:nvPr/>
              </p:nvCxnSpPr>
              <p:spPr>
                <a:xfrm>
                  <a:off x="5416643"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6" name="55 Conector recto"/>
                <p:cNvCxnSpPr/>
                <p:nvPr/>
              </p:nvCxnSpPr>
              <p:spPr>
                <a:xfrm>
                  <a:off x="5596823"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57" name="56 Conector recto de flecha"/>
                <p:cNvCxnSpPr/>
                <p:nvPr/>
              </p:nvCxnSpPr>
              <p:spPr>
                <a:xfrm flipV="1">
                  <a:off x="5672807"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58" name="57 Conector recto de flecha"/>
                <p:cNvCxnSpPr/>
                <p:nvPr/>
              </p:nvCxnSpPr>
              <p:spPr>
                <a:xfrm>
                  <a:off x="5882799"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grpSp>
            <p:nvGrpSpPr>
              <p:cNvPr id="20" name="19 Grupo"/>
              <p:cNvGrpSpPr/>
              <p:nvPr/>
            </p:nvGrpSpPr>
            <p:grpSpPr>
              <a:xfrm>
                <a:off x="5716173" y="5008080"/>
                <a:ext cx="364016" cy="455632"/>
                <a:chOff x="6261857" y="5013176"/>
                <a:chExt cx="364016" cy="455632"/>
              </a:xfrm>
            </p:grpSpPr>
            <p:cxnSp>
              <p:nvCxnSpPr>
                <p:cNvPr id="47" name="46 Conector recto"/>
                <p:cNvCxnSpPr/>
                <p:nvPr/>
              </p:nvCxnSpPr>
              <p:spPr>
                <a:xfrm>
                  <a:off x="6261857"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48" name="47 Conector recto de flecha"/>
                <p:cNvCxnSpPr/>
                <p:nvPr/>
              </p:nvCxnSpPr>
              <p:spPr>
                <a:xfrm flipV="1">
                  <a:off x="6320879"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49" name="48 Conector recto de flecha"/>
                <p:cNvCxnSpPr/>
                <p:nvPr/>
              </p:nvCxnSpPr>
              <p:spPr>
                <a:xfrm>
                  <a:off x="6530871"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cxnSp>
            <p:nvCxnSpPr>
              <p:cNvPr id="21" name="20 Conector recto"/>
              <p:cNvCxnSpPr/>
              <p:nvPr/>
            </p:nvCxnSpPr>
            <p:spPr>
              <a:xfrm>
                <a:off x="6516216" y="5490962"/>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22" name="21 Conector recto de flecha"/>
              <p:cNvCxnSpPr/>
              <p:nvPr/>
            </p:nvCxnSpPr>
            <p:spPr>
              <a:xfrm flipV="1">
                <a:off x="6590478" y="5035330"/>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3" name="22 Conector recto de flecha"/>
              <p:cNvCxnSpPr/>
              <p:nvPr/>
            </p:nvCxnSpPr>
            <p:spPr>
              <a:xfrm>
                <a:off x="6800470" y="5094918"/>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4" name="23 Conector recto"/>
              <p:cNvCxnSpPr/>
              <p:nvPr/>
            </p:nvCxnSpPr>
            <p:spPr>
              <a:xfrm>
                <a:off x="6926894" y="5490962"/>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25" name="24 Conector recto de flecha"/>
              <p:cNvCxnSpPr/>
              <p:nvPr/>
            </p:nvCxnSpPr>
            <p:spPr>
              <a:xfrm flipV="1">
                <a:off x="6964794" y="5035330"/>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6" name="25 Conector recto"/>
              <p:cNvCxnSpPr/>
              <p:nvPr/>
            </p:nvCxnSpPr>
            <p:spPr>
              <a:xfrm>
                <a:off x="7354966" y="5490962"/>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27" name="26 Conector recto de flecha"/>
              <p:cNvCxnSpPr/>
              <p:nvPr/>
            </p:nvCxnSpPr>
            <p:spPr>
              <a:xfrm flipV="1">
                <a:off x="7430950" y="5035330"/>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28" name="27 Conector recto"/>
              <p:cNvCxnSpPr/>
              <p:nvPr/>
            </p:nvCxnSpPr>
            <p:spPr>
              <a:xfrm>
                <a:off x="7807204" y="5490962"/>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29" name="28 Conector recto de flecha"/>
              <p:cNvCxnSpPr/>
              <p:nvPr/>
            </p:nvCxnSpPr>
            <p:spPr>
              <a:xfrm flipV="1">
                <a:off x="7866226" y="5035330"/>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mc:Choice xmlns="" xmlns:a14="http://schemas.microsoft.com/office/drawing/2010/main" Requires="a14">
              <p:sp>
                <p:nvSpPr>
                  <p:cNvPr id="30" name="29 CuadroTexto"/>
                  <p:cNvSpPr txBox="1"/>
                  <p:nvPr/>
                </p:nvSpPr>
                <p:spPr>
                  <a:xfrm>
                    <a:off x="276186" y="5490962"/>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i="1">
                              <a:latin typeface="Cambria Math"/>
                            </a:rPr>
                            <m:t>1</m:t>
                          </m:r>
                          <m:r>
                            <a:rPr lang="es-AR" i="1">
                              <a:latin typeface="Cambria Math"/>
                            </a:rPr>
                            <m:t>𝑠</m:t>
                          </m:r>
                        </m:oMath>
                      </m:oMathPara>
                    </a14:m>
                    <a:endParaRPr lang="es-AR" dirty="0"/>
                  </a:p>
                </p:txBody>
              </p:sp>
            </mc:Choice>
            <mc:Fallback>
              <p:sp>
                <p:nvSpPr>
                  <p:cNvPr id="2" name="78 CuadroTexto"/>
                  <p:cNvSpPr txBox="1">
                    <a:spLocks noRot="1" noChangeAspect="1" noMove="1" noResize="1" noEditPoints="1" noAdjustHandles="1" noChangeArrowheads="1" noChangeShapeType="1" noTextEdit="1"/>
                  </p:cNvSpPr>
                  <p:nvPr/>
                </p:nvSpPr>
                <p:spPr>
                  <a:xfrm>
                    <a:off x="276186" y="5490962"/>
                    <a:ext cx="477951" cy="369332"/>
                  </a:xfrm>
                  <a:prstGeom prst="rect">
                    <a:avLst/>
                  </a:prstGeom>
                  <a:blipFill rotWithShape="1">
                    <a:blip r:embed="rId9"/>
                    <a:stretch>
                      <a:fillRect/>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31" name="30 CuadroTexto"/>
                  <p:cNvSpPr txBox="1"/>
                  <p:nvPr/>
                </p:nvSpPr>
                <p:spPr>
                  <a:xfrm>
                    <a:off x="929673" y="5498602"/>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i="1">
                              <a:latin typeface="Cambria Math"/>
                            </a:rPr>
                            <m:t>2</m:t>
                          </m:r>
                          <m:r>
                            <a:rPr lang="es-AR" i="1">
                              <a:latin typeface="Cambria Math"/>
                            </a:rPr>
                            <m:t>𝑠</m:t>
                          </m:r>
                        </m:oMath>
                      </m:oMathPara>
                    </a14:m>
                    <a:endParaRPr lang="es-AR" dirty="0"/>
                  </a:p>
                </p:txBody>
              </p:sp>
            </mc:Choice>
            <mc:Fallback>
              <p:sp>
                <p:nvSpPr>
                  <p:cNvPr id="30" name="79 CuadroTexto"/>
                  <p:cNvSpPr txBox="1">
                    <a:spLocks noRot="1" noChangeAspect="1" noMove="1" noResize="1" noEditPoints="1" noAdjustHandles="1" noChangeArrowheads="1" noChangeShapeType="1" noTextEdit="1"/>
                  </p:cNvSpPr>
                  <p:nvPr/>
                </p:nvSpPr>
                <p:spPr>
                  <a:xfrm>
                    <a:off x="929673" y="5498602"/>
                    <a:ext cx="477951" cy="369332"/>
                  </a:xfrm>
                  <a:prstGeom prst="rect">
                    <a:avLst/>
                  </a:prstGeom>
                  <a:blipFill rotWithShape="1">
                    <a:blip r:embed="rId10"/>
                    <a:stretch>
                      <a:fillRect/>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32" name="31 CuadroTexto"/>
                  <p:cNvSpPr txBox="1"/>
                  <p:nvPr/>
                </p:nvSpPr>
                <p:spPr>
                  <a:xfrm>
                    <a:off x="3279835" y="5520531"/>
                    <a:ext cx="402674" cy="369332"/>
                  </a:xfrm>
                  <a:prstGeom prst="rect">
                    <a:avLst/>
                  </a:prstGeom>
                  <a:noFill/>
                </p:spPr>
                <p:txBody>
                  <a:bodyPr wrap="none" rtlCol="0">
                    <a:spAutoFit/>
                  </a:bodyPr>
                  <a:lstStyle/>
                  <a:p>
                    <a14:m>
                      <m:oMath xmlns:m="http://schemas.openxmlformats.org/officeDocument/2006/math">
                        <m:r>
                          <a:rPr lang="es-AR" i="1">
                            <a:latin typeface="Cambria Math"/>
                          </a:rPr>
                          <m:t>3</m:t>
                        </m:r>
                      </m:oMath>
                    </a14:m>
                    <a:r>
                      <a:rPr lang="es-AR" dirty="0"/>
                      <a:t>s</a:t>
                    </a:r>
                  </a:p>
                </p:txBody>
              </p:sp>
            </mc:Choice>
            <mc:Fallback>
              <p:sp>
                <p:nvSpPr>
                  <p:cNvPr id="31" name="80 CuadroTexto"/>
                  <p:cNvSpPr txBox="1">
                    <a:spLocks noRot="1" noChangeAspect="1" noMove="1" noResize="1" noEditPoints="1" noAdjustHandles="1" noChangeArrowheads="1" noChangeShapeType="1" noTextEdit="1"/>
                  </p:cNvSpPr>
                  <p:nvPr/>
                </p:nvSpPr>
                <p:spPr>
                  <a:xfrm>
                    <a:off x="3279835" y="5520531"/>
                    <a:ext cx="402674" cy="369332"/>
                  </a:xfrm>
                  <a:prstGeom prst="rect">
                    <a:avLst/>
                  </a:prstGeom>
                  <a:blipFill rotWithShape="1">
                    <a:blip r:embed="rId11"/>
                    <a:stretch>
                      <a:fillRect t="-8333" r="-13636" b="-26667"/>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33" name="32 CuadroTexto"/>
                  <p:cNvSpPr txBox="1"/>
                  <p:nvPr/>
                </p:nvSpPr>
                <p:spPr>
                  <a:xfrm>
                    <a:off x="1725505" y="5498602"/>
                    <a:ext cx="5984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i="1">
                              <a:latin typeface="Cambria Math"/>
                            </a:rPr>
                            <m:t>2</m:t>
                          </m:r>
                          <m:sSub>
                            <m:sSubPr>
                              <m:ctrlPr>
                                <a:rPr lang="es-AR" i="1">
                                  <a:latin typeface="Cambria Math" panose="02040503050406030204" pitchFamily="18" charset="0"/>
                                </a:rPr>
                              </m:ctrlPr>
                            </m:sSubPr>
                            <m:e>
                              <m:r>
                                <a:rPr lang="es-AR" i="1">
                                  <a:latin typeface="Cambria Math"/>
                                </a:rPr>
                                <m:t>𝑝</m:t>
                              </m:r>
                            </m:e>
                            <m:sub>
                              <m:r>
                                <a:rPr lang="es-AR" i="1">
                                  <a:latin typeface="Cambria Math"/>
                                </a:rPr>
                                <m:t>𝑥</m:t>
                              </m:r>
                            </m:sub>
                          </m:sSub>
                        </m:oMath>
                      </m:oMathPara>
                    </a14:m>
                    <a:endParaRPr lang="es-AR" dirty="0"/>
                  </a:p>
                </p:txBody>
              </p:sp>
            </mc:Choice>
            <mc:Fallback>
              <p:sp>
                <p:nvSpPr>
                  <p:cNvPr id="14336" name="81 CuadroTexto"/>
                  <p:cNvSpPr txBox="1">
                    <a:spLocks noRot="1" noChangeAspect="1" noMove="1" noResize="1" noEditPoints="1" noAdjustHandles="1" noChangeArrowheads="1" noChangeShapeType="1" noTextEdit="1"/>
                  </p:cNvSpPr>
                  <p:nvPr/>
                </p:nvSpPr>
                <p:spPr>
                  <a:xfrm>
                    <a:off x="1725505" y="5498602"/>
                    <a:ext cx="598433" cy="369332"/>
                  </a:xfrm>
                  <a:prstGeom prst="rect">
                    <a:avLst/>
                  </a:prstGeom>
                  <a:blipFill rotWithShape="1">
                    <a:blip r:embed="rId12"/>
                    <a:stretch>
                      <a:fillRect b="-4918"/>
                    </a:stretch>
                  </a:blipFill>
                </p:spPr>
                <p:txBody>
                  <a:bodyPr/>
                  <a:lstStyle/>
                  <a:p>
                    <a:r>
                      <a:rPr lang="es-AR">
                        <a:noFill/>
                      </a:rPr>
                      <a:t> </a:t>
                    </a:r>
                  </a:p>
                </p:txBody>
              </p:sp>
            </mc:Fallback>
          </mc:AlternateContent>
          <p:cxnSp>
            <p:nvCxnSpPr>
              <p:cNvPr id="34" name="33 Conector recto"/>
              <p:cNvCxnSpPr/>
              <p:nvPr/>
            </p:nvCxnSpPr>
            <p:spPr>
              <a:xfrm>
                <a:off x="8233126" y="5487296"/>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35" name="34 Conector recto de flecha"/>
              <p:cNvCxnSpPr/>
              <p:nvPr/>
            </p:nvCxnSpPr>
            <p:spPr>
              <a:xfrm flipV="1">
                <a:off x="8292148" y="5031664"/>
                <a:ext cx="18950" cy="4556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 xmlns:a14="http://schemas.microsoft.com/office/drawing/2010/main" Requires="a14">
              <p:sp>
                <p:nvSpPr>
                  <p:cNvPr id="36" name="35 CuadroTexto"/>
                  <p:cNvSpPr txBox="1"/>
                  <p:nvPr/>
                </p:nvSpPr>
                <p:spPr>
                  <a:xfrm>
                    <a:off x="2483768" y="5520531"/>
                    <a:ext cx="5880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i="1">
                              <a:latin typeface="Cambria Math"/>
                            </a:rPr>
                            <m:t>2</m:t>
                          </m:r>
                          <m:sSub>
                            <m:sSubPr>
                              <m:ctrlPr>
                                <a:rPr lang="es-AR" i="1">
                                  <a:latin typeface="Cambria Math" panose="02040503050406030204" pitchFamily="18" charset="0"/>
                                </a:rPr>
                              </m:ctrlPr>
                            </m:sSubPr>
                            <m:e>
                              <m:r>
                                <a:rPr lang="es-AR" i="1">
                                  <a:latin typeface="Cambria Math"/>
                                </a:rPr>
                                <m:t>𝑝</m:t>
                              </m:r>
                            </m:e>
                            <m:sub>
                              <m:r>
                                <a:rPr lang="es-AR" i="1">
                                  <a:latin typeface="Cambria Math"/>
                                </a:rPr>
                                <m:t>𝑧</m:t>
                              </m:r>
                            </m:sub>
                          </m:sSub>
                        </m:oMath>
                      </m:oMathPara>
                    </a14:m>
                    <a:endParaRPr lang="es-AR" dirty="0"/>
                  </a:p>
                </p:txBody>
              </p:sp>
            </mc:Choice>
            <mc:Fallback>
              <p:sp>
                <p:nvSpPr>
                  <p:cNvPr id="14337" name="91 CuadroTexto"/>
                  <p:cNvSpPr txBox="1">
                    <a:spLocks noRot="1" noChangeAspect="1" noMove="1" noResize="1" noEditPoints="1" noAdjustHandles="1" noChangeArrowheads="1" noChangeShapeType="1" noTextEdit="1"/>
                  </p:cNvSpPr>
                  <p:nvPr/>
                </p:nvSpPr>
                <p:spPr>
                  <a:xfrm>
                    <a:off x="2483768" y="5520531"/>
                    <a:ext cx="588046" cy="369332"/>
                  </a:xfrm>
                  <a:prstGeom prst="rect">
                    <a:avLst/>
                  </a:prstGeom>
                  <a:blipFill rotWithShape="1">
                    <a:blip r:embed="rId13"/>
                    <a:stretch>
                      <a:fillRect b="-6667"/>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37" name="36 Rectángulo"/>
                  <p:cNvSpPr/>
                  <p:nvPr/>
                </p:nvSpPr>
                <p:spPr>
                  <a:xfrm>
                    <a:off x="2053342" y="5498602"/>
                    <a:ext cx="606063"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2</m:t>
                          </m:r>
                          <m:sSub>
                            <m:sSubPr>
                              <m:ctrlPr>
                                <a:rPr lang="es-AR" i="1">
                                  <a:latin typeface="Cambria Math" panose="02040503050406030204" pitchFamily="18" charset="0"/>
                                </a:rPr>
                              </m:ctrlPr>
                            </m:sSubPr>
                            <m:e>
                              <m:r>
                                <a:rPr lang="es-AR" i="1">
                                  <a:latin typeface="Cambria Math"/>
                                </a:rPr>
                                <m:t>𝑝</m:t>
                              </m:r>
                            </m:e>
                            <m:sub>
                              <m:r>
                                <a:rPr lang="es-AR" i="1">
                                  <a:latin typeface="Cambria Math"/>
                                </a:rPr>
                                <m:t>𝑦</m:t>
                              </m:r>
                            </m:sub>
                          </m:sSub>
                        </m:oMath>
                      </m:oMathPara>
                    </a14:m>
                    <a:endParaRPr lang="es-AR" dirty="0"/>
                  </a:p>
                </p:txBody>
              </p:sp>
            </mc:Choice>
            <mc:Fallback>
              <p:sp>
                <p:nvSpPr>
                  <p:cNvPr id="14339" name="92 Rectángulo"/>
                  <p:cNvSpPr>
                    <a:spLocks noRot="1" noChangeAspect="1" noMove="1" noResize="1" noEditPoints="1" noAdjustHandles="1" noChangeArrowheads="1" noChangeShapeType="1" noTextEdit="1"/>
                  </p:cNvSpPr>
                  <p:nvPr/>
                </p:nvSpPr>
                <p:spPr>
                  <a:xfrm>
                    <a:off x="2053342" y="5498602"/>
                    <a:ext cx="606063" cy="391261"/>
                  </a:xfrm>
                  <a:prstGeom prst="rect">
                    <a:avLst/>
                  </a:prstGeom>
                  <a:blipFill rotWithShape="1">
                    <a:blip r:embed="rId14"/>
                    <a:stretch>
                      <a:fillRect b="-3125"/>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38" name="37 Rectángulo"/>
                  <p:cNvSpPr/>
                  <p:nvPr/>
                </p:nvSpPr>
                <p:spPr>
                  <a:xfrm>
                    <a:off x="4423482" y="5520531"/>
                    <a:ext cx="606063"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b>
                            <m:sSubPr>
                              <m:ctrlPr>
                                <a:rPr lang="es-AR" i="1">
                                  <a:latin typeface="Cambria Math" panose="02040503050406030204" pitchFamily="18" charset="0"/>
                                </a:rPr>
                              </m:ctrlPr>
                            </m:sSubPr>
                            <m:e>
                              <m:r>
                                <a:rPr lang="es-AR" i="1">
                                  <a:latin typeface="Cambria Math"/>
                                </a:rPr>
                                <m:t>𝑝</m:t>
                              </m:r>
                            </m:e>
                            <m:sub>
                              <m:r>
                                <a:rPr lang="es-AR" i="1">
                                  <a:latin typeface="Cambria Math"/>
                                </a:rPr>
                                <m:t>𝑦</m:t>
                              </m:r>
                            </m:sub>
                          </m:sSub>
                        </m:oMath>
                      </m:oMathPara>
                    </a14:m>
                    <a:endParaRPr lang="es-AR" dirty="0"/>
                  </a:p>
                </p:txBody>
              </p:sp>
            </mc:Choice>
            <mc:Fallback>
              <p:sp>
                <p:nvSpPr>
                  <p:cNvPr id="14340" name="93 Rectángulo"/>
                  <p:cNvSpPr>
                    <a:spLocks noRot="1" noChangeAspect="1" noMove="1" noResize="1" noEditPoints="1" noAdjustHandles="1" noChangeArrowheads="1" noChangeShapeType="1" noTextEdit="1"/>
                  </p:cNvSpPr>
                  <p:nvPr/>
                </p:nvSpPr>
                <p:spPr>
                  <a:xfrm>
                    <a:off x="4423482" y="5520531"/>
                    <a:ext cx="606063" cy="391261"/>
                  </a:xfrm>
                  <a:prstGeom prst="rect">
                    <a:avLst/>
                  </a:prstGeom>
                  <a:blipFill rotWithShape="1">
                    <a:blip r:embed="rId15"/>
                    <a:stretch>
                      <a:fillRect b="-3125"/>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39" name="38 Rectángulo"/>
                  <p:cNvSpPr/>
                  <p:nvPr/>
                </p:nvSpPr>
                <p:spPr>
                  <a:xfrm>
                    <a:off x="4793320" y="5517232"/>
                    <a:ext cx="5880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b>
                            <m:sSubPr>
                              <m:ctrlPr>
                                <a:rPr lang="es-AR" i="1">
                                  <a:latin typeface="Cambria Math" panose="02040503050406030204" pitchFamily="18" charset="0"/>
                                </a:rPr>
                              </m:ctrlPr>
                            </m:sSubPr>
                            <m:e>
                              <m:r>
                                <a:rPr lang="es-AR" i="1">
                                  <a:latin typeface="Cambria Math"/>
                                </a:rPr>
                                <m:t>𝑝</m:t>
                              </m:r>
                            </m:e>
                            <m:sub>
                              <m:r>
                                <a:rPr lang="es-AR" i="1">
                                  <a:latin typeface="Cambria Math"/>
                                </a:rPr>
                                <m:t>𝑧</m:t>
                              </m:r>
                            </m:sub>
                          </m:sSub>
                        </m:oMath>
                      </m:oMathPara>
                    </a14:m>
                    <a:endParaRPr lang="es-AR" dirty="0"/>
                  </a:p>
                </p:txBody>
              </p:sp>
            </mc:Choice>
            <mc:Fallback>
              <p:sp>
                <p:nvSpPr>
                  <p:cNvPr id="14341" name="94 Rectángulo"/>
                  <p:cNvSpPr>
                    <a:spLocks noRot="1" noChangeAspect="1" noMove="1" noResize="1" noEditPoints="1" noAdjustHandles="1" noChangeArrowheads="1" noChangeShapeType="1" noTextEdit="1"/>
                  </p:cNvSpPr>
                  <p:nvPr/>
                </p:nvSpPr>
                <p:spPr>
                  <a:xfrm>
                    <a:off x="4793320" y="5517232"/>
                    <a:ext cx="588046" cy="369332"/>
                  </a:xfrm>
                  <a:prstGeom prst="rect">
                    <a:avLst/>
                  </a:prstGeom>
                  <a:blipFill rotWithShape="1">
                    <a:blip r:embed="rId16"/>
                    <a:stretch>
                      <a:fillRect b="-4918"/>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40" name="39 Rectángulo"/>
                  <p:cNvSpPr/>
                  <p:nvPr/>
                </p:nvSpPr>
                <p:spPr>
                  <a:xfrm>
                    <a:off x="4067944" y="5520531"/>
                    <a:ext cx="50483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b>
                            <m:sSubPr>
                              <m:ctrlPr>
                                <a:rPr lang="es-AR" i="1">
                                  <a:latin typeface="Cambria Math" panose="02040503050406030204" pitchFamily="18" charset="0"/>
                                </a:rPr>
                              </m:ctrlPr>
                            </m:sSubPr>
                            <m:e>
                              <m:r>
                                <a:rPr lang="es-AR" i="1">
                                  <a:latin typeface="Cambria Math"/>
                                </a:rPr>
                                <m:t>𝑝</m:t>
                              </m:r>
                            </m:e>
                            <m:sub>
                              <m:r>
                                <a:rPr lang="es-AR" i="1">
                                  <a:latin typeface="Cambria Math"/>
                                </a:rPr>
                                <m:t>𝑥</m:t>
                              </m:r>
                            </m:sub>
                          </m:sSub>
                        </m:oMath>
                      </m:oMathPara>
                    </a14:m>
                    <a:endParaRPr lang="es-AR" dirty="0"/>
                  </a:p>
                </p:txBody>
              </p:sp>
            </mc:Choice>
            <mc:Fallback>
              <p:sp>
                <p:nvSpPr>
                  <p:cNvPr id="14342" name="95 Rectángulo"/>
                  <p:cNvSpPr>
                    <a:spLocks noRot="1" noChangeAspect="1" noMove="1" noResize="1" noEditPoints="1" noAdjustHandles="1" noChangeArrowheads="1" noChangeShapeType="1" noTextEdit="1"/>
                  </p:cNvSpPr>
                  <p:nvPr/>
                </p:nvSpPr>
                <p:spPr>
                  <a:xfrm>
                    <a:off x="4067944" y="5520531"/>
                    <a:ext cx="504836" cy="369332"/>
                  </a:xfrm>
                  <a:prstGeom prst="rect">
                    <a:avLst/>
                  </a:prstGeom>
                  <a:blipFill rotWithShape="1">
                    <a:blip r:embed="rId17"/>
                    <a:stretch>
                      <a:fillRect b="-6667"/>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41" name="40 Rectángulo"/>
                  <p:cNvSpPr/>
                  <p:nvPr/>
                </p:nvSpPr>
                <p:spPr>
                  <a:xfrm>
                    <a:off x="5652120" y="5517232"/>
                    <a:ext cx="477951" cy="369332"/>
                  </a:xfrm>
                  <a:prstGeom prst="rect">
                    <a:avLst/>
                  </a:prstGeom>
                </p:spPr>
                <p:txBody>
                  <a:bodyPr wrap="none">
                    <a:spAutoFit/>
                  </a:bodyPr>
                  <a:lstStyle/>
                  <a:p>
                    <a14:m>
                      <m:oMath xmlns:m="http://schemas.openxmlformats.org/officeDocument/2006/math">
                        <m:r>
                          <a:rPr lang="es-AR" i="1">
                            <a:latin typeface="Cambria Math"/>
                          </a:rPr>
                          <m:t>4</m:t>
                        </m:r>
                        <m:r>
                          <a:rPr lang="es-AR" i="1">
                            <a:latin typeface="Cambria Math"/>
                          </a:rPr>
                          <m:t>𝑠</m:t>
                        </m:r>
                      </m:oMath>
                    </a14:m>
                    <a:r>
                      <a:rPr lang="es-AR" dirty="0"/>
                      <a:t/>
                    </a:r>
                  </a:p>
                </p:txBody>
              </p:sp>
            </mc:Choice>
            <mc:Fallback>
              <p:sp>
                <p:nvSpPr>
                  <p:cNvPr id="14343" name="96 Rectángulo"/>
                  <p:cNvSpPr>
                    <a:spLocks noRot="1" noChangeAspect="1" noMove="1" noResize="1" noEditPoints="1" noAdjustHandles="1" noChangeArrowheads="1" noChangeShapeType="1" noTextEdit="1"/>
                  </p:cNvSpPr>
                  <p:nvPr/>
                </p:nvSpPr>
                <p:spPr>
                  <a:xfrm>
                    <a:off x="5652120" y="5517232"/>
                    <a:ext cx="477951" cy="369332"/>
                  </a:xfrm>
                  <a:prstGeom prst="rect">
                    <a:avLst/>
                  </a:prstGeom>
                  <a:blipFill rotWithShape="1">
                    <a:blip r:embed="rId18"/>
                    <a:stretch>
                      <a:fillRect/>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42" name="41 CuadroTexto"/>
                  <p:cNvSpPr txBox="1"/>
                  <p:nvPr/>
                </p:nvSpPr>
                <p:spPr>
                  <a:xfrm>
                    <a:off x="6300192" y="5517232"/>
                    <a:ext cx="719299"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b>
                            <m:sSubPr>
                              <m:ctrlPr>
                                <a:rPr lang="es-AR" i="1">
                                  <a:latin typeface="Cambria Math" panose="02040503050406030204" pitchFamily="18" charset="0"/>
                                </a:rPr>
                              </m:ctrlPr>
                            </m:sSubPr>
                            <m:e>
                              <m:r>
                                <a:rPr lang="es-AR" i="1">
                                  <a:latin typeface="Cambria Math"/>
                                </a:rPr>
                                <m:t>𝑑</m:t>
                              </m:r>
                            </m:e>
                            <m:sub>
                              <m:r>
                                <a:rPr lang="es-AR" i="1">
                                  <a:latin typeface="Cambria Math"/>
                                </a:rPr>
                                <m:t>𝑥𝑦</m:t>
                              </m:r>
                            </m:sub>
                          </m:sSub>
                        </m:oMath>
                      </m:oMathPara>
                    </a14:m>
                    <a:endParaRPr lang="es-AR" dirty="0"/>
                  </a:p>
                </p:txBody>
              </p:sp>
            </mc:Choice>
            <mc:Fallback>
              <p:sp>
                <p:nvSpPr>
                  <p:cNvPr id="14350" name="97 CuadroTexto"/>
                  <p:cNvSpPr txBox="1">
                    <a:spLocks noRot="1" noChangeAspect="1" noMove="1" noResize="1" noEditPoints="1" noAdjustHandles="1" noChangeArrowheads="1" noChangeShapeType="1" noTextEdit="1"/>
                  </p:cNvSpPr>
                  <p:nvPr/>
                </p:nvSpPr>
                <p:spPr>
                  <a:xfrm>
                    <a:off x="6300192" y="5517232"/>
                    <a:ext cx="719299" cy="391261"/>
                  </a:xfrm>
                  <a:prstGeom prst="rect">
                    <a:avLst/>
                  </a:prstGeom>
                  <a:blipFill rotWithShape="1">
                    <a:blip r:embed="rId19"/>
                    <a:stretch>
                      <a:fillRect b="-3125"/>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43" name="42 Rectángulo"/>
                  <p:cNvSpPr/>
                  <p:nvPr/>
                </p:nvSpPr>
                <p:spPr>
                  <a:xfrm>
                    <a:off x="6815031" y="5486011"/>
                    <a:ext cx="709297"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b>
                            <m:sSubPr>
                              <m:ctrlPr>
                                <a:rPr lang="es-AR" i="1">
                                  <a:latin typeface="Cambria Math" panose="02040503050406030204" pitchFamily="18" charset="0"/>
                                </a:rPr>
                              </m:ctrlPr>
                            </m:sSubPr>
                            <m:e>
                              <m:r>
                                <a:rPr lang="es-AR" i="1">
                                  <a:latin typeface="Cambria Math"/>
                                </a:rPr>
                                <m:t>𝑑</m:t>
                              </m:r>
                            </m:e>
                            <m:sub>
                              <m:r>
                                <a:rPr lang="es-AR" i="1">
                                  <a:latin typeface="Cambria Math"/>
                                </a:rPr>
                                <m:t>𝑦𝑧</m:t>
                              </m:r>
                            </m:sub>
                          </m:sSub>
                        </m:oMath>
                      </m:oMathPara>
                    </a14:m>
                    <a:endParaRPr lang="es-AR" dirty="0"/>
                  </a:p>
                </p:txBody>
              </p:sp>
            </mc:Choice>
            <mc:Fallback>
              <p:sp>
                <p:nvSpPr>
                  <p:cNvPr id="14351" name="98 Rectángulo"/>
                  <p:cNvSpPr>
                    <a:spLocks noRot="1" noChangeAspect="1" noMove="1" noResize="1" noEditPoints="1" noAdjustHandles="1" noChangeArrowheads="1" noChangeShapeType="1" noTextEdit="1"/>
                  </p:cNvSpPr>
                  <p:nvPr/>
                </p:nvSpPr>
                <p:spPr>
                  <a:xfrm>
                    <a:off x="6815031" y="5486011"/>
                    <a:ext cx="709297" cy="391261"/>
                  </a:xfrm>
                  <a:prstGeom prst="rect">
                    <a:avLst/>
                  </a:prstGeom>
                  <a:blipFill rotWithShape="1">
                    <a:blip r:embed="rId20"/>
                    <a:stretch>
                      <a:fillRect b="-3125"/>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44" name="43 Rectángulo"/>
                  <p:cNvSpPr/>
                  <p:nvPr/>
                </p:nvSpPr>
                <p:spPr>
                  <a:xfrm>
                    <a:off x="7248312" y="5517232"/>
                    <a:ext cx="7012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a:rPr>
                                <m:t>3</m:t>
                              </m:r>
                              <m:r>
                                <a:rPr lang="es-AR" i="1">
                                  <a:latin typeface="Cambria Math"/>
                                </a:rPr>
                                <m:t>𝑑</m:t>
                              </m:r>
                            </m:e>
                            <m:sub>
                              <m:r>
                                <a:rPr lang="es-AR" i="1">
                                  <a:latin typeface="Cambria Math"/>
                                </a:rPr>
                                <m:t>𝑥𝑧</m:t>
                              </m:r>
                            </m:sub>
                          </m:sSub>
                        </m:oMath>
                      </m:oMathPara>
                    </a14:m>
                    <a:endParaRPr lang="es-AR" dirty="0"/>
                  </a:p>
                </p:txBody>
              </p:sp>
            </mc:Choice>
            <mc:Fallback>
              <p:sp>
                <p:nvSpPr>
                  <p:cNvPr id="14352" name="99 Rectángulo"/>
                  <p:cNvSpPr>
                    <a:spLocks noRot="1" noChangeAspect="1" noMove="1" noResize="1" noEditPoints="1" noAdjustHandles="1" noChangeArrowheads="1" noChangeShapeType="1" noTextEdit="1"/>
                  </p:cNvSpPr>
                  <p:nvPr/>
                </p:nvSpPr>
                <p:spPr>
                  <a:xfrm>
                    <a:off x="7248312" y="5517232"/>
                    <a:ext cx="701282" cy="369332"/>
                  </a:xfrm>
                  <a:prstGeom prst="rect">
                    <a:avLst/>
                  </a:prstGeom>
                  <a:blipFill rotWithShape="1">
                    <a:blip r:embed="rId21"/>
                    <a:stretch>
                      <a:fillRect/>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45" name="44 CuadroTexto"/>
                  <p:cNvSpPr txBox="1"/>
                  <p:nvPr/>
                </p:nvSpPr>
                <p:spPr>
                  <a:xfrm>
                    <a:off x="8221973" y="5527234"/>
                    <a:ext cx="1028808" cy="4037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b>
                            <m:sSubPr>
                              <m:ctrlPr>
                                <a:rPr lang="es-AR" i="1">
                                  <a:latin typeface="Cambria Math" panose="02040503050406030204" pitchFamily="18" charset="0"/>
                                </a:rPr>
                              </m:ctrlPr>
                            </m:sSubPr>
                            <m:e>
                              <m:r>
                                <a:rPr lang="es-AR" i="1">
                                  <a:latin typeface="Cambria Math"/>
                                </a:rPr>
                                <m:t>𝑑</m:t>
                              </m:r>
                            </m:e>
                            <m:sub>
                              <m:sSup>
                                <m:sSupPr>
                                  <m:ctrlPr>
                                    <a:rPr lang="es-AR" i="1">
                                      <a:latin typeface="Cambria Math" panose="02040503050406030204" pitchFamily="18" charset="0"/>
                                    </a:rPr>
                                  </m:ctrlPr>
                                </m:sSupPr>
                                <m:e>
                                  <m:r>
                                    <a:rPr lang="es-AR" i="1">
                                      <a:latin typeface="Cambria Math"/>
                                    </a:rPr>
                                    <m:t>𝑥</m:t>
                                  </m:r>
                                </m:e>
                                <m:sup>
                                  <m:r>
                                    <a:rPr lang="es-AR" i="1">
                                      <a:latin typeface="Cambria Math"/>
                                    </a:rPr>
                                    <m:t>2</m:t>
                                  </m:r>
                                </m:sup>
                              </m:sSup>
                              <m:r>
                                <a:rPr lang="es-AR" i="1">
                                  <a:latin typeface="Cambria Math"/>
                                </a:rPr>
                                <m:t>−</m:t>
                              </m:r>
                              <m:sSup>
                                <m:sSupPr>
                                  <m:ctrlPr>
                                    <a:rPr lang="es-AR" i="1">
                                      <a:latin typeface="Cambria Math" panose="02040503050406030204" pitchFamily="18" charset="0"/>
                                    </a:rPr>
                                  </m:ctrlPr>
                                </m:sSupPr>
                                <m:e>
                                  <m:r>
                                    <a:rPr lang="es-AR" i="1">
                                      <a:latin typeface="Cambria Math"/>
                                    </a:rPr>
                                    <m:t>𝑦</m:t>
                                  </m:r>
                                </m:e>
                                <m:sup>
                                  <m:r>
                                    <a:rPr lang="es-AR" i="1">
                                      <a:latin typeface="Cambria Math"/>
                                    </a:rPr>
                                    <m:t>2</m:t>
                                  </m:r>
                                </m:sup>
                              </m:sSup>
                            </m:sub>
                          </m:sSub>
                        </m:oMath>
                      </m:oMathPara>
                    </a14:m>
                    <a:endParaRPr lang="es-AR" dirty="0"/>
                  </a:p>
                </p:txBody>
              </p:sp>
            </mc:Choice>
            <mc:Fallback>
              <p:sp>
                <p:nvSpPr>
                  <p:cNvPr id="14353" name="100 CuadroTexto"/>
                  <p:cNvSpPr txBox="1">
                    <a:spLocks noRot="1" noChangeAspect="1" noMove="1" noResize="1" noEditPoints="1" noAdjustHandles="1" noChangeArrowheads="1" noChangeShapeType="1" noTextEdit="1"/>
                  </p:cNvSpPr>
                  <p:nvPr/>
                </p:nvSpPr>
                <p:spPr>
                  <a:xfrm>
                    <a:off x="8221973" y="5527234"/>
                    <a:ext cx="1028808" cy="403700"/>
                  </a:xfrm>
                  <a:prstGeom prst="rect">
                    <a:avLst/>
                  </a:prstGeom>
                  <a:blipFill rotWithShape="1">
                    <a:blip r:embed="rId22"/>
                    <a:stretch>
                      <a:fillRect b="-3030"/>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46" name="45 CuadroTexto"/>
                  <p:cNvSpPr txBox="1"/>
                  <p:nvPr/>
                </p:nvSpPr>
                <p:spPr>
                  <a:xfrm>
                    <a:off x="7718982" y="5527234"/>
                    <a:ext cx="695960" cy="371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b>
                            <m:sSubPr>
                              <m:ctrlPr>
                                <a:rPr lang="es-AR" i="1">
                                  <a:latin typeface="Cambria Math" panose="02040503050406030204" pitchFamily="18" charset="0"/>
                                </a:rPr>
                              </m:ctrlPr>
                            </m:sSubPr>
                            <m:e>
                              <m:r>
                                <a:rPr lang="es-AR" i="1">
                                  <a:latin typeface="Cambria Math"/>
                                </a:rPr>
                                <m:t>𝑑</m:t>
                              </m:r>
                            </m:e>
                            <m:sub>
                              <m:sSup>
                                <m:sSupPr>
                                  <m:ctrlPr>
                                    <a:rPr lang="es-AR" i="1">
                                      <a:latin typeface="Cambria Math" panose="02040503050406030204" pitchFamily="18" charset="0"/>
                                    </a:rPr>
                                  </m:ctrlPr>
                                </m:sSupPr>
                                <m:e>
                                  <m:r>
                                    <a:rPr lang="es-AR" i="1">
                                      <a:latin typeface="Cambria Math"/>
                                    </a:rPr>
                                    <m:t>𝑧</m:t>
                                  </m:r>
                                </m:e>
                                <m:sup>
                                  <m:r>
                                    <a:rPr lang="es-AR" i="1">
                                      <a:latin typeface="Cambria Math"/>
                                    </a:rPr>
                                    <m:t>2</m:t>
                                  </m:r>
                                </m:sup>
                              </m:sSup>
                            </m:sub>
                          </m:sSub>
                        </m:oMath>
                      </m:oMathPara>
                    </a14:m>
                    <a:endParaRPr lang="es-AR" dirty="0"/>
                  </a:p>
                </p:txBody>
              </p:sp>
            </mc:Choice>
            <mc:Fallback>
              <p:sp>
                <p:nvSpPr>
                  <p:cNvPr id="14354" name="101 CuadroTexto"/>
                  <p:cNvSpPr txBox="1">
                    <a:spLocks noRot="1" noChangeAspect="1" noMove="1" noResize="1" noEditPoints="1" noAdjustHandles="1" noChangeArrowheads="1" noChangeShapeType="1" noTextEdit="1"/>
                  </p:cNvSpPr>
                  <p:nvPr/>
                </p:nvSpPr>
                <p:spPr>
                  <a:xfrm>
                    <a:off x="7718982" y="5527234"/>
                    <a:ext cx="695960" cy="371255"/>
                  </a:xfrm>
                  <a:prstGeom prst="rect">
                    <a:avLst/>
                  </a:prstGeom>
                  <a:blipFill rotWithShape="1">
                    <a:blip r:embed="rId23"/>
                    <a:stretch>
                      <a:fillRect/>
                    </a:stretch>
                  </a:blipFill>
                </p:spPr>
                <p:txBody>
                  <a:bodyPr/>
                  <a:lstStyle/>
                  <a:p>
                    <a:r>
                      <a:rPr lang="es-AR">
                        <a:noFill/>
                      </a:rPr>
                      <a:t> </a:t>
                    </a:r>
                  </a:p>
                </p:txBody>
              </p:sp>
            </mc:Fallback>
          </mc:AlternateContent>
        </p:grpSp>
        <p:pic>
          <p:nvPicPr>
            <p:cNvPr id="14338" name="Picture 2"/>
            <p:cNvPicPr>
              <a:picLocks noChangeAspect="1" noChangeArrowheads="1"/>
            </p:cNvPicPr>
            <p:nvPr/>
          </p:nvPicPr>
          <p:blipFill>
            <a:blip r:embed="rId24">
              <a:extLst>
                <a:ext uri="{28A0092B-C50C-407E-A947-70E740481C1C}">
                  <a14:useLocalDpi xmlns="" xmlns:a14="http://schemas.microsoft.com/office/drawing/2010/main" val="0"/>
                </a:ext>
              </a:extLst>
            </a:blip>
            <a:srcRect/>
            <a:stretch>
              <a:fillRect/>
            </a:stretch>
          </p:blipFill>
          <p:spPr bwMode="auto">
            <a:xfrm>
              <a:off x="6945259" y="1067603"/>
              <a:ext cx="304800" cy="592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14347" name="14346 Grupo"/>
          <p:cNvGrpSpPr/>
          <p:nvPr/>
        </p:nvGrpSpPr>
        <p:grpSpPr>
          <a:xfrm>
            <a:off x="1695108" y="3992219"/>
            <a:ext cx="8998995" cy="1305640"/>
            <a:chOff x="171107" y="3992219"/>
            <a:chExt cx="8998995" cy="1305640"/>
          </a:xfrm>
        </p:grpSpPr>
        <p:grpSp>
          <p:nvGrpSpPr>
            <p:cNvPr id="71" name="70 Grupo"/>
            <p:cNvGrpSpPr/>
            <p:nvPr/>
          </p:nvGrpSpPr>
          <p:grpSpPr>
            <a:xfrm>
              <a:off x="171107" y="3992219"/>
              <a:ext cx="8998995" cy="1305640"/>
              <a:chOff x="179800" y="4978864"/>
              <a:chExt cx="8998995" cy="1305640"/>
            </a:xfrm>
          </p:grpSpPr>
          <p:grpSp>
            <p:nvGrpSpPr>
              <p:cNvPr id="72" name="71 Grupo"/>
              <p:cNvGrpSpPr/>
              <p:nvPr/>
            </p:nvGrpSpPr>
            <p:grpSpPr>
              <a:xfrm>
                <a:off x="204200" y="4978864"/>
                <a:ext cx="8974595" cy="922854"/>
                <a:chOff x="276186" y="5008080"/>
                <a:chExt cx="8974595" cy="922854"/>
              </a:xfrm>
            </p:grpSpPr>
            <p:cxnSp>
              <p:nvCxnSpPr>
                <p:cNvPr id="80" name="79 Conector recto"/>
                <p:cNvCxnSpPr/>
                <p:nvPr/>
              </p:nvCxnSpPr>
              <p:spPr>
                <a:xfrm>
                  <a:off x="340239"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81" name="80 Conector recto de flecha"/>
                <p:cNvCxnSpPr/>
                <p:nvPr/>
              </p:nvCxnSpPr>
              <p:spPr>
                <a:xfrm flipV="1">
                  <a:off x="399261" y="5013176"/>
                  <a:ext cx="18950" cy="4556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2" name="81 Conector recto de flecha"/>
                <p:cNvCxnSpPr/>
                <p:nvPr/>
              </p:nvCxnSpPr>
              <p:spPr>
                <a:xfrm>
                  <a:off x="609253"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83" name="82 Conector recto"/>
                <p:cNvCxnSpPr/>
                <p:nvPr/>
              </p:nvCxnSpPr>
              <p:spPr>
                <a:xfrm>
                  <a:off x="1043608"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84" name="83 Conector recto de flecha"/>
                <p:cNvCxnSpPr/>
                <p:nvPr/>
              </p:nvCxnSpPr>
              <p:spPr>
                <a:xfrm flipV="1">
                  <a:off x="1102630"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85" name="84 Conector recto de flecha"/>
                <p:cNvCxnSpPr/>
                <p:nvPr/>
              </p:nvCxnSpPr>
              <p:spPr>
                <a:xfrm>
                  <a:off x="1312622"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nvGrpSpPr>
                <p:cNvPr id="86" name="85 Grupo"/>
                <p:cNvGrpSpPr/>
                <p:nvPr/>
              </p:nvGrpSpPr>
              <p:grpSpPr>
                <a:xfrm>
                  <a:off x="1763688" y="5042970"/>
                  <a:ext cx="1202766" cy="455632"/>
                  <a:chOff x="2093777" y="5013176"/>
                  <a:chExt cx="1202766" cy="455632"/>
                </a:xfrm>
              </p:grpSpPr>
              <p:cxnSp>
                <p:nvCxnSpPr>
                  <p:cNvPr id="131" name="130 Conector recto"/>
                  <p:cNvCxnSpPr/>
                  <p:nvPr/>
                </p:nvCxnSpPr>
                <p:spPr>
                  <a:xfrm>
                    <a:off x="2093777"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132" name="131 Conector recto de flecha"/>
                  <p:cNvCxnSpPr/>
                  <p:nvPr/>
                </p:nvCxnSpPr>
                <p:spPr>
                  <a:xfrm flipV="1">
                    <a:off x="2168039"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33" name="132 Conector recto de flecha"/>
                  <p:cNvCxnSpPr/>
                  <p:nvPr/>
                </p:nvCxnSpPr>
                <p:spPr>
                  <a:xfrm>
                    <a:off x="2378031"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34" name="133 Conector recto"/>
                  <p:cNvCxnSpPr/>
                  <p:nvPr/>
                </p:nvCxnSpPr>
                <p:spPr>
                  <a:xfrm>
                    <a:off x="2504455"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135" name="134 Conector recto de flecha"/>
                  <p:cNvCxnSpPr/>
                  <p:nvPr/>
                </p:nvCxnSpPr>
                <p:spPr>
                  <a:xfrm flipV="1">
                    <a:off x="2542355"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36" name="135 Conector recto de flecha"/>
                  <p:cNvCxnSpPr/>
                  <p:nvPr/>
                </p:nvCxnSpPr>
                <p:spPr>
                  <a:xfrm>
                    <a:off x="2752347"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37" name="136 Conector recto"/>
                  <p:cNvCxnSpPr/>
                  <p:nvPr/>
                </p:nvCxnSpPr>
                <p:spPr>
                  <a:xfrm>
                    <a:off x="2932527"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138" name="137 Conector recto de flecha"/>
                  <p:cNvCxnSpPr/>
                  <p:nvPr/>
                </p:nvCxnSpPr>
                <p:spPr>
                  <a:xfrm flipV="1">
                    <a:off x="3008511"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39" name="138 Conector recto de flecha"/>
                  <p:cNvCxnSpPr/>
                  <p:nvPr/>
                </p:nvCxnSpPr>
                <p:spPr>
                  <a:xfrm>
                    <a:off x="3218503"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grpSp>
              <p:nvGrpSpPr>
                <p:cNvPr id="87" name="86 Grupo"/>
                <p:cNvGrpSpPr/>
                <p:nvPr/>
              </p:nvGrpSpPr>
              <p:grpSpPr>
                <a:xfrm>
                  <a:off x="3343888" y="5008080"/>
                  <a:ext cx="364016" cy="455632"/>
                  <a:chOff x="3669569" y="5013176"/>
                  <a:chExt cx="364016" cy="455632"/>
                </a:xfrm>
              </p:grpSpPr>
              <p:cxnSp>
                <p:nvCxnSpPr>
                  <p:cNvPr id="128" name="127 Conector recto"/>
                  <p:cNvCxnSpPr/>
                  <p:nvPr/>
                </p:nvCxnSpPr>
                <p:spPr>
                  <a:xfrm>
                    <a:off x="3669569"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129" name="128 Conector recto de flecha"/>
                  <p:cNvCxnSpPr/>
                  <p:nvPr/>
                </p:nvCxnSpPr>
                <p:spPr>
                  <a:xfrm flipV="1">
                    <a:off x="3728591"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30" name="129 Conector recto de flecha"/>
                  <p:cNvCxnSpPr/>
                  <p:nvPr/>
                </p:nvCxnSpPr>
                <p:spPr>
                  <a:xfrm>
                    <a:off x="3938583"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grpSp>
              <p:nvGrpSpPr>
                <p:cNvPr id="88" name="87 Grupo"/>
                <p:cNvGrpSpPr/>
                <p:nvPr/>
              </p:nvGrpSpPr>
              <p:grpSpPr>
                <a:xfrm>
                  <a:off x="4067944" y="5008080"/>
                  <a:ext cx="1202766" cy="455632"/>
                  <a:chOff x="4758073" y="5013176"/>
                  <a:chExt cx="1202766" cy="455632"/>
                </a:xfrm>
              </p:grpSpPr>
              <p:cxnSp>
                <p:nvCxnSpPr>
                  <p:cNvPr id="119" name="118 Conector recto"/>
                  <p:cNvCxnSpPr/>
                  <p:nvPr/>
                </p:nvCxnSpPr>
                <p:spPr>
                  <a:xfrm>
                    <a:off x="4758073"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120" name="119 Conector recto de flecha"/>
                  <p:cNvCxnSpPr/>
                  <p:nvPr/>
                </p:nvCxnSpPr>
                <p:spPr>
                  <a:xfrm flipV="1">
                    <a:off x="4832335"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21" name="120 Conector recto de flecha"/>
                  <p:cNvCxnSpPr/>
                  <p:nvPr/>
                </p:nvCxnSpPr>
                <p:spPr>
                  <a:xfrm>
                    <a:off x="5042327"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22" name="121 Conector recto"/>
                  <p:cNvCxnSpPr/>
                  <p:nvPr/>
                </p:nvCxnSpPr>
                <p:spPr>
                  <a:xfrm>
                    <a:off x="5168751"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123" name="122 Conector recto de flecha"/>
                  <p:cNvCxnSpPr/>
                  <p:nvPr/>
                </p:nvCxnSpPr>
                <p:spPr>
                  <a:xfrm flipV="1">
                    <a:off x="5206651"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24" name="123 Conector recto de flecha"/>
                  <p:cNvCxnSpPr/>
                  <p:nvPr/>
                </p:nvCxnSpPr>
                <p:spPr>
                  <a:xfrm>
                    <a:off x="5416643"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25" name="124 Conector recto"/>
                  <p:cNvCxnSpPr/>
                  <p:nvPr/>
                </p:nvCxnSpPr>
                <p:spPr>
                  <a:xfrm>
                    <a:off x="5596823"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126" name="125 Conector recto de flecha"/>
                  <p:cNvCxnSpPr/>
                  <p:nvPr/>
                </p:nvCxnSpPr>
                <p:spPr>
                  <a:xfrm flipV="1">
                    <a:off x="5672807"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27" name="126 Conector recto de flecha"/>
                  <p:cNvCxnSpPr/>
                  <p:nvPr/>
                </p:nvCxnSpPr>
                <p:spPr>
                  <a:xfrm>
                    <a:off x="5882799"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grpSp>
              <p:nvGrpSpPr>
                <p:cNvPr id="89" name="88 Grupo"/>
                <p:cNvGrpSpPr/>
                <p:nvPr/>
              </p:nvGrpSpPr>
              <p:grpSpPr>
                <a:xfrm>
                  <a:off x="5716173" y="5008080"/>
                  <a:ext cx="364016" cy="455632"/>
                  <a:chOff x="6261857" y="5013176"/>
                  <a:chExt cx="364016" cy="455632"/>
                </a:xfrm>
              </p:grpSpPr>
              <p:cxnSp>
                <p:nvCxnSpPr>
                  <p:cNvPr id="116" name="115 Conector recto"/>
                  <p:cNvCxnSpPr/>
                  <p:nvPr/>
                </p:nvCxnSpPr>
                <p:spPr>
                  <a:xfrm>
                    <a:off x="6261857" y="5468808"/>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117" name="116 Conector recto de flecha"/>
                  <p:cNvCxnSpPr/>
                  <p:nvPr/>
                </p:nvCxnSpPr>
                <p:spPr>
                  <a:xfrm flipV="1">
                    <a:off x="6320879" y="5013176"/>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118" name="117 Conector recto de flecha"/>
                  <p:cNvCxnSpPr/>
                  <p:nvPr/>
                </p:nvCxnSpPr>
                <p:spPr>
                  <a:xfrm>
                    <a:off x="6530871" y="5072764"/>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cxnSp>
              <p:nvCxnSpPr>
                <p:cNvPr id="90" name="89 Conector recto"/>
                <p:cNvCxnSpPr/>
                <p:nvPr/>
              </p:nvCxnSpPr>
              <p:spPr>
                <a:xfrm>
                  <a:off x="6516216" y="5490962"/>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91" name="90 Conector recto de flecha"/>
                <p:cNvCxnSpPr/>
                <p:nvPr/>
              </p:nvCxnSpPr>
              <p:spPr>
                <a:xfrm flipV="1">
                  <a:off x="6590478" y="5035330"/>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92" name="91 Conector recto de flecha"/>
                <p:cNvCxnSpPr/>
                <p:nvPr/>
              </p:nvCxnSpPr>
              <p:spPr>
                <a:xfrm>
                  <a:off x="6800470" y="5094918"/>
                  <a:ext cx="0" cy="3960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93" name="92 Conector recto"/>
                <p:cNvCxnSpPr/>
                <p:nvPr/>
              </p:nvCxnSpPr>
              <p:spPr>
                <a:xfrm>
                  <a:off x="6926894" y="5490962"/>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94" name="93 Conector recto de flecha"/>
                <p:cNvCxnSpPr/>
                <p:nvPr/>
              </p:nvCxnSpPr>
              <p:spPr>
                <a:xfrm flipV="1">
                  <a:off x="6964794" y="5035330"/>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95" name="94 Conector recto"/>
                <p:cNvCxnSpPr/>
                <p:nvPr/>
              </p:nvCxnSpPr>
              <p:spPr>
                <a:xfrm>
                  <a:off x="7354966" y="5490962"/>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96" name="95 Conector recto de flecha"/>
                <p:cNvCxnSpPr/>
                <p:nvPr/>
              </p:nvCxnSpPr>
              <p:spPr>
                <a:xfrm flipV="1">
                  <a:off x="7430950" y="5035330"/>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cxnSp>
              <p:nvCxnSpPr>
                <p:cNvPr id="97" name="96 Conector recto"/>
                <p:cNvCxnSpPr/>
                <p:nvPr/>
              </p:nvCxnSpPr>
              <p:spPr>
                <a:xfrm>
                  <a:off x="7807204" y="5490962"/>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98" name="97 Conector recto de flecha"/>
                <p:cNvCxnSpPr/>
                <p:nvPr/>
              </p:nvCxnSpPr>
              <p:spPr>
                <a:xfrm flipV="1">
                  <a:off x="7866226" y="5035330"/>
                  <a:ext cx="18950" cy="455632"/>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mc:Choice xmlns="" xmlns:a14="http://schemas.microsoft.com/office/drawing/2010/main" Requires="a14">
                <p:sp>
                  <p:nvSpPr>
                    <p:cNvPr id="99" name="98 CuadroTexto"/>
                    <p:cNvSpPr txBox="1"/>
                    <p:nvPr/>
                  </p:nvSpPr>
                  <p:spPr>
                    <a:xfrm>
                      <a:off x="276186" y="5490962"/>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i="1">
                                <a:latin typeface="Cambria Math"/>
                              </a:rPr>
                              <m:t>1</m:t>
                            </m:r>
                            <m:r>
                              <a:rPr lang="es-AR" i="1">
                                <a:latin typeface="Cambria Math"/>
                              </a:rPr>
                              <m:t>𝑠</m:t>
                            </m:r>
                          </m:oMath>
                        </m:oMathPara>
                      </a14:m>
                      <a:endParaRPr lang="es-AR" dirty="0"/>
                    </a:p>
                  </p:txBody>
                </p:sp>
              </mc:Choice>
              <mc:Fallback>
                <p:sp>
                  <p:nvSpPr>
                    <p:cNvPr id="14355" name="78 CuadroTexto"/>
                    <p:cNvSpPr txBox="1">
                      <a:spLocks noRot="1" noChangeAspect="1" noMove="1" noResize="1" noEditPoints="1" noAdjustHandles="1" noChangeArrowheads="1" noChangeShapeType="1" noTextEdit="1"/>
                    </p:cNvSpPr>
                    <p:nvPr/>
                  </p:nvSpPr>
                  <p:spPr>
                    <a:xfrm>
                      <a:off x="276186" y="5490962"/>
                      <a:ext cx="477951" cy="369332"/>
                    </a:xfrm>
                    <a:prstGeom prst="rect">
                      <a:avLst/>
                    </a:prstGeom>
                    <a:blipFill rotWithShape="1">
                      <a:blip r:embed="rId25"/>
                      <a:stretch>
                        <a:fillRect/>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100" name="99 CuadroTexto"/>
                    <p:cNvSpPr txBox="1"/>
                    <p:nvPr/>
                  </p:nvSpPr>
                  <p:spPr>
                    <a:xfrm>
                      <a:off x="929673" y="5498602"/>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i="1">
                                <a:latin typeface="Cambria Math"/>
                              </a:rPr>
                              <m:t>2</m:t>
                            </m:r>
                            <m:r>
                              <a:rPr lang="es-AR" i="1">
                                <a:latin typeface="Cambria Math"/>
                              </a:rPr>
                              <m:t>𝑠</m:t>
                            </m:r>
                          </m:oMath>
                        </m:oMathPara>
                      </a14:m>
                      <a:endParaRPr lang="es-AR" dirty="0"/>
                    </a:p>
                  </p:txBody>
                </p:sp>
              </mc:Choice>
              <mc:Fallback>
                <p:sp>
                  <p:nvSpPr>
                    <p:cNvPr id="14356" name="79 CuadroTexto"/>
                    <p:cNvSpPr txBox="1">
                      <a:spLocks noRot="1" noChangeAspect="1" noMove="1" noResize="1" noEditPoints="1" noAdjustHandles="1" noChangeArrowheads="1" noChangeShapeType="1" noTextEdit="1"/>
                    </p:cNvSpPr>
                    <p:nvPr/>
                  </p:nvSpPr>
                  <p:spPr>
                    <a:xfrm>
                      <a:off x="929673" y="5498602"/>
                      <a:ext cx="477951" cy="369332"/>
                    </a:xfrm>
                    <a:prstGeom prst="rect">
                      <a:avLst/>
                    </a:prstGeom>
                    <a:blipFill rotWithShape="1">
                      <a:blip r:embed="rId26"/>
                      <a:stretch>
                        <a:fillRect/>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101" name="100 CuadroTexto"/>
                    <p:cNvSpPr txBox="1"/>
                    <p:nvPr/>
                  </p:nvSpPr>
                  <p:spPr>
                    <a:xfrm>
                      <a:off x="3279835" y="5520531"/>
                      <a:ext cx="402674" cy="369332"/>
                    </a:xfrm>
                    <a:prstGeom prst="rect">
                      <a:avLst/>
                    </a:prstGeom>
                    <a:noFill/>
                  </p:spPr>
                  <p:txBody>
                    <a:bodyPr wrap="none" rtlCol="0">
                      <a:spAutoFit/>
                    </a:bodyPr>
                    <a:lstStyle/>
                    <a:p>
                      <a14:m>
                        <m:oMath xmlns:m="http://schemas.openxmlformats.org/officeDocument/2006/math">
                          <m:r>
                            <a:rPr lang="es-AR" i="1">
                              <a:latin typeface="Cambria Math"/>
                            </a:rPr>
                            <m:t>3</m:t>
                          </m:r>
                        </m:oMath>
                      </a14:m>
                      <a:r>
                        <a:rPr lang="es-AR" dirty="0"/>
                        <a:t>s</a:t>
                      </a:r>
                    </a:p>
                  </p:txBody>
                </p:sp>
              </mc:Choice>
              <mc:Fallback>
                <p:sp>
                  <p:nvSpPr>
                    <p:cNvPr id="14357" name="80 CuadroTexto"/>
                    <p:cNvSpPr txBox="1">
                      <a:spLocks noRot="1" noChangeAspect="1" noMove="1" noResize="1" noEditPoints="1" noAdjustHandles="1" noChangeArrowheads="1" noChangeShapeType="1" noTextEdit="1"/>
                    </p:cNvSpPr>
                    <p:nvPr/>
                  </p:nvSpPr>
                  <p:spPr>
                    <a:xfrm>
                      <a:off x="3279835" y="5520531"/>
                      <a:ext cx="402674" cy="369332"/>
                    </a:xfrm>
                    <a:prstGeom prst="rect">
                      <a:avLst/>
                    </a:prstGeom>
                    <a:blipFill rotWithShape="1">
                      <a:blip r:embed="rId27"/>
                      <a:stretch>
                        <a:fillRect t="-8333" r="-13636" b="-26667"/>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102" name="101 CuadroTexto"/>
                    <p:cNvSpPr txBox="1"/>
                    <p:nvPr/>
                  </p:nvSpPr>
                  <p:spPr>
                    <a:xfrm>
                      <a:off x="1725505" y="5498602"/>
                      <a:ext cx="5984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i="1">
                                <a:latin typeface="Cambria Math"/>
                              </a:rPr>
                              <m:t>2</m:t>
                            </m:r>
                            <m:sSub>
                              <m:sSubPr>
                                <m:ctrlPr>
                                  <a:rPr lang="es-AR" i="1">
                                    <a:latin typeface="Cambria Math" panose="02040503050406030204" pitchFamily="18" charset="0"/>
                                  </a:rPr>
                                </m:ctrlPr>
                              </m:sSubPr>
                              <m:e>
                                <m:r>
                                  <a:rPr lang="es-AR" i="1">
                                    <a:latin typeface="Cambria Math"/>
                                  </a:rPr>
                                  <m:t>𝑝</m:t>
                                </m:r>
                              </m:e>
                              <m:sub>
                                <m:r>
                                  <a:rPr lang="es-AR" i="1">
                                    <a:latin typeface="Cambria Math"/>
                                  </a:rPr>
                                  <m:t>𝑥</m:t>
                                </m:r>
                              </m:sub>
                            </m:sSub>
                          </m:oMath>
                        </m:oMathPara>
                      </a14:m>
                      <a:endParaRPr lang="es-AR" dirty="0"/>
                    </a:p>
                  </p:txBody>
                </p:sp>
              </mc:Choice>
              <mc:Fallback>
                <p:sp>
                  <p:nvSpPr>
                    <p:cNvPr id="14358" name="81 CuadroTexto"/>
                    <p:cNvSpPr txBox="1">
                      <a:spLocks noRot="1" noChangeAspect="1" noMove="1" noResize="1" noEditPoints="1" noAdjustHandles="1" noChangeArrowheads="1" noChangeShapeType="1" noTextEdit="1"/>
                    </p:cNvSpPr>
                    <p:nvPr/>
                  </p:nvSpPr>
                  <p:spPr>
                    <a:xfrm>
                      <a:off x="1725505" y="5498602"/>
                      <a:ext cx="598433" cy="369332"/>
                    </a:xfrm>
                    <a:prstGeom prst="rect">
                      <a:avLst/>
                    </a:prstGeom>
                    <a:blipFill rotWithShape="1">
                      <a:blip r:embed="rId28"/>
                      <a:stretch>
                        <a:fillRect b="-4918"/>
                      </a:stretch>
                    </a:blipFill>
                  </p:spPr>
                  <p:txBody>
                    <a:bodyPr/>
                    <a:lstStyle/>
                    <a:p>
                      <a:r>
                        <a:rPr lang="es-AR">
                          <a:noFill/>
                        </a:rPr>
                        <a:t> </a:t>
                      </a:r>
                    </a:p>
                  </p:txBody>
                </p:sp>
              </mc:Fallback>
            </mc:AlternateContent>
            <p:cxnSp>
              <p:nvCxnSpPr>
                <p:cNvPr id="103" name="102 Conector recto"/>
                <p:cNvCxnSpPr/>
                <p:nvPr/>
              </p:nvCxnSpPr>
              <p:spPr>
                <a:xfrm>
                  <a:off x="8233126" y="5487296"/>
                  <a:ext cx="364016" cy="0"/>
                </a:xfrm>
                <a:prstGeom prst="line">
                  <a:avLst/>
                </a:prstGeom>
              </p:spPr>
              <p:style>
                <a:lnRef idx="2">
                  <a:schemeClr val="dk1"/>
                </a:lnRef>
                <a:fillRef idx="0">
                  <a:schemeClr val="dk1"/>
                </a:fillRef>
                <a:effectRef idx="1">
                  <a:schemeClr val="dk1"/>
                </a:effectRef>
                <a:fontRef idx="minor">
                  <a:schemeClr val="tx1"/>
                </a:fontRef>
              </p:style>
            </p:cxnSp>
            <p:cxnSp>
              <p:nvCxnSpPr>
                <p:cNvPr id="104" name="103 Conector recto de flecha"/>
                <p:cNvCxnSpPr/>
                <p:nvPr/>
              </p:nvCxnSpPr>
              <p:spPr>
                <a:xfrm flipV="1">
                  <a:off x="8292148" y="5031664"/>
                  <a:ext cx="18950" cy="4556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 xmlns:a14="http://schemas.microsoft.com/office/drawing/2010/main" Requires="a14">
                <p:sp>
                  <p:nvSpPr>
                    <p:cNvPr id="105" name="104 CuadroTexto"/>
                    <p:cNvSpPr txBox="1"/>
                    <p:nvPr/>
                  </p:nvSpPr>
                  <p:spPr>
                    <a:xfrm>
                      <a:off x="2483768" y="5520531"/>
                      <a:ext cx="5880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i="1">
                                <a:latin typeface="Cambria Math"/>
                              </a:rPr>
                              <m:t>2</m:t>
                            </m:r>
                            <m:sSub>
                              <m:sSubPr>
                                <m:ctrlPr>
                                  <a:rPr lang="es-AR" i="1">
                                    <a:latin typeface="Cambria Math" panose="02040503050406030204" pitchFamily="18" charset="0"/>
                                  </a:rPr>
                                </m:ctrlPr>
                              </m:sSubPr>
                              <m:e>
                                <m:r>
                                  <a:rPr lang="es-AR" i="1">
                                    <a:latin typeface="Cambria Math"/>
                                  </a:rPr>
                                  <m:t>𝑝</m:t>
                                </m:r>
                              </m:e>
                              <m:sub>
                                <m:r>
                                  <a:rPr lang="es-AR" i="1">
                                    <a:latin typeface="Cambria Math"/>
                                  </a:rPr>
                                  <m:t>𝑧</m:t>
                                </m:r>
                              </m:sub>
                            </m:sSub>
                          </m:oMath>
                        </m:oMathPara>
                      </a14:m>
                      <a:endParaRPr lang="es-AR" dirty="0"/>
                    </a:p>
                  </p:txBody>
                </p:sp>
              </mc:Choice>
              <mc:Fallback>
                <p:sp>
                  <p:nvSpPr>
                    <p:cNvPr id="14359" name="91 CuadroTexto"/>
                    <p:cNvSpPr txBox="1">
                      <a:spLocks noRot="1" noChangeAspect="1" noMove="1" noResize="1" noEditPoints="1" noAdjustHandles="1" noChangeArrowheads="1" noChangeShapeType="1" noTextEdit="1"/>
                    </p:cNvSpPr>
                    <p:nvPr/>
                  </p:nvSpPr>
                  <p:spPr>
                    <a:xfrm>
                      <a:off x="2483768" y="5520531"/>
                      <a:ext cx="588046" cy="369332"/>
                    </a:xfrm>
                    <a:prstGeom prst="rect">
                      <a:avLst/>
                    </a:prstGeom>
                    <a:blipFill rotWithShape="1">
                      <a:blip r:embed="rId29"/>
                      <a:stretch>
                        <a:fillRect b="-6667"/>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106" name="105 Rectángulo"/>
                    <p:cNvSpPr/>
                    <p:nvPr/>
                  </p:nvSpPr>
                  <p:spPr>
                    <a:xfrm>
                      <a:off x="2053342" y="5498602"/>
                      <a:ext cx="606063"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2</m:t>
                            </m:r>
                            <m:sSub>
                              <m:sSubPr>
                                <m:ctrlPr>
                                  <a:rPr lang="es-AR" i="1">
                                    <a:latin typeface="Cambria Math" panose="02040503050406030204" pitchFamily="18" charset="0"/>
                                  </a:rPr>
                                </m:ctrlPr>
                              </m:sSubPr>
                              <m:e>
                                <m:r>
                                  <a:rPr lang="es-AR" i="1">
                                    <a:latin typeface="Cambria Math"/>
                                  </a:rPr>
                                  <m:t>𝑝</m:t>
                                </m:r>
                              </m:e>
                              <m:sub>
                                <m:r>
                                  <a:rPr lang="es-AR" i="1">
                                    <a:latin typeface="Cambria Math"/>
                                  </a:rPr>
                                  <m:t>𝑦</m:t>
                                </m:r>
                              </m:sub>
                            </m:sSub>
                          </m:oMath>
                        </m:oMathPara>
                      </a14:m>
                      <a:endParaRPr lang="es-AR" dirty="0"/>
                    </a:p>
                  </p:txBody>
                </p:sp>
              </mc:Choice>
              <mc:Fallback>
                <p:sp>
                  <p:nvSpPr>
                    <p:cNvPr id="14360" name="92 Rectángulo"/>
                    <p:cNvSpPr>
                      <a:spLocks noRot="1" noChangeAspect="1" noMove="1" noResize="1" noEditPoints="1" noAdjustHandles="1" noChangeArrowheads="1" noChangeShapeType="1" noTextEdit="1"/>
                    </p:cNvSpPr>
                    <p:nvPr/>
                  </p:nvSpPr>
                  <p:spPr>
                    <a:xfrm>
                      <a:off x="2053342" y="5498602"/>
                      <a:ext cx="606063" cy="391261"/>
                    </a:xfrm>
                    <a:prstGeom prst="rect">
                      <a:avLst/>
                    </a:prstGeom>
                    <a:blipFill rotWithShape="1">
                      <a:blip r:embed="rId30"/>
                      <a:stretch>
                        <a:fillRect b="-3125"/>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107" name="106 Rectángulo"/>
                    <p:cNvSpPr/>
                    <p:nvPr/>
                  </p:nvSpPr>
                  <p:spPr>
                    <a:xfrm>
                      <a:off x="4423482" y="5520531"/>
                      <a:ext cx="606063"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b>
                              <m:sSubPr>
                                <m:ctrlPr>
                                  <a:rPr lang="es-AR" i="1">
                                    <a:latin typeface="Cambria Math" panose="02040503050406030204" pitchFamily="18" charset="0"/>
                                  </a:rPr>
                                </m:ctrlPr>
                              </m:sSubPr>
                              <m:e>
                                <m:r>
                                  <a:rPr lang="es-AR" i="1">
                                    <a:latin typeface="Cambria Math"/>
                                  </a:rPr>
                                  <m:t>𝑝</m:t>
                                </m:r>
                              </m:e>
                              <m:sub>
                                <m:r>
                                  <a:rPr lang="es-AR" i="1">
                                    <a:latin typeface="Cambria Math"/>
                                  </a:rPr>
                                  <m:t>𝑦</m:t>
                                </m:r>
                              </m:sub>
                            </m:sSub>
                          </m:oMath>
                        </m:oMathPara>
                      </a14:m>
                      <a:endParaRPr lang="es-AR" dirty="0"/>
                    </a:p>
                  </p:txBody>
                </p:sp>
              </mc:Choice>
              <mc:Fallback>
                <p:sp>
                  <p:nvSpPr>
                    <p:cNvPr id="14361" name="93 Rectángulo"/>
                    <p:cNvSpPr>
                      <a:spLocks noRot="1" noChangeAspect="1" noMove="1" noResize="1" noEditPoints="1" noAdjustHandles="1" noChangeArrowheads="1" noChangeShapeType="1" noTextEdit="1"/>
                    </p:cNvSpPr>
                    <p:nvPr/>
                  </p:nvSpPr>
                  <p:spPr>
                    <a:xfrm>
                      <a:off x="4423482" y="5520531"/>
                      <a:ext cx="606063" cy="391261"/>
                    </a:xfrm>
                    <a:prstGeom prst="rect">
                      <a:avLst/>
                    </a:prstGeom>
                    <a:blipFill rotWithShape="1">
                      <a:blip r:embed="rId31"/>
                      <a:stretch>
                        <a:fillRect b="-3125"/>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108" name="107 Rectángulo"/>
                    <p:cNvSpPr/>
                    <p:nvPr/>
                  </p:nvSpPr>
                  <p:spPr>
                    <a:xfrm>
                      <a:off x="4793320" y="5517232"/>
                      <a:ext cx="5880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b>
                              <m:sSubPr>
                                <m:ctrlPr>
                                  <a:rPr lang="es-AR" i="1">
                                    <a:latin typeface="Cambria Math" panose="02040503050406030204" pitchFamily="18" charset="0"/>
                                  </a:rPr>
                                </m:ctrlPr>
                              </m:sSubPr>
                              <m:e>
                                <m:r>
                                  <a:rPr lang="es-AR" i="1">
                                    <a:latin typeface="Cambria Math"/>
                                  </a:rPr>
                                  <m:t>𝑝</m:t>
                                </m:r>
                              </m:e>
                              <m:sub>
                                <m:r>
                                  <a:rPr lang="es-AR" i="1">
                                    <a:latin typeface="Cambria Math"/>
                                  </a:rPr>
                                  <m:t>𝑧</m:t>
                                </m:r>
                              </m:sub>
                            </m:sSub>
                          </m:oMath>
                        </m:oMathPara>
                      </a14:m>
                      <a:endParaRPr lang="es-AR" dirty="0"/>
                    </a:p>
                  </p:txBody>
                </p:sp>
              </mc:Choice>
              <mc:Fallback>
                <p:sp>
                  <p:nvSpPr>
                    <p:cNvPr id="14362" name="94 Rectángulo"/>
                    <p:cNvSpPr>
                      <a:spLocks noRot="1" noChangeAspect="1" noMove="1" noResize="1" noEditPoints="1" noAdjustHandles="1" noChangeArrowheads="1" noChangeShapeType="1" noTextEdit="1"/>
                    </p:cNvSpPr>
                    <p:nvPr/>
                  </p:nvSpPr>
                  <p:spPr>
                    <a:xfrm>
                      <a:off x="4793320" y="5517232"/>
                      <a:ext cx="588046" cy="369332"/>
                    </a:xfrm>
                    <a:prstGeom prst="rect">
                      <a:avLst/>
                    </a:prstGeom>
                    <a:blipFill rotWithShape="1">
                      <a:blip r:embed="rId32"/>
                      <a:stretch>
                        <a:fillRect b="-4918"/>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109" name="108 Rectángulo"/>
                    <p:cNvSpPr/>
                    <p:nvPr/>
                  </p:nvSpPr>
                  <p:spPr>
                    <a:xfrm>
                      <a:off x="4067944" y="5520531"/>
                      <a:ext cx="50483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b>
                              <m:sSubPr>
                                <m:ctrlPr>
                                  <a:rPr lang="es-AR" i="1">
                                    <a:latin typeface="Cambria Math" panose="02040503050406030204" pitchFamily="18" charset="0"/>
                                  </a:rPr>
                                </m:ctrlPr>
                              </m:sSubPr>
                              <m:e>
                                <m:r>
                                  <a:rPr lang="es-AR" i="1">
                                    <a:latin typeface="Cambria Math"/>
                                  </a:rPr>
                                  <m:t>𝑝</m:t>
                                </m:r>
                              </m:e>
                              <m:sub>
                                <m:r>
                                  <a:rPr lang="es-AR" i="1">
                                    <a:latin typeface="Cambria Math"/>
                                  </a:rPr>
                                  <m:t>𝑥</m:t>
                                </m:r>
                              </m:sub>
                            </m:sSub>
                          </m:oMath>
                        </m:oMathPara>
                      </a14:m>
                      <a:endParaRPr lang="es-AR" dirty="0"/>
                    </a:p>
                  </p:txBody>
                </p:sp>
              </mc:Choice>
              <mc:Fallback>
                <p:sp>
                  <p:nvSpPr>
                    <p:cNvPr id="14363" name="95 Rectángulo"/>
                    <p:cNvSpPr>
                      <a:spLocks noRot="1" noChangeAspect="1" noMove="1" noResize="1" noEditPoints="1" noAdjustHandles="1" noChangeArrowheads="1" noChangeShapeType="1" noTextEdit="1"/>
                    </p:cNvSpPr>
                    <p:nvPr/>
                  </p:nvSpPr>
                  <p:spPr>
                    <a:xfrm>
                      <a:off x="4067944" y="5520531"/>
                      <a:ext cx="504836" cy="369332"/>
                    </a:xfrm>
                    <a:prstGeom prst="rect">
                      <a:avLst/>
                    </a:prstGeom>
                    <a:blipFill rotWithShape="1">
                      <a:blip r:embed="rId33"/>
                      <a:stretch>
                        <a:fillRect b="-6667"/>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110" name="109 Rectángulo"/>
                    <p:cNvSpPr/>
                    <p:nvPr/>
                  </p:nvSpPr>
                  <p:spPr>
                    <a:xfrm>
                      <a:off x="5652120" y="5517232"/>
                      <a:ext cx="477951" cy="369332"/>
                    </a:xfrm>
                    <a:prstGeom prst="rect">
                      <a:avLst/>
                    </a:prstGeom>
                  </p:spPr>
                  <p:txBody>
                    <a:bodyPr wrap="none">
                      <a:spAutoFit/>
                    </a:bodyPr>
                    <a:lstStyle/>
                    <a:p>
                      <a14:m>
                        <m:oMath xmlns:m="http://schemas.openxmlformats.org/officeDocument/2006/math">
                          <m:r>
                            <a:rPr lang="es-AR" i="1">
                              <a:latin typeface="Cambria Math"/>
                            </a:rPr>
                            <m:t>4</m:t>
                          </m:r>
                          <m:r>
                            <a:rPr lang="es-AR" i="1">
                              <a:latin typeface="Cambria Math"/>
                            </a:rPr>
                            <m:t>𝑠</m:t>
                          </m:r>
                        </m:oMath>
                      </a14:m>
                      <a:r>
                        <a:rPr lang="es-AR" dirty="0"/>
                        <a:t/>
                      </a:r>
                    </a:p>
                  </p:txBody>
                </p:sp>
              </mc:Choice>
              <mc:Fallback>
                <p:sp>
                  <p:nvSpPr>
                    <p:cNvPr id="14364" name="96 Rectángulo"/>
                    <p:cNvSpPr>
                      <a:spLocks noRot="1" noChangeAspect="1" noMove="1" noResize="1" noEditPoints="1" noAdjustHandles="1" noChangeArrowheads="1" noChangeShapeType="1" noTextEdit="1"/>
                    </p:cNvSpPr>
                    <p:nvPr/>
                  </p:nvSpPr>
                  <p:spPr>
                    <a:xfrm>
                      <a:off x="5652120" y="5517232"/>
                      <a:ext cx="477951" cy="369332"/>
                    </a:xfrm>
                    <a:prstGeom prst="rect">
                      <a:avLst/>
                    </a:prstGeom>
                    <a:blipFill rotWithShape="1">
                      <a:blip r:embed="rId34"/>
                      <a:stretch>
                        <a:fillRect/>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111" name="110 CuadroTexto"/>
                    <p:cNvSpPr txBox="1"/>
                    <p:nvPr/>
                  </p:nvSpPr>
                  <p:spPr>
                    <a:xfrm>
                      <a:off x="6300192" y="5517232"/>
                      <a:ext cx="719299" cy="3912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b>
                              <m:sSubPr>
                                <m:ctrlPr>
                                  <a:rPr lang="es-AR" i="1">
                                    <a:latin typeface="Cambria Math" panose="02040503050406030204" pitchFamily="18" charset="0"/>
                                  </a:rPr>
                                </m:ctrlPr>
                              </m:sSubPr>
                              <m:e>
                                <m:r>
                                  <a:rPr lang="es-AR" i="1">
                                    <a:latin typeface="Cambria Math"/>
                                  </a:rPr>
                                  <m:t>𝑑</m:t>
                                </m:r>
                              </m:e>
                              <m:sub>
                                <m:r>
                                  <a:rPr lang="es-AR" i="1">
                                    <a:latin typeface="Cambria Math"/>
                                  </a:rPr>
                                  <m:t>𝑥𝑦</m:t>
                                </m:r>
                              </m:sub>
                            </m:sSub>
                          </m:oMath>
                        </m:oMathPara>
                      </a14:m>
                      <a:endParaRPr lang="es-AR" dirty="0"/>
                    </a:p>
                  </p:txBody>
                </p:sp>
              </mc:Choice>
              <mc:Fallback>
                <p:sp>
                  <p:nvSpPr>
                    <p:cNvPr id="14365" name="97 CuadroTexto"/>
                    <p:cNvSpPr txBox="1">
                      <a:spLocks noRot="1" noChangeAspect="1" noMove="1" noResize="1" noEditPoints="1" noAdjustHandles="1" noChangeArrowheads="1" noChangeShapeType="1" noTextEdit="1"/>
                    </p:cNvSpPr>
                    <p:nvPr/>
                  </p:nvSpPr>
                  <p:spPr>
                    <a:xfrm>
                      <a:off x="6300192" y="5517232"/>
                      <a:ext cx="719299" cy="391261"/>
                    </a:xfrm>
                    <a:prstGeom prst="rect">
                      <a:avLst/>
                    </a:prstGeom>
                    <a:blipFill rotWithShape="1">
                      <a:blip r:embed="rId35"/>
                      <a:stretch>
                        <a:fillRect b="-3125"/>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112" name="111 Rectángulo"/>
                    <p:cNvSpPr/>
                    <p:nvPr/>
                  </p:nvSpPr>
                  <p:spPr>
                    <a:xfrm>
                      <a:off x="6815031" y="5486011"/>
                      <a:ext cx="709297"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b>
                              <m:sSubPr>
                                <m:ctrlPr>
                                  <a:rPr lang="es-AR" i="1">
                                    <a:latin typeface="Cambria Math" panose="02040503050406030204" pitchFamily="18" charset="0"/>
                                  </a:rPr>
                                </m:ctrlPr>
                              </m:sSubPr>
                              <m:e>
                                <m:r>
                                  <a:rPr lang="es-AR" i="1">
                                    <a:latin typeface="Cambria Math"/>
                                  </a:rPr>
                                  <m:t>𝑑</m:t>
                                </m:r>
                              </m:e>
                              <m:sub>
                                <m:r>
                                  <a:rPr lang="es-AR" i="1">
                                    <a:latin typeface="Cambria Math"/>
                                  </a:rPr>
                                  <m:t>𝑦𝑧</m:t>
                                </m:r>
                              </m:sub>
                            </m:sSub>
                          </m:oMath>
                        </m:oMathPara>
                      </a14:m>
                      <a:endParaRPr lang="es-AR" dirty="0"/>
                    </a:p>
                  </p:txBody>
                </p:sp>
              </mc:Choice>
              <mc:Fallback>
                <p:sp>
                  <p:nvSpPr>
                    <p:cNvPr id="99" name="98 Rectángulo"/>
                    <p:cNvSpPr>
                      <a:spLocks noRot="1" noChangeAspect="1" noMove="1" noResize="1" noEditPoints="1" noAdjustHandles="1" noChangeArrowheads="1" noChangeShapeType="1" noTextEdit="1"/>
                    </p:cNvSpPr>
                    <p:nvPr/>
                  </p:nvSpPr>
                  <p:spPr>
                    <a:xfrm>
                      <a:off x="6815031" y="5486011"/>
                      <a:ext cx="709297" cy="391261"/>
                    </a:xfrm>
                    <a:prstGeom prst="rect">
                      <a:avLst/>
                    </a:prstGeom>
                    <a:blipFill rotWithShape="1">
                      <a:blip r:embed="rId36"/>
                      <a:stretch>
                        <a:fillRect b="-3125"/>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113" name="112 Rectángulo"/>
                    <p:cNvSpPr/>
                    <p:nvPr/>
                  </p:nvSpPr>
                  <p:spPr>
                    <a:xfrm>
                      <a:off x="7248312" y="5517232"/>
                      <a:ext cx="7012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a:rPr>
                                  <m:t>3</m:t>
                                </m:r>
                                <m:r>
                                  <a:rPr lang="es-AR" i="1">
                                    <a:latin typeface="Cambria Math"/>
                                  </a:rPr>
                                  <m:t>𝑑</m:t>
                                </m:r>
                              </m:e>
                              <m:sub>
                                <m:r>
                                  <a:rPr lang="es-AR" i="1">
                                    <a:latin typeface="Cambria Math"/>
                                  </a:rPr>
                                  <m:t>𝑥𝑧</m:t>
                                </m:r>
                              </m:sub>
                            </m:sSub>
                          </m:oMath>
                        </m:oMathPara>
                      </a14:m>
                      <a:endParaRPr lang="es-AR" dirty="0"/>
                    </a:p>
                  </p:txBody>
                </p:sp>
              </mc:Choice>
              <mc:Fallback>
                <p:sp>
                  <p:nvSpPr>
                    <p:cNvPr id="100" name="99 Rectángulo"/>
                    <p:cNvSpPr>
                      <a:spLocks noRot="1" noChangeAspect="1" noMove="1" noResize="1" noEditPoints="1" noAdjustHandles="1" noChangeArrowheads="1" noChangeShapeType="1" noTextEdit="1"/>
                    </p:cNvSpPr>
                    <p:nvPr/>
                  </p:nvSpPr>
                  <p:spPr>
                    <a:xfrm>
                      <a:off x="7248312" y="5517232"/>
                      <a:ext cx="701282" cy="369332"/>
                    </a:xfrm>
                    <a:prstGeom prst="rect">
                      <a:avLst/>
                    </a:prstGeom>
                    <a:blipFill rotWithShape="1">
                      <a:blip r:embed="rId37"/>
                      <a:stretch>
                        <a:fillRect/>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114" name="113 CuadroTexto"/>
                    <p:cNvSpPr txBox="1"/>
                    <p:nvPr/>
                  </p:nvSpPr>
                  <p:spPr>
                    <a:xfrm>
                      <a:off x="8221973" y="5527234"/>
                      <a:ext cx="1028808" cy="40370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b>
                              <m:sSubPr>
                                <m:ctrlPr>
                                  <a:rPr lang="es-AR" i="1">
                                    <a:latin typeface="Cambria Math" panose="02040503050406030204" pitchFamily="18" charset="0"/>
                                  </a:rPr>
                                </m:ctrlPr>
                              </m:sSubPr>
                              <m:e>
                                <m:r>
                                  <a:rPr lang="es-AR" i="1">
                                    <a:latin typeface="Cambria Math"/>
                                  </a:rPr>
                                  <m:t>𝑑</m:t>
                                </m:r>
                              </m:e>
                              <m:sub>
                                <m:sSup>
                                  <m:sSupPr>
                                    <m:ctrlPr>
                                      <a:rPr lang="es-AR" i="1">
                                        <a:latin typeface="Cambria Math" panose="02040503050406030204" pitchFamily="18" charset="0"/>
                                      </a:rPr>
                                    </m:ctrlPr>
                                  </m:sSupPr>
                                  <m:e>
                                    <m:r>
                                      <a:rPr lang="es-AR" i="1">
                                        <a:latin typeface="Cambria Math"/>
                                      </a:rPr>
                                      <m:t>𝑥</m:t>
                                    </m:r>
                                  </m:e>
                                  <m:sup>
                                    <m:r>
                                      <a:rPr lang="es-AR" i="1">
                                        <a:latin typeface="Cambria Math"/>
                                      </a:rPr>
                                      <m:t>2</m:t>
                                    </m:r>
                                  </m:sup>
                                </m:sSup>
                                <m:r>
                                  <a:rPr lang="es-AR" i="1">
                                    <a:latin typeface="Cambria Math"/>
                                  </a:rPr>
                                  <m:t>−</m:t>
                                </m:r>
                                <m:sSup>
                                  <m:sSupPr>
                                    <m:ctrlPr>
                                      <a:rPr lang="es-AR" i="1">
                                        <a:latin typeface="Cambria Math" panose="02040503050406030204" pitchFamily="18" charset="0"/>
                                      </a:rPr>
                                    </m:ctrlPr>
                                  </m:sSupPr>
                                  <m:e>
                                    <m:r>
                                      <a:rPr lang="es-AR" i="1">
                                        <a:latin typeface="Cambria Math"/>
                                      </a:rPr>
                                      <m:t>𝑦</m:t>
                                    </m:r>
                                  </m:e>
                                  <m:sup>
                                    <m:r>
                                      <a:rPr lang="es-AR" i="1">
                                        <a:latin typeface="Cambria Math"/>
                                      </a:rPr>
                                      <m:t>2</m:t>
                                    </m:r>
                                  </m:sup>
                                </m:sSup>
                              </m:sub>
                            </m:sSub>
                          </m:oMath>
                        </m:oMathPara>
                      </a14:m>
                      <a:endParaRPr lang="es-AR" dirty="0"/>
                    </a:p>
                  </p:txBody>
                </p:sp>
              </mc:Choice>
              <mc:Fallback>
                <p:sp>
                  <p:nvSpPr>
                    <p:cNvPr id="101" name="100 CuadroTexto"/>
                    <p:cNvSpPr txBox="1">
                      <a:spLocks noRot="1" noChangeAspect="1" noMove="1" noResize="1" noEditPoints="1" noAdjustHandles="1" noChangeArrowheads="1" noChangeShapeType="1" noTextEdit="1"/>
                    </p:cNvSpPr>
                    <p:nvPr/>
                  </p:nvSpPr>
                  <p:spPr>
                    <a:xfrm>
                      <a:off x="8221973" y="5527234"/>
                      <a:ext cx="1028808" cy="403700"/>
                    </a:xfrm>
                    <a:prstGeom prst="rect">
                      <a:avLst/>
                    </a:prstGeom>
                    <a:blipFill rotWithShape="1">
                      <a:blip r:embed="rId38"/>
                      <a:stretch>
                        <a:fillRect b="-3030"/>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115" name="114 CuadroTexto"/>
                    <p:cNvSpPr txBox="1"/>
                    <p:nvPr/>
                  </p:nvSpPr>
                  <p:spPr>
                    <a:xfrm>
                      <a:off x="7718982" y="5527234"/>
                      <a:ext cx="695960" cy="3712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b>
                              <m:sSubPr>
                                <m:ctrlPr>
                                  <a:rPr lang="es-AR" i="1">
                                    <a:latin typeface="Cambria Math" panose="02040503050406030204" pitchFamily="18" charset="0"/>
                                  </a:rPr>
                                </m:ctrlPr>
                              </m:sSubPr>
                              <m:e>
                                <m:r>
                                  <a:rPr lang="es-AR" i="1">
                                    <a:latin typeface="Cambria Math"/>
                                  </a:rPr>
                                  <m:t>𝑑</m:t>
                                </m:r>
                              </m:e>
                              <m:sub>
                                <m:sSup>
                                  <m:sSupPr>
                                    <m:ctrlPr>
                                      <a:rPr lang="es-AR" i="1">
                                        <a:latin typeface="Cambria Math" panose="02040503050406030204" pitchFamily="18" charset="0"/>
                                      </a:rPr>
                                    </m:ctrlPr>
                                  </m:sSupPr>
                                  <m:e>
                                    <m:r>
                                      <a:rPr lang="es-AR" i="1">
                                        <a:latin typeface="Cambria Math"/>
                                      </a:rPr>
                                      <m:t>𝑧</m:t>
                                    </m:r>
                                  </m:e>
                                  <m:sup>
                                    <m:r>
                                      <a:rPr lang="es-AR" i="1">
                                        <a:latin typeface="Cambria Math"/>
                                      </a:rPr>
                                      <m:t>2</m:t>
                                    </m:r>
                                  </m:sup>
                                </m:sSup>
                              </m:sub>
                            </m:sSub>
                          </m:oMath>
                        </m:oMathPara>
                      </a14:m>
                      <a:endParaRPr lang="es-AR" dirty="0"/>
                    </a:p>
                  </p:txBody>
                </p:sp>
              </mc:Choice>
              <mc:Fallback>
                <p:sp>
                  <p:nvSpPr>
                    <p:cNvPr id="102" name="101 CuadroTexto"/>
                    <p:cNvSpPr txBox="1">
                      <a:spLocks noRot="1" noChangeAspect="1" noMove="1" noResize="1" noEditPoints="1" noAdjustHandles="1" noChangeArrowheads="1" noChangeShapeType="1" noTextEdit="1"/>
                    </p:cNvSpPr>
                    <p:nvPr/>
                  </p:nvSpPr>
                  <p:spPr>
                    <a:xfrm>
                      <a:off x="7718982" y="5527234"/>
                      <a:ext cx="695960" cy="371255"/>
                    </a:xfrm>
                    <a:prstGeom prst="rect">
                      <a:avLst/>
                    </a:prstGeom>
                    <a:blipFill rotWithShape="1">
                      <a:blip r:embed="rId39"/>
                      <a:stretch>
                        <a:fillRect/>
                      </a:stretch>
                    </a:blipFill>
                  </p:spPr>
                  <p:txBody>
                    <a:bodyPr/>
                    <a:lstStyle/>
                    <a:p>
                      <a:r>
                        <a:rPr lang="es-AR">
                          <a:noFill/>
                        </a:rPr>
                        <a:t> </a:t>
                      </a:r>
                    </a:p>
                  </p:txBody>
                </p:sp>
              </mc:Fallback>
            </mc:AlternateContent>
          </p:grpSp>
          <mc:AlternateContent xmlns:mc="http://schemas.openxmlformats.org/markup-compatibility/2006">
            <mc:Choice xmlns="" xmlns:a14="http://schemas.microsoft.com/office/drawing/2010/main" Requires="a14">
              <p:sp>
                <p:nvSpPr>
                  <p:cNvPr id="73" name="72 Rectángulo"/>
                  <p:cNvSpPr/>
                  <p:nvPr/>
                </p:nvSpPr>
                <p:spPr>
                  <a:xfrm>
                    <a:off x="179800" y="5915172"/>
                    <a:ext cx="5428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AR" i="1">
                              <a:latin typeface="Cambria Math"/>
                            </a:rPr>
                            <m:t>1</m:t>
                          </m:r>
                          <m:sSup>
                            <m:sSupPr>
                              <m:ctrlPr>
                                <a:rPr lang="es-AR" i="1">
                                  <a:latin typeface="Cambria Math" panose="02040503050406030204" pitchFamily="18" charset="0"/>
                                </a:rPr>
                              </m:ctrlPr>
                            </m:sSupPr>
                            <m:e>
                              <m:r>
                                <a:rPr lang="es-AR" i="1">
                                  <a:latin typeface="Cambria Math"/>
                                </a:rPr>
                                <m:t>𝑠</m:t>
                              </m:r>
                            </m:e>
                            <m:sup>
                              <m:r>
                                <a:rPr lang="es-AR" i="1">
                                  <a:latin typeface="Cambria Math"/>
                                </a:rPr>
                                <m:t>2</m:t>
                              </m:r>
                            </m:sup>
                          </m:sSup>
                        </m:oMath>
                      </m:oMathPara>
                    </a14:m>
                    <a:endParaRPr lang="es-AR" dirty="0"/>
                  </a:p>
                </p:txBody>
              </p:sp>
            </mc:Choice>
            <mc:Fallback>
              <p:sp>
                <p:nvSpPr>
                  <p:cNvPr id="107" name="106 Rectángulo"/>
                  <p:cNvSpPr>
                    <a:spLocks noRot="1" noChangeAspect="1" noMove="1" noResize="1" noEditPoints="1" noAdjustHandles="1" noChangeArrowheads="1" noChangeShapeType="1" noTextEdit="1"/>
                  </p:cNvSpPr>
                  <p:nvPr/>
                </p:nvSpPr>
                <p:spPr>
                  <a:xfrm>
                    <a:off x="179800" y="5915172"/>
                    <a:ext cx="542880" cy="369332"/>
                  </a:xfrm>
                  <a:prstGeom prst="rect">
                    <a:avLst/>
                  </a:prstGeom>
                  <a:blipFill rotWithShape="1">
                    <a:blip r:embed="rId40"/>
                    <a:stretch>
                      <a:fillRect/>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74" name="73 Rectángulo"/>
                  <p:cNvSpPr/>
                  <p:nvPr/>
                </p:nvSpPr>
                <p:spPr>
                  <a:xfrm>
                    <a:off x="800907" y="5915172"/>
                    <a:ext cx="5915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2</m:t>
                          </m:r>
                          <m:sSup>
                            <m:sSupPr>
                              <m:ctrlPr>
                                <a:rPr lang="es-AR" i="1">
                                  <a:latin typeface="Cambria Math" panose="02040503050406030204" pitchFamily="18" charset="0"/>
                                </a:rPr>
                              </m:ctrlPr>
                            </m:sSupPr>
                            <m:e>
                              <m:r>
                                <a:rPr lang="es-AR" i="1">
                                  <a:latin typeface="Cambria Math"/>
                                </a:rPr>
                                <m:t>𝑠</m:t>
                              </m:r>
                            </m:e>
                            <m:sup>
                              <m:r>
                                <a:rPr lang="es-AR" i="1">
                                  <a:latin typeface="Cambria Math"/>
                                </a:rPr>
                                <m:t>2</m:t>
                              </m:r>
                            </m:sup>
                          </m:sSup>
                        </m:oMath>
                      </m:oMathPara>
                    </a14:m>
                    <a:endParaRPr lang="es-AR" dirty="0"/>
                  </a:p>
                </p:txBody>
              </p:sp>
            </mc:Choice>
            <mc:Fallback>
              <p:sp>
                <p:nvSpPr>
                  <p:cNvPr id="111" name="110 Rectángulo"/>
                  <p:cNvSpPr>
                    <a:spLocks noRot="1" noChangeAspect="1" noMove="1" noResize="1" noEditPoints="1" noAdjustHandles="1" noChangeArrowheads="1" noChangeShapeType="1" noTextEdit="1"/>
                  </p:cNvSpPr>
                  <p:nvPr/>
                </p:nvSpPr>
                <p:spPr>
                  <a:xfrm>
                    <a:off x="800907" y="5915172"/>
                    <a:ext cx="591509" cy="369332"/>
                  </a:xfrm>
                  <a:prstGeom prst="rect">
                    <a:avLst/>
                  </a:prstGeom>
                  <a:blipFill rotWithShape="1">
                    <a:blip r:embed="rId41"/>
                    <a:stretch>
                      <a:fillRect/>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75" name="74 Rectángulo"/>
                  <p:cNvSpPr/>
                  <p:nvPr/>
                </p:nvSpPr>
                <p:spPr>
                  <a:xfrm>
                    <a:off x="3209183" y="5915172"/>
                    <a:ext cx="5915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p>
                            <m:sSupPr>
                              <m:ctrlPr>
                                <a:rPr lang="es-AR" i="1">
                                  <a:latin typeface="Cambria Math" panose="02040503050406030204" pitchFamily="18" charset="0"/>
                                </a:rPr>
                              </m:ctrlPr>
                            </m:sSupPr>
                            <m:e>
                              <m:r>
                                <a:rPr lang="es-AR" i="1">
                                  <a:latin typeface="Cambria Math"/>
                                </a:rPr>
                                <m:t>𝑠</m:t>
                              </m:r>
                            </m:e>
                            <m:sup>
                              <m:r>
                                <a:rPr lang="es-AR" i="1">
                                  <a:latin typeface="Cambria Math"/>
                                </a:rPr>
                                <m:t>2</m:t>
                              </m:r>
                            </m:sup>
                          </m:sSup>
                        </m:oMath>
                      </m:oMathPara>
                    </a14:m>
                    <a:endParaRPr lang="es-AR" dirty="0"/>
                  </a:p>
                </p:txBody>
              </p:sp>
            </mc:Choice>
            <mc:Fallback>
              <p:sp>
                <p:nvSpPr>
                  <p:cNvPr id="112" name="111 Rectángulo"/>
                  <p:cNvSpPr>
                    <a:spLocks noRot="1" noChangeAspect="1" noMove="1" noResize="1" noEditPoints="1" noAdjustHandles="1" noChangeArrowheads="1" noChangeShapeType="1" noTextEdit="1"/>
                  </p:cNvSpPr>
                  <p:nvPr/>
                </p:nvSpPr>
                <p:spPr>
                  <a:xfrm>
                    <a:off x="3209183" y="5915172"/>
                    <a:ext cx="591509" cy="369332"/>
                  </a:xfrm>
                  <a:prstGeom prst="rect">
                    <a:avLst/>
                  </a:prstGeom>
                  <a:blipFill rotWithShape="1">
                    <a:blip r:embed="rId42"/>
                    <a:stretch>
                      <a:fillRect/>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76" name="75 Rectángulo"/>
                  <p:cNvSpPr/>
                  <p:nvPr/>
                </p:nvSpPr>
                <p:spPr>
                  <a:xfrm>
                    <a:off x="5523354" y="5915172"/>
                    <a:ext cx="5915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4</m:t>
                          </m:r>
                          <m:sSup>
                            <m:sSupPr>
                              <m:ctrlPr>
                                <a:rPr lang="es-AR" i="1">
                                  <a:latin typeface="Cambria Math" panose="02040503050406030204" pitchFamily="18" charset="0"/>
                                </a:rPr>
                              </m:ctrlPr>
                            </m:sSupPr>
                            <m:e>
                              <m:r>
                                <a:rPr lang="es-AR" i="1">
                                  <a:latin typeface="Cambria Math"/>
                                </a:rPr>
                                <m:t>𝑠</m:t>
                              </m:r>
                            </m:e>
                            <m:sup>
                              <m:r>
                                <a:rPr lang="es-AR" i="1">
                                  <a:latin typeface="Cambria Math"/>
                                </a:rPr>
                                <m:t>2</m:t>
                              </m:r>
                            </m:sup>
                          </m:sSup>
                        </m:oMath>
                      </m:oMathPara>
                    </a14:m>
                    <a:endParaRPr lang="es-AR" dirty="0"/>
                  </a:p>
                </p:txBody>
              </p:sp>
            </mc:Choice>
            <mc:Fallback>
              <p:sp>
                <p:nvSpPr>
                  <p:cNvPr id="113" name="112 Rectángulo"/>
                  <p:cNvSpPr>
                    <a:spLocks noRot="1" noChangeAspect="1" noMove="1" noResize="1" noEditPoints="1" noAdjustHandles="1" noChangeArrowheads="1" noChangeShapeType="1" noTextEdit="1"/>
                  </p:cNvSpPr>
                  <p:nvPr/>
                </p:nvSpPr>
                <p:spPr>
                  <a:xfrm>
                    <a:off x="5523354" y="5915172"/>
                    <a:ext cx="591509" cy="369332"/>
                  </a:xfrm>
                  <a:prstGeom prst="rect">
                    <a:avLst/>
                  </a:prstGeom>
                  <a:blipFill rotWithShape="1">
                    <a:blip r:embed="rId43"/>
                    <a:stretch>
                      <a:fillRect/>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77" name="76 Rectángulo"/>
                  <p:cNvSpPr/>
                  <p:nvPr/>
                </p:nvSpPr>
                <p:spPr>
                  <a:xfrm>
                    <a:off x="1886488" y="5915172"/>
                    <a:ext cx="606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2</m:t>
                          </m:r>
                          <m:sSup>
                            <m:sSupPr>
                              <m:ctrlPr>
                                <a:rPr lang="es-AR" i="1">
                                  <a:latin typeface="Cambria Math" panose="02040503050406030204" pitchFamily="18" charset="0"/>
                                </a:rPr>
                              </m:ctrlPr>
                            </m:sSupPr>
                            <m:e>
                              <m:r>
                                <a:rPr lang="es-AR" i="1">
                                  <a:latin typeface="Cambria Math"/>
                                </a:rPr>
                                <m:t>𝑝</m:t>
                              </m:r>
                            </m:e>
                            <m:sup>
                              <m:r>
                                <a:rPr lang="es-AR" i="1">
                                  <a:latin typeface="Cambria Math"/>
                                </a:rPr>
                                <m:t>6</m:t>
                              </m:r>
                            </m:sup>
                          </m:sSup>
                        </m:oMath>
                      </m:oMathPara>
                    </a14:m>
                    <a:endParaRPr lang="es-AR" dirty="0"/>
                  </a:p>
                </p:txBody>
              </p:sp>
            </mc:Choice>
            <mc:Fallback>
              <p:sp>
                <p:nvSpPr>
                  <p:cNvPr id="114" name="113 Rectángulo"/>
                  <p:cNvSpPr>
                    <a:spLocks noRot="1" noChangeAspect="1" noMove="1" noResize="1" noEditPoints="1" noAdjustHandles="1" noChangeArrowheads="1" noChangeShapeType="1" noTextEdit="1"/>
                  </p:cNvSpPr>
                  <p:nvPr/>
                </p:nvSpPr>
                <p:spPr>
                  <a:xfrm>
                    <a:off x="1886488" y="5915172"/>
                    <a:ext cx="606448" cy="369332"/>
                  </a:xfrm>
                  <a:prstGeom prst="rect">
                    <a:avLst/>
                  </a:prstGeom>
                  <a:blipFill rotWithShape="1">
                    <a:blip r:embed="rId44"/>
                    <a:stretch>
                      <a:fillRect b="-4918"/>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78" name="77 Rectángulo"/>
                  <p:cNvSpPr/>
                  <p:nvPr/>
                </p:nvSpPr>
                <p:spPr>
                  <a:xfrm>
                    <a:off x="4268776" y="5915172"/>
                    <a:ext cx="60644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p>
                            <m:sSupPr>
                              <m:ctrlPr>
                                <a:rPr lang="es-AR" i="1">
                                  <a:latin typeface="Cambria Math" panose="02040503050406030204" pitchFamily="18" charset="0"/>
                                </a:rPr>
                              </m:ctrlPr>
                            </m:sSupPr>
                            <m:e>
                              <m:r>
                                <a:rPr lang="es-AR" i="1">
                                  <a:latin typeface="Cambria Math"/>
                                </a:rPr>
                                <m:t>𝑝</m:t>
                              </m:r>
                            </m:e>
                            <m:sup>
                              <m:r>
                                <a:rPr lang="es-AR" i="1">
                                  <a:latin typeface="Cambria Math"/>
                                </a:rPr>
                                <m:t>6</m:t>
                              </m:r>
                            </m:sup>
                          </m:sSup>
                        </m:oMath>
                      </m:oMathPara>
                    </a14:m>
                    <a:endParaRPr lang="es-AR" dirty="0"/>
                  </a:p>
                </p:txBody>
              </p:sp>
            </mc:Choice>
            <mc:Fallback>
              <p:sp>
                <p:nvSpPr>
                  <p:cNvPr id="115" name="114 Rectángulo"/>
                  <p:cNvSpPr>
                    <a:spLocks noRot="1" noChangeAspect="1" noMove="1" noResize="1" noEditPoints="1" noAdjustHandles="1" noChangeArrowheads="1" noChangeShapeType="1" noTextEdit="1"/>
                  </p:cNvSpPr>
                  <p:nvPr/>
                </p:nvSpPr>
                <p:spPr>
                  <a:xfrm>
                    <a:off x="4268776" y="5915172"/>
                    <a:ext cx="606448" cy="369332"/>
                  </a:xfrm>
                  <a:prstGeom prst="rect">
                    <a:avLst/>
                  </a:prstGeom>
                  <a:blipFill rotWithShape="1">
                    <a:blip r:embed="rId45"/>
                    <a:stretch>
                      <a:fillRect b="-4918"/>
                    </a:stretch>
                  </a:blipFill>
                </p:spPr>
                <p:txBody>
                  <a:bodyPr/>
                  <a:lstStyle/>
                  <a:p>
                    <a:r>
                      <a:rPr lang="es-AR">
                        <a:noFill/>
                      </a:rPr>
                      <a:t> </a:t>
                    </a:r>
                  </a:p>
                </p:txBody>
              </p:sp>
            </mc:Fallback>
          </mc:AlternateContent>
          <mc:AlternateContent xmlns:mc="http://schemas.openxmlformats.org/markup-compatibility/2006">
            <mc:Choice xmlns="" xmlns:a14="http://schemas.microsoft.com/office/drawing/2010/main" Requires="a14">
              <p:sp>
                <p:nvSpPr>
                  <p:cNvPr id="79" name="78 Rectángulo"/>
                  <p:cNvSpPr/>
                  <p:nvPr/>
                </p:nvSpPr>
                <p:spPr>
                  <a:xfrm>
                    <a:off x="7220216" y="5915172"/>
                    <a:ext cx="6135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AR" i="1">
                              <a:latin typeface="Cambria Math"/>
                            </a:rPr>
                            <m:t>3</m:t>
                          </m:r>
                          <m:sSup>
                            <m:sSupPr>
                              <m:ctrlPr>
                                <a:rPr lang="es-AR" i="1">
                                  <a:latin typeface="Cambria Math" panose="02040503050406030204" pitchFamily="18" charset="0"/>
                                </a:rPr>
                              </m:ctrlPr>
                            </m:sSupPr>
                            <m:e>
                              <m:r>
                                <a:rPr lang="es-AR" i="1">
                                  <a:latin typeface="Cambria Math"/>
                                </a:rPr>
                                <m:t>𝑑</m:t>
                              </m:r>
                            </m:e>
                            <m:sup>
                              <m:r>
                                <a:rPr lang="es-AR" i="1">
                                  <a:latin typeface="Cambria Math"/>
                                </a:rPr>
                                <m:t>8</m:t>
                              </m:r>
                            </m:sup>
                          </m:sSup>
                        </m:oMath>
                      </m:oMathPara>
                    </a14:m>
                    <a:endParaRPr lang="es-AR" dirty="0"/>
                  </a:p>
                </p:txBody>
              </p:sp>
            </mc:Choice>
            <mc:Fallback>
              <p:sp>
                <p:nvSpPr>
                  <p:cNvPr id="79" name="78 Rectángulo"/>
                  <p:cNvSpPr>
                    <a:spLocks noRot="1" noChangeAspect="1" noMove="1" noResize="1" noEditPoints="1" noAdjustHandles="1" noChangeArrowheads="1" noChangeShapeType="1" noTextEdit="1"/>
                  </p:cNvSpPr>
                  <p:nvPr/>
                </p:nvSpPr>
                <p:spPr>
                  <a:xfrm>
                    <a:off x="7220216" y="5915172"/>
                    <a:ext cx="613501" cy="369332"/>
                  </a:xfrm>
                  <a:prstGeom prst="rect">
                    <a:avLst/>
                  </a:prstGeom>
                  <a:blipFill rotWithShape="1">
                    <a:blip r:embed="rId46"/>
                    <a:stretch>
                      <a:fillRect/>
                    </a:stretch>
                  </a:blipFill>
                </p:spPr>
                <p:txBody>
                  <a:bodyPr/>
                  <a:lstStyle/>
                  <a:p>
                    <a:r>
                      <a:rPr lang="es-AR">
                        <a:noFill/>
                      </a:rPr>
                      <a:t> </a:t>
                    </a:r>
                  </a:p>
                </p:txBody>
              </p:sp>
            </mc:Fallback>
          </mc:AlternateContent>
        </p:grpSp>
        <p:grpSp>
          <p:nvGrpSpPr>
            <p:cNvPr id="14346" name="14345 Grupo"/>
            <p:cNvGrpSpPr/>
            <p:nvPr/>
          </p:nvGrpSpPr>
          <p:grpSpPr>
            <a:xfrm>
              <a:off x="7069875" y="4004904"/>
              <a:ext cx="573686" cy="592138"/>
              <a:chOff x="7035916" y="4052901"/>
              <a:chExt cx="573686" cy="592138"/>
            </a:xfrm>
          </p:grpSpPr>
          <p:cxnSp>
            <p:nvCxnSpPr>
              <p:cNvPr id="141" name="140 Conector recto de flecha"/>
              <p:cNvCxnSpPr/>
              <p:nvPr/>
            </p:nvCxnSpPr>
            <p:spPr>
              <a:xfrm>
                <a:off x="7035916" y="4140259"/>
                <a:ext cx="0" cy="380671"/>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14344" name="Picture 3"/>
              <p:cNvPicPr>
                <a:picLocks noChangeAspect="1" noChangeArrowheads="1"/>
              </p:cNvPicPr>
              <p:nvPr/>
            </p:nvPicPr>
            <p:blipFill>
              <a:blip r:embed="rId24">
                <a:extLst>
                  <a:ext uri="{28A0092B-C50C-407E-A947-70E740481C1C}">
                    <a14:useLocalDpi xmlns="" xmlns:a14="http://schemas.microsoft.com/office/drawing/2010/main" val="0"/>
                  </a:ext>
                </a:extLst>
              </a:blip>
              <a:srcRect/>
              <a:stretch>
                <a:fillRect/>
              </a:stretch>
            </p:blipFill>
            <p:spPr bwMode="auto">
              <a:xfrm>
                <a:off x="7304802" y="4052901"/>
                <a:ext cx="304800" cy="592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sp>
        <p:nvSpPr>
          <p:cNvPr id="14348" name="14347 Rectángulo"/>
          <p:cNvSpPr/>
          <p:nvPr/>
        </p:nvSpPr>
        <p:spPr>
          <a:xfrm>
            <a:off x="4681108" y="260648"/>
            <a:ext cx="4828566" cy="523220"/>
          </a:xfrm>
          <a:prstGeom prst="rect">
            <a:avLst/>
          </a:prstGeom>
        </p:spPr>
        <p:txBody>
          <a:bodyPr wrap="none">
            <a:spAutoFit/>
          </a:bodyPr>
          <a:lstStyle/>
          <a:p>
            <a:r>
              <a:rPr lang="es-AR" sz="2800" b="1" dirty="0">
                <a:solidFill>
                  <a:srgbClr val="FF0000"/>
                </a:solidFill>
                <a:latin typeface="Arial" panose="020B0604020202020204" pitchFamily="34" charset="0"/>
                <a:cs typeface="Arial" panose="020B0604020202020204" pitchFamily="34" charset="0"/>
              </a:rPr>
              <a:t>Número atómico del Co=27</a:t>
            </a:r>
          </a:p>
        </p:txBody>
      </p:sp>
      <p:sp>
        <p:nvSpPr>
          <p:cNvPr id="14349" name="14348 Rectángulo"/>
          <p:cNvSpPr/>
          <p:nvPr/>
        </p:nvSpPr>
        <p:spPr>
          <a:xfrm>
            <a:off x="4731171" y="3244334"/>
            <a:ext cx="4708340" cy="523220"/>
          </a:xfrm>
          <a:prstGeom prst="rect">
            <a:avLst/>
          </a:prstGeom>
        </p:spPr>
        <p:txBody>
          <a:bodyPr wrap="none">
            <a:spAutoFit/>
          </a:bodyPr>
          <a:lstStyle/>
          <a:p>
            <a:r>
              <a:rPr lang="es-AR" sz="2800" b="1" dirty="0">
                <a:solidFill>
                  <a:srgbClr val="FF0000"/>
                </a:solidFill>
                <a:latin typeface="Arial" panose="020B0604020202020204" pitchFamily="34" charset="0"/>
                <a:cs typeface="Arial" panose="020B0604020202020204" pitchFamily="34" charset="0"/>
              </a:rPr>
              <a:t>Número atómico del Ni=28</a:t>
            </a:r>
          </a:p>
        </p:txBody>
      </p:sp>
    </p:spTree>
    <p:extLst>
      <p:ext uri="{BB962C8B-B14F-4D97-AF65-F5344CB8AC3E}">
        <p14:creationId xmlns="" xmlns:p14="http://schemas.microsoft.com/office/powerpoint/2010/main" val="254121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81200" y="5760"/>
            <a:ext cx="8229600" cy="418058"/>
          </a:xfrm>
        </p:spPr>
        <p:txBody>
          <a:bodyPr>
            <a:noAutofit/>
          </a:bodyPr>
          <a:lstStyle/>
          <a:p>
            <a:pPr algn="ctr"/>
            <a:r>
              <a:rPr lang="es-ES" sz="3200" b="1" dirty="0">
                <a:latin typeface="Arial" panose="020B0604020202020204" pitchFamily="34" charset="0"/>
                <a:cs typeface="Arial" panose="020B0604020202020204" pitchFamily="34" charset="0"/>
              </a:rPr>
              <a:t>Momento angular orbital   </a:t>
            </a:r>
            <a:endParaRPr lang="es-AR" sz="3200" b="1" dirty="0">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mc:Choice xmlns="" xmlns:a14="http://schemas.microsoft.com/office/drawing/2010/main" Requires="a14">
          <p:sp>
            <p:nvSpPr>
              <p:cNvPr id="3" name="2 Marcador de contenido"/>
              <p:cNvSpPr>
                <a:spLocks noGrp="1"/>
              </p:cNvSpPr>
              <p:nvPr>
                <p:ph idx="1"/>
              </p:nvPr>
            </p:nvSpPr>
            <p:spPr>
              <a:xfrm>
                <a:off x="661182" y="423818"/>
                <a:ext cx="11211951" cy="6245542"/>
              </a:xfrm>
            </p:spPr>
            <p:txBody>
              <a:bodyPr>
                <a:normAutofit fontScale="25000" lnSpcReduction="20000"/>
              </a:bodyPr>
              <a:lstStyle/>
              <a:p>
                <a:pPr marL="0" indent="0" algn="just">
                  <a:buNone/>
                </a:pPr>
                <a:endParaRPr lang="es-AR" dirty="0"/>
              </a:p>
              <a:p>
                <a:pPr marL="0" indent="0" algn="just">
                  <a:lnSpc>
                    <a:spcPct val="120000"/>
                  </a:lnSpc>
                  <a:buNone/>
                </a:pPr>
                <a:r>
                  <a:rPr lang="es-AR" sz="7200" dirty="0">
                    <a:latin typeface="Arial" panose="020B0604020202020204" pitchFamily="34" charset="0"/>
                    <a:cs typeface="Arial" panose="020B0604020202020204" pitchFamily="34" charset="0"/>
                  </a:rPr>
                  <a:t>El momento angular orbital </a:t>
                </a:r>
                <a14:m>
                  <m:oMath xmlns:m="http://schemas.openxmlformats.org/officeDocument/2006/math">
                    <m:acc>
                      <m:accPr>
                        <m:chr m:val="⃗"/>
                        <m:ctrlPr>
                          <a:rPr lang="es-AR" sz="7200" i="1">
                            <a:latin typeface="Cambria Math" panose="02040503050406030204" pitchFamily="18" charset="0"/>
                          </a:rPr>
                        </m:ctrlPr>
                      </m:accPr>
                      <m:e>
                        <m:r>
                          <a:rPr lang="es-AR" sz="7200" i="1">
                            <a:latin typeface="Cambria Math"/>
                          </a:rPr>
                          <m:t>𝐿</m:t>
                        </m:r>
                      </m:e>
                    </m:acc>
                    <m:r>
                      <a:rPr lang="es-AR" sz="7200" i="1">
                        <a:latin typeface="Cambria Math"/>
                      </a:rPr>
                      <m:t> </m:t>
                    </m:r>
                  </m:oMath>
                </a14:m>
                <a:r>
                  <a:rPr lang="es-AR" sz="7200" dirty="0">
                    <a:latin typeface="Arial" panose="020B0604020202020204" pitchFamily="34" charset="0"/>
                    <a:cs typeface="Arial" panose="020B0604020202020204" pitchFamily="34" charset="0"/>
                  </a:rPr>
                  <a:t> es un vector con  modulo</a:t>
                </a:r>
              </a:p>
              <a:p>
                <a:pPr marL="0" indent="0" algn="ctr">
                  <a:lnSpc>
                    <a:spcPct val="120000"/>
                  </a:lnSpc>
                  <a:buNone/>
                </a:pPr>
                <a:r>
                  <a:rPr lang="es-AR" sz="7200" dirty="0">
                    <a:latin typeface="Arial" panose="020B0604020202020204" pitchFamily="34" charset="0"/>
                    <a:cs typeface="Arial" panose="020B0604020202020204" pitchFamily="34" charset="0"/>
                  </a:rPr>
                  <a:t/>
                </a:r>
                <a14:m>
                  <m:oMath xmlns:m="http://schemas.openxmlformats.org/officeDocument/2006/math">
                    <m:d>
                      <m:dPr>
                        <m:begChr m:val="|"/>
                        <m:endChr m:val="|"/>
                        <m:ctrlPr>
                          <a:rPr lang="es-AR" sz="7200" i="1">
                            <a:latin typeface="Cambria Math" panose="02040503050406030204" pitchFamily="18" charset="0"/>
                          </a:rPr>
                        </m:ctrlPr>
                      </m:dPr>
                      <m:e>
                        <m:acc>
                          <m:accPr>
                            <m:chr m:val="⃗"/>
                            <m:ctrlPr>
                              <a:rPr lang="es-AR" sz="7200" i="1">
                                <a:latin typeface="Cambria Math" panose="02040503050406030204" pitchFamily="18" charset="0"/>
                              </a:rPr>
                            </m:ctrlPr>
                          </m:accPr>
                          <m:e>
                            <m:r>
                              <a:rPr lang="es-AR" sz="7200" i="1">
                                <a:latin typeface="Cambria Math"/>
                              </a:rPr>
                              <m:t>𝐿</m:t>
                            </m:r>
                          </m:e>
                        </m:acc>
                      </m:e>
                    </m:d>
                    <m:r>
                      <a:rPr lang="es-AR" sz="7200" i="1">
                        <a:latin typeface="Cambria Math"/>
                      </a:rPr>
                      <m:t>=</m:t>
                    </m:r>
                    <m:rad>
                      <m:radPr>
                        <m:degHide m:val="on"/>
                        <m:ctrlPr>
                          <a:rPr lang="es-AR" sz="7200" i="1">
                            <a:latin typeface="Cambria Math" panose="02040503050406030204" pitchFamily="18" charset="0"/>
                          </a:rPr>
                        </m:ctrlPr>
                      </m:radPr>
                      <m:deg/>
                      <m:e>
                        <m:r>
                          <a:rPr lang="es-AR" sz="7200" i="1">
                            <a:latin typeface="Cambria Math"/>
                          </a:rPr>
                          <m:t>𝑙</m:t>
                        </m:r>
                        <m:d>
                          <m:dPr>
                            <m:ctrlPr>
                              <a:rPr lang="es-AR" sz="7200" i="1">
                                <a:latin typeface="Cambria Math" panose="02040503050406030204" pitchFamily="18" charset="0"/>
                              </a:rPr>
                            </m:ctrlPr>
                          </m:dPr>
                          <m:e>
                            <m:r>
                              <a:rPr lang="es-AR" sz="7200" i="1">
                                <a:latin typeface="Cambria Math"/>
                              </a:rPr>
                              <m:t>𝑙</m:t>
                            </m:r>
                            <m:r>
                              <a:rPr lang="es-AR" sz="7200" i="1">
                                <a:latin typeface="Cambria Math"/>
                              </a:rPr>
                              <m:t>+1</m:t>
                            </m:r>
                          </m:e>
                        </m:d>
                      </m:e>
                    </m:rad>
                    <m:f>
                      <m:fPr>
                        <m:ctrlPr>
                          <a:rPr lang="es-AR" sz="7200" i="1">
                            <a:latin typeface="Cambria Math" panose="02040503050406030204" pitchFamily="18" charset="0"/>
                          </a:rPr>
                        </m:ctrlPr>
                      </m:fPr>
                      <m:num>
                        <m:r>
                          <a:rPr lang="es-AR" sz="7200" i="1">
                            <a:latin typeface="Cambria Math"/>
                          </a:rPr>
                          <m:t>h</m:t>
                        </m:r>
                      </m:num>
                      <m:den>
                        <m:r>
                          <a:rPr lang="es-AR" sz="7200" i="1">
                            <a:latin typeface="Cambria Math"/>
                          </a:rPr>
                          <m:t>2</m:t>
                        </m:r>
                        <m:r>
                          <a:rPr lang="es-AR" sz="7200" i="1">
                            <a:latin typeface="Cambria Math"/>
                            <a:ea typeface="Cambria Math"/>
                          </a:rPr>
                          <m:t>𝜋</m:t>
                        </m:r>
                      </m:den>
                    </m:f>
                    <m:r>
                      <a:rPr lang="es-AR" sz="7200" i="1">
                        <a:latin typeface="Cambria Math"/>
                      </a:rPr>
                      <m:t>=</m:t>
                    </m:r>
                    <m:rad>
                      <m:radPr>
                        <m:degHide m:val="on"/>
                        <m:ctrlPr>
                          <a:rPr lang="es-AR" sz="7200" i="1">
                            <a:latin typeface="Cambria Math" panose="02040503050406030204" pitchFamily="18" charset="0"/>
                          </a:rPr>
                        </m:ctrlPr>
                      </m:radPr>
                      <m:deg/>
                      <m:e>
                        <m:r>
                          <a:rPr lang="es-AR" sz="7200" i="1">
                            <a:latin typeface="Cambria Math"/>
                          </a:rPr>
                          <m:t>𝑙</m:t>
                        </m:r>
                        <m:d>
                          <m:dPr>
                            <m:ctrlPr>
                              <a:rPr lang="es-AR" sz="7200" i="1">
                                <a:latin typeface="Cambria Math" panose="02040503050406030204" pitchFamily="18" charset="0"/>
                              </a:rPr>
                            </m:ctrlPr>
                          </m:dPr>
                          <m:e>
                            <m:r>
                              <a:rPr lang="es-AR" sz="7200" i="1">
                                <a:latin typeface="Cambria Math"/>
                              </a:rPr>
                              <m:t>𝑙</m:t>
                            </m:r>
                            <m:r>
                              <a:rPr lang="es-AR" sz="7200" i="1">
                                <a:latin typeface="Cambria Math"/>
                              </a:rPr>
                              <m:t>+1</m:t>
                            </m:r>
                          </m:e>
                        </m:d>
                      </m:e>
                    </m:rad>
                    <m:r>
                      <a:rPr lang="es-AR" sz="7200" i="1">
                        <a:latin typeface="Cambria Math"/>
                        <a:ea typeface="Cambria Math"/>
                      </a:rPr>
                      <m:t>ℏ  </m:t>
                    </m:r>
                  </m:oMath>
                </a14:m>
                <a:endParaRPr lang="es-AR" sz="7200" dirty="0">
                  <a:latin typeface="Arial" panose="020B0604020202020204" pitchFamily="34" charset="0"/>
                  <a:cs typeface="Arial" panose="020B0604020202020204" pitchFamily="34" charset="0"/>
                </a:endParaRPr>
              </a:p>
              <a:p>
                <a:pPr marL="0" indent="0" algn="just">
                  <a:lnSpc>
                    <a:spcPct val="120000"/>
                  </a:lnSpc>
                  <a:buNone/>
                </a:pPr>
                <a:r>
                  <a:rPr lang="es-AR" sz="7200" dirty="0">
                    <a:latin typeface="Arial" panose="020B0604020202020204" pitchFamily="34" charset="0"/>
                    <a:cs typeface="Arial" panose="020B0604020202020204" pitchFamily="34" charset="0"/>
                  </a:rPr>
                  <a:t>donde </a:t>
                </a:r>
                <a14:m>
                  <m:oMath xmlns:m="http://schemas.openxmlformats.org/officeDocument/2006/math">
                    <m:r>
                      <a:rPr lang="es-AR" sz="7200" i="1">
                        <a:latin typeface="Cambria Math"/>
                      </a:rPr>
                      <m:t>𝑙</m:t>
                    </m:r>
                    <m:r>
                      <a:rPr lang="es-AR" sz="7200" i="1">
                        <a:latin typeface="Cambria Math"/>
                      </a:rPr>
                      <m:t> </m:t>
                    </m:r>
                  </m:oMath>
                </a14:m>
                <a:r>
                  <a:rPr lang="es-AR" sz="7200" dirty="0">
                    <a:latin typeface="Arial" panose="020B0604020202020204" pitchFamily="34" charset="0"/>
                    <a:cs typeface="Arial" panose="020B0604020202020204" pitchFamily="34" charset="0"/>
                  </a:rPr>
                  <a:t>es el número cuántico orbital que toma valores entre</a:t>
                </a:r>
              </a:p>
              <a:p>
                <a:pPr marL="0" indent="0" algn="ctr">
                  <a:lnSpc>
                    <a:spcPct val="120000"/>
                  </a:lnSpc>
                  <a:buNone/>
                </a:pPr>
                <a:r>
                  <a:rPr lang="es-AR" sz="7200" dirty="0">
                    <a:latin typeface="Arial" panose="020B0604020202020204" pitchFamily="34" charset="0"/>
                    <a:cs typeface="Arial" panose="020B0604020202020204" pitchFamily="34" charset="0"/>
                  </a:rPr>
                  <a:t/>
                </a:r>
                <a14:m>
                  <m:oMath xmlns:m="http://schemas.openxmlformats.org/officeDocument/2006/math">
                    <m:r>
                      <a:rPr lang="es-AR" sz="7200" i="1">
                        <a:latin typeface="Cambria Math"/>
                      </a:rPr>
                      <m:t>𝑙</m:t>
                    </m:r>
                    <m:r>
                      <a:rPr lang="es-AR" sz="7200" i="1">
                        <a:latin typeface="Cambria Math"/>
                      </a:rPr>
                      <m:t>=0,1,2,3…(</m:t>
                    </m:r>
                    <m:r>
                      <a:rPr lang="es-AR" sz="7200" i="1">
                        <a:latin typeface="Cambria Math"/>
                      </a:rPr>
                      <m:t>𝑛</m:t>
                    </m:r>
                    <m:r>
                      <a:rPr lang="es-AR" sz="7200" i="1">
                        <a:latin typeface="Cambria Math"/>
                      </a:rPr>
                      <m:t>−1)</m:t>
                    </m:r>
                  </m:oMath>
                </a14:m>
                <a:r>
                  <a:rPr lang="es-AR" sz="7200" dirty="0">
                    <a:latin typeface="Arial" panose="020B0604020202020204" pitchFamily="34" charset="0"/>
                    <a:cs typeface="Arial" panose="020B0604020202020204" pitchFamily="34" charset="0"/>
                  </a:rPr>
                  <a:t>  y </a:t>
                </a:r>
                <a14:m>
                  <m:oMath xmlns:m="http://schemas.openxmlformats.org/officeDocument/2006/math">
                    <m:r>
                      <a:rPr lang="es-AR" sz="7200">
                        <a:latin typeface="Cambria Math"/>
                        <a:ea typeface="Cambria Math"/>
                      </a:rPr>
                      <m:t>  </m:t>
                    </m:r>
                    <m:r>
                      <a:rPr lang="es-AR" sz="7200" i="1">
                        <a:latin typeface="Cambria Math"/>
                        <a:ea typeface="Cambria Math"/>
                      </a:rPr>
                      <m:t>ℏ=</m:t>
                    </m:r>
                    <m:f>
                      <m:fPr>
                        <m:ctrlPr>
                          <a:rPr lang="es-AR" sz="7200" i="1">
                            <a:latin typeface="Cambria Math" panose="02040503050406030204" pitchFamily="18" charset="0"/>
                            <a:ea typeface="Cambria Math"/>
                          </a:rPr>
                        </m:ctrlPr>
                      </m:fPr>
                      <m:num>
                        <m:r>
                          <a:rPr lang="es-AR" sz="7200" i="1">
                            <a:latin typeface="Cambria Math"/>
                            <a:ea typeface="Cambria Math"/>
                          </a:rPr>
                          <m:t>h</m:t>
                        </m:r>
                      </m:num>
                      <m:den>
                        <m:r>
                          <a:rPr lang="es-AR" sz="7200" i="1">
                            <a:latin typeface="Cambria Math"/>
                            <a:ea typeface="Cambria Math"/>
                          </a:rPr>
                          <m:t>2</m:t>
                        </m:r>
                        <m:r>
                          <a:rPr lang="es-AR" sz="7200" i="1">
                            <a:latin typeface="Cambria Math"/>
                            <a:ea typeface="Cambria Math"/>
                          </a:rPr>
                          <m:t>𝜋</m:t>
                        </m:r>
                      </m:den>
                    </m:f>
                    <m:r>
                      <a:rPr lang="es-AR" sz="7200" i="1">
                        <a:latin typeface="Cambria Math"/>
                        <a:ea typeface="Cambria Math"/>
                      </a:rPr>
                      <m:t> </m:t>
                    </m:r>
                  </m:oMath>
                </a14:m>
                <a:endParaRPr lang="es-AR" sz="7200" dirty="0">
                  <a:latin typeface="Arial" panose="020B0604020202020204" pitchFamily="34" charset="0"/>
                  <a:cs typeface="Arial" panose="020B0604020202020204" pitchFamily="34" charset="0"/>
                </a:endParaRPr>
              </a:p>
              <a:p>
                <a:pPr marL="0" indent="0" algn="just">
                  <a:lnSpc>
                    <a:spcPct val="120000"/>
                  </a:lnSpc>
                  <a:buNone/>
                </a:pPr>
                <a:r>
                  <a:rPr lang="es-AR" sz="7200" dirty="0">
                    <a:latin typeface="Arial" panose="020B0604020202020204" pitchFamily="34" charset="0"/>
                    <a:cs typeface="Arial" panose="020B0604020202020204" pitchFamily="34" charset="0"/>
                  </a:rPr>
                  <a:t>Las distintas posiciones del vector </a:t>
                </a:r>
                <a14:m>
                  <m:oMath xmlns:m="http://schemas.openxmlformats.org/officeDocument/2006/math">
                    <m:acc>
                      <m:accPr>
                        <m:chr m:val="⃗"/>
                        <m:ctrlPr>
                          <a:rPr lang="es-AR" sz="7200" i="1">
                            <a:latin typeface="Cambria Math" panose="02040503050406030204" pitchFamily="18" charset="0"/>
                          </a:rPr>
                        </m:ctrlPr>
                      </m:accPr>
                      <m:e>
                        <m:r>
                          <a:rPr lang="es-AR" sz="7200" i="1">
                            <a:latin typeface="Cambria Math"/>
                          </a:rPr>
                          <m:t>𝐿</m:t>
                        </m:r>
                      </m:e>
                    </m:acc>
                    <m:r>
                      <a:rPr lang="es-AR" sz="7200" i="1">
                        <a:latin typeface="Cambria Math"/>
                      </a:rPr>
                      <m:t> </m:t>
                    </m:r>
                  </m:oMath>
                </a14:m>
                <a:r>
                  <a:rPr lang="es-AR" sz="7200" dirty="0">
                    <a:latin typeface="Arial" panose="020B0604020202020204" pitchFamily="34" charset="0"/>
                    <a:cs typeface="Arial" panose="020B0604020202020204" pitchFamily="34" charset="0"/>
                  </a:rPr>
                  <a:t>en el espacio están definidas por el número cuántico magnético </a:t>
                </a:r>
                <a14:m>
                  <m:oMath xmlns:m="http://schemas.openxmlformats.org/officeDocument/2006/math">
                    <m:sSub>
                      <m:sSubPr>
                        <m:ctrlPr>
                          <a:rPr lang="es-AR" sz="7200" i="1" smtClean="0">
                            <a:latin typeface="Cambria Math" panose="02040503050406030204" pitchFamily="18" charset="0"/>
                          </a:rPr>
                        </m:ctrlPr>
                      </m:sSubPr>
                      <m:e>
                        <m:r>
                          <a:rPr lang="es-AR" sz="7200" i="1">
                            <a:latin typeface="Cambria Math"/>
                          </a:rPr>
                          <m:t> </m:t>
                        </m:r>
                        <m:r>
                          <a:rPr lang="es-AR" sz="7200" i="1">
                            <a:latin typeface="Cambria Math"/>
                          </a:rPr>
                          <m:t>𝑚</m:t>
                        </m:r>
                      </m:e>
                      <m:sub>
                        <m:r>
                          <a:rPr lang="es-AR" sz="7200" i="1">
                            <a:latin typeface="Cambria Math"/>
                          </a:rPr>
                          <m:t>𝑙</m:t>
                        </m:r>
                      </m:sub>
                    </m:sSub>
                  </m:oMath>
                </a14:m>
                <a:r>
                  <a:rPr lang="es-AR" sz="7200" dirty="0">
                    <a:latin typeface="Arial" panose="020B0604020202020204" pitchFamily="34" charset="0"/>
                    <a:cs typeface="Arial" panose="020B0604020202020204" pitchFamily="34" charset="0"/>
                  </a:rPr>
                  <a:t> que varia  entre</a:t>
                </a:r>
                <a:r>
                  <a:rPr lang="es-AR" sz="7200" b="1" dirty="0">
                    <a:latin typeface="Arial" panose="020B0604020202020204" pitchFamily="34" charset="0"/>
                    <a:cs typeface="Arial" panose="020B0604020202020204" pitchFamily="34" charset="0"/>
                  </a:rPr>
                  <a:t>.</a:t>
                </a:r>
              </a:p>
              <a:p>
                <a:pPr marL="0" indent="0">
                  <a:lnSpc>
                    <a:spcPct val="120000"/>
                  </a:lnSpc>
                  <a:buNone/>
                </a:pPr>
                <a14:m>
                  <m:oMathPara xmlns:m="http://schemas.openxmlformats.org/officeDocument/2006/math">
                    <m:oMathParaPr>
                      <m:jc m:val="centerGroup"/>
                    </m:oMathParaPr>
                    <m:oMath xmlns:m="http://schemas.openxmlformats.org/officeDocument/2006/math">
                      <m:r>
                        <a:rPr lang="es-AR" sz="7200" i="1">
                          <a:latin typeface="Cambria Math"/>
                        </a:rPr>
                        <m:t>−</m:t>
                      </m:r>
                      <m:r>
                        <a:rPr lang="es-AR" sz="7200" i="1">
                          <a:latin typeface="Cambria Math"/>
                        </a:rPr>
                        <m:t>𝑙</m:t>
                      </m:r>
                      <m:r>
                        <a:rPr lang="es-AR" sz="7200" i="1">
                          <a:latin typeface="Cambria Math"/>
                        </a:rPr>
                        <m:t>,..,0,..,+</m:t>
                      </m:r>
                      <m:r>
                        <a:rPr lang="es-AR" sz="7200" i="1">
                          <a:latin typeface="Cambria Math"/>
                        </a:rPr>
                        <m:t>𝑙</m:t>
                      </m:r>
                    </m:oMath>
                  </m:oMathPara>
                </a14:m>
                <a:endParaRPr lang="es-AR" sz="7200" dirty="0">
                  <a:latin typeface="Arial" panose="020B0604020202020204" pitchFamily="34" charset="0"/>
                  <a:cs typeface="Arial" panose="020B0604020202020204" pitchFamily="34" charset="0"/>
                </a:endParaRPr>
              </a:p>
              <a:p>
                <a:pPr marL="0" indent="0" algn="just">
                  <a:lnSpc>
                    <a:spcPct val="120000"/>
                  </a:lnSpc>
                  <a:buNone/>
                </a:pPr>
                <a:r>
                  <a:rPr lang="es-AR" sz="7200" dirty="0">
                    <a:latin typeface="Arial" panose="020B0604020202020204" pitchFamily="34" charset="0"/>
                    <a:cs typeface="Arial" panose="020B0604020202020204" pitchFamily="34" charset="0"/>
                  </a:rPr>
                  <a:t>La proyección del vector </a:t>
                </a:r>
                <a14:m>
                  <m:oMath xmlns:m="http://schemas.openxmlformats.org/officeDocument/2006/math">
                    <m:acc>
                      <m:accPr>
                        <m:chr m:val="⃗"/>
                        <m:ctrlPr>
                          <a:rPr lang="es-AR" sz="7200" i="1" dirty="0">
                            <a:latin typeface="Cambria Math" panose="02040503050406030204" pitchFamily="18" charset="0"/>
                          </a:rPr>
                        </m:ctrlPr>
                      </m:accPr>
                      <m:e>
                        <m:r>
                          <a:rPr lang="es-AR" sz="7200" i="1" dirty="0">
                            <a:latin typeface="Cambria Math"/>
                          </a:rPr>
                          <m:t>𝐿</m:t>
                        </m:r>
                      </m:e>
                    </m:acc>
                  </m:oMath>
                </a14:m>
                <a:r>
                  <a:rPr lang="es-AR" sz="7200" dirty="0">
                    <a:latin typeface="Arial" panose="020B0604020202020204" pitchFamily="34" charset="0"/>
                    <a:cs typeface="Arial" panose="020B0604020202020204" pitchFamily="34" charset="0"/>
                  </a:rPr>
                  <a:t> sobre el eje </a:t>
                </a:r>
                <a14:m>
                  <m:oMath xmlns:m="http://schemas.openxmlformats.org/officeDocument/2006/math">
                    <m:r>
                      <a:rPr lang="es-AR" sz="7200" i="1">
                        <a:latin typeface="Cambria Math"/>
                      </a:rPr>
                      <m:t>𝑧</m:t>
                    </m:r>
                  </m:oMath>
                </a14:m>
                <a:r>
                  <a:rPr lang="es-AR" sz="7200" dirty="0">
                    <a:latin typeface="Arial" panose="020B0604020202020204" pitchFamily="34" charset="0"/>
                    <a:cs typeface="Arial" panose="020B0604020202020204" pitchFamily="34" charset="0"/>
                  </a:rPr>
                  <a:t> (la  dirección del eje z es determinada por un campo magnético externo), esta  dada por  la expresión </a:t>
                </a:r>
              </a:p>
              <a:p>
                <a:pPr marL="0" indent="0" algn="just">
                  <a:lnSpc>
                    <a:spcPct val="120000"/>
                  </a:lnSpc>
                  <a:buNone/>
                </a:pPr>
                <a14:m>
                  <m:oMathPara xmlns:m="http://schemas.openxmlformats.org/officeDocument/2006/math">
                    <m:oMathParaPr>
                      <m:jc m:val="centerGroup"/>
                    </m:oMathParaPr>
                    <m:oMath xmlns:m="http://schemas.openxmlformats.org/officeDocument/2006/math">
                      <m:sSub>
                        <m:sSubPr>
                          <m:ctrlPr>
                            <a:rPr lang="es-AR" sz="7200" i="1">
                              <a:latin typeface="Cambria Math" panose="02040503050406030204" pitchFamily="18" charset="0"/>
                            </a:rPr>
                          </m:ctrlPr>
                        </m:sSubPr>
                        <m:e>
                          <m:r>
                            <a:rPr lang="es-AR" sz="7200" i="1">
                              <a:latin typeface="Cambria Math"/>
                            </a:rPr>
                            <m:t>𝐿</m:t>
                          </m:r>
                        </m:e>
                        <m:sub>
                          <m:r>
                            <a:rPr lang="es-AR" sz="7200" i="1">
                              <a:latin typeface="Cambria Math"/>
                            </a:rPr>
                            <m:t>𝑧</m:t>
                          </m:r>
                        </m:sub>
                      </m:sSub>
                      <m:r>
                        <a:rPr lang="es-AR" sz="7200" i="1">
                          <a:latin typeface="Cambria Math"/>
                        </a:rPr>
                        <m:t>=</m:t>
                      </m:r>
                      <m:sSub>
                        <m:sSubPr>
                          <m:ctrlPr>
                            <a:rPr lang="es-AR" sz="7200" i="1">
                              <a:latin typeface="Cambria Math" panose="02040503050406030204" pitchFamily="18" charset="0"/>
                            </a:rPr>
                          </m:ctrlPr>
                        </m:sSubPr>
                        <m:e>
                          <m:r>
                            <a:rPr lang="es-AR" sz="7200" i="1">
                              <a:latin typeface="Cambria Math"/>
                            </a:rPr>
                            <m:t>𝑚</m:t>
                          </m:r>
                        </m:e>
                        <m:sub>
                          <m:r>
                            <a:rPr lang="es-AR" sz="7200" i="1">
                              <a:latin typeface="Cambria Math"/>
                            </a:rPr>
                            <m:t>𝑙</m:t>
                          </m:r>
                        </m:sub>
                      </m:sSub>
                      <m:r>
                        <a:rPr lang="es-AR" sz="7200" i="1">
                          <a:latin typeface="Cambria Math"/>
                          <a:ea typeface="Cambria Math"/>
                        </a:rPr>
                        <m:t>ℏ</m:t>
                      </m:r>
                    </m:oMath>
                  </m:oMathPara>
                </a14:m>
                <a:endParaRPr lang="es-AR" sz="7200" dirty="0">
                  <a:latin typeface="Arial" panose="020B0604020202020204" pitchFamily="34" charset="0"/>
                  <a:cs typeface="Arial" panose="020B0604020202020204" pitchFamily="34" charset="0"/>
                </a:endParaRPr>
              </a:p>
              <a:p>
                <a:pPr marL="0" indent="0">
                  <a:lnSpc>
                    <a:spcPct val="120000"/>
                  </a:lnSpc>
                  <a:buNone/>
                </a:pPr>
                <a:r>
                  <a:rPr lang="es-AR" sz="7200" b="1" dirty="0">
                    <a:latin typeface="Arial" panose="020B0604020202020204" pitchFamily="34" charset="0"/>
                    <a:cs typeface="Arial" panose="020B0604020202020204" pitchFamily="34" charset="0"/>
                  </a:rPr>
                  <a:t>En mecánica clásica el </a:t>
                </a:r>
                <a14:m>
                  <m:oMath xmlns:m="http://schemas.openxmlformats.org/officeDocument/2006/math">
                    <m:acc>
                      <m:accPr>
                        <m:chr m:val="⃗"/>
                        <m:ctrlPr>
                          <a:rPr lang="es-AR" sz="7200" b="1" i="1">
                            <a:latin typeface="Cambria Math" panose="02040503050406030204" pitchFamily="18" charset="0"/>
                          </a:rPr>
                        </m:ctrlPr>
                      </m:accPr>
                      <m:e>
                        <m:r>
                          <a:rPr lang="es-AR" sz="7200" b="1" i="1">
                            <a:latin typeface="Cambria Math"/>
                          </a:rPr>
                          <m:t>𝑳</m:t>
                        </m:r>
                      </m:e>
                    </m:acc>
                  </m:oMath>
                </a14:m>
                <a:r>
                  <a:rPr lang="es-AR" sz="7200" b="1" dirty="0">
                    <a:latin typeface="Arial" panose="020B0604020202020204" pitchFamily="34" charset="0"/>
                    <a:cs typeface="Arial" panose="020B0604020202020204" pitchFamily="34" charset="0"/>
                  </a:rPr>
                  <a:t> en un campo central es constante en modulo y dirección, en cuántica solo conocemos el modulo y una componente </a:t>
                </a:r>
                <a14:m>
                  <m:oMath xmlns:m="http://schemas.openxmlformats.org/officeDocument/2006/math">
                    <m:sSub>
                      <m:sSubPr>
                        <m:ctrlPr>
                          <a:rPr lang="es-AR" sz="7200" i="1">
                            <a:latin typeface="Cambria Math" panose="02040503050406030204" pitchFamily="18" charset="0"/>
                          </a:rPr>
                        </m:ctrlPr>
                      </m:sSubPr>
                      <m:e>
                        <m:r>
                          <a:rPr lang="es-AR" sz="7200" i="1">
                            <a:latin typeface="Cambria Math"/>
                          </a:rPr>
                          <m:t>𝐿</m:t>
                        </m:r>
                      </m:e>
                      <m:sub>
                        <m:r>
                          <a:rPr lang="es-AR" sz="7200" i="1">
                            <a:latin typeface="Cambria Math"/>
                          </a:rPr>
                          <m:t>𝑧</m:t>
                        </m:r>
                      </m:sub>
                    </m:sSub>
                  </m:oMath>
                </a14:m>
                <a:r>
                  <a:rPr lang="es-AR" sz="7200" b="1" dirty="0">
                    <a:latin typeface="Arial" panose="020B0604020202020204" pitchFamily="34" charset="0"/>
                    <a:cs typeface="Arial" panose="020B0604020202020204" pitchFamily="34" charset="0"/>
                  </a:rPr>
                  <a:t> , lo que impide no conocer la dirección exacta. </a:t>
                </a:r>
              </a:p>
              <a:p>
                <a:pPr marL="0" indent="0">
                  <a:lnSpc>
                    <a:spcPct val="120000"/>
                  </a:lnSpc>
                  <a:buNone/>
                </a:pPr>
                <a:r>
                  <a:rPr lang="es-AR" sz="7200" b="1" dirty="0">
                    <a:latin typeface="Arial" panose="020B0604020202020204" pitchFamily="34" charset="0"/>
                    <a:cs typeface="Arial" panose="020B0604020202020204" pitchFamily="34" charset="0"/>
                  </a:rPr>
                  <a:t>Como solo podemos conocer  </a:t>
                </a:r>
                <a14:m>
                  <m:oMath xmlns:m="http://schemas.openxmlformats.org/officeDocument/2006/math">
                    <m:d>
                      <m:dPr>
                        <m:begChr m:val="|"/>
                        <m:endChr m:val="|"/>
                        <m:ctrlPr>
                          <a:rPr lang="es-AR" sz="7200" b="1" i="1">
                            <a:latin typeface="Cambria Math" panose="02040503050406030204" pitchFamily="18" charset="0"/>
                          </a:rPr>
                        </m:ctrlPr>
                      </m:dPr>
                      <m:e>
                        <m:acc>
                          <m:accPr>
                            <m:chr m:val="⃗"/>
                            <m:ctrlPr>
                              <a:rPr lang="es-AR" sz="7200" b="1" i="1">
                                <a:latin typeface="Cambria Math" panose="02040503050406030204" pitchFamily="18" charset="0"/>
                              </a:rPr>
                            </m:ctrlPr>
                          </m:accPr>
                          <m:e>
                            <m:r>
                              <a:rPr lang="es-AR" sz="7200" b="1" i="1">
                                <a:latin typeface="Cambria Math"/>
                              </a:rPr>
                              <m:t>𝑳</m:t>
                            </m:r>
                          </m:e>
                        </m:acc>
                      </m:e>
                    </m:d>
                  </m:oMath>
                </a14:m>
                <a:r>
                  <a:rPr lang="es-AR" sz="7200" b="1" dirty="0">
                    <a:latin typeface="Arial" panose="020B0604020202020204" pitchFamily="34" charset="0"/>
                    <a:cs typeface="Arial" panose="020B0604020202020204" pitchFamily="34" charset="0"/>
                  </a:rPr>
                  <a:t> y </a:t>
                </a:r>
                <a14:m>
                  <m:oMath xmlns:m="http://schemas.openxmlformats.org/officeDocument/2006/math">
                    <m:sSub>
                      <m:sSubPr>
                        <m:ctrlPr>
                          <a:rPr lang="es-AR" sz="7200" b="1" i="1">
                            <a:latin typeface="Cambria Math" panose="02040503050406030204" pitchFamily="18" charset="0"/>
                          </a:rPr>
                        </m:ctrlPr>
                      </m:sSubPr>
                      <m:e>
                        <m:r>
                          <a:rPr lang="es-AR" sz="7200" b="1" i="1">
                            <a:latin typeface="Cambria Math"/>
                          </a:rPr>
                          <m:t>𝑳</m:t>
                        </m:r>
                      </m:e>
                      <m:sub>
                        <m:r>
                          <a:rPr lang="es-AR" sz="7200" b="1" i="1">
                            <a:latin typeface="Cambria Math"/>
                          </a:rPr>
                          <m:t>𝒛</m:t>
                        </m:r>
                      </m:sub>
                    </m:sSub>
                  </m:oMath>
                </a14:m>
                <a:r>
                  <a:rPr lang="es-AR" sz="7200" b="1" dirty="0">
                    <a:latin typeface="Arial" panose="020B0604020202020204" pitchFamily="34" charset="0"/>
                    <a:cs typeface="Arial" panose="020B0604020202020204" pitchFamily="34" charset="0"/>
                  </a:rPr>
                  <a:t> imaginamos al vector </a:t>
                </a:r>
                <a14:m>
                  <m:oMath xmlns:m="http://schemas.openxmlformats.org/officeDocument/2006/math">
                    <m:acc>
                      <m:accPr>
                        <m:chr m:val="⃗"/>
                        <m:ctrlPr>
                          <a:rPr lang="es-AR" sz="7200" b="1" i="1">
                            <a:latin typeface="Cambria Math" panose="02040503050406030204" pitchFamily="18" charset="0"/>
                          </a:rPr>
                        </m:ctrlPr>
                      </m:accPr>
                      <m:e>
                        <m:r>
                          <a:rPr lang="es-AR" sz="7200" b="1" i="1">
                            <a:latin typeface="Cambria Math"/>
                          </a:rPr>
                          <m:t>𝑳</m:t>
                        </m:r>
                      </m:e>
                    </m:acc>
                  </m:oMath>
                </a14:m>
                <a:r>
                  <a:rPr lang="es-AR" sz="7200" b="1" dirty="0">
                    <a:latin typeface="Arial" panose="020B0604020202020204" pitchFamily="34" charset="0"/>
                    <a:cs typeface="Arial" panose="020B0604020202020204" pitchFamily="34" charset="0"/>
                  </a:rPr>
                  <a:t> realizando una precesión alrededor del eje z</a:t>
                </a:r>
              </a:p>
              <a:p>
                <a:pPr marL="0" indent="0">
                  <a:lnSpc>
                    <a:spcPct val="120000"/>
                  </a:lnSpc>
                  <a:buNone/>
                </a:pPr>
                <a:endParaRPr lang="es-AR" sz="8000" dirty="0">
                  <a:latin typeface="Arial" panose="020B0604020202020204" pitchFamily="34" charset="0"/>
                  <a:cs typeface="Arial" panose="020B0604020202020204" pitchFamily="34" charset="0"/>
                </a:endParaRPr>
              </a:p>
              <a:p>
                <a:pPr marL="0" indent="0">
                  <a:buNone/>
                </a:pPr>
                <a:endParaRPr lang="es-AR" sz="8000" dirty="0"/>
              </a:p>
              <a:p>
                <a:pPr marL="0" indent="0" algn="just">
                  <a:buNone/>
                </a:pPr>
                <a:endParaRPr lang="es-AR" dirty="0"/>
              </a:p>
            </p:txBody>
          </p:sp>
        </mc:Choice>
        <mc:Fallback>
          <p:sp>
            <p:nvSpPr>
              <p:cNvPr id="3" name="2 Marcador de contenido"/>
              <p:cNvSpPr>
                <a:spLocks noGrp="1" noRot="1" noChangeAspect="1" noMove="1" noResize="1" noEditPoints="1" noAdjustHandles="1" noChangeArrowheads="1" noChangeShapeType="1" noTextEdit="1"/>
              </p:cNvSpPr>
              <p:nvPr>
                <p:ph idx="1"/>
              </p:nvPr>
            </p:nvSpPr>
            <p:spPr>
              <a:xfrm>
                <a:off x="661182" y="423818"/>
                <a:ext cx="11211951" cy="6245542"/>
              </a:xfrm>
              <a:blipFill>
                <a:blip r:embed="rId2"/>
                <a:stretch>
                  <a:fillRect l="-435" r="-652"/>
                </a:stretch>
              </a:blipFill>
            </p:spPr>
            <p:txBody>
              <a:bodyPr/>
              <a:lstStyle/>
              <a:p>
                <a:r>
                  <a:rPr lang="es-ES" dirty="0">
                    <a:noFill/>
                  </a:rPr>
                  <a:t> </a:t>
                </a:r>
              </a:p>
            </p:txBody>
          </p:sp>
        </mc:Fallback>
      </mc:AlternateContent>
    </p:spTree>
    <p:extLst>
      <p:ext uri="{BB962C8B-B14F-4D97-AF65-F5344CB8AC3E}">
        <p14:creationId xmlns="" xmlns:p14="http://schemas.microsoft.com/office/powerpoint/2010/main" val="889727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0AB67F8-868D-4854-8436-2726965CC29B}"/>
              </a:ext>
            </a:extLst>
          </p:cNvPr>
          <p:cNvSpPr>
            <a:spLocks noGrp="1"/>
          </p:cNvSpPr>
          <p:nvPr>
            <p:ph type="title"/>
          </p:nvPr>
        </p:nvSpPr>
        <p:spPr>
          <a:xfrm>
            <a:off x="838200" y="365126"/>
            <a:ext cx="10515600" cy="704020"/>
          </a:xfrm>
        </p:spPr>
        <p:txBody>
          <a:bodyPr/>
          <a:lstStyle/>
          <a:p>
            <a:pPr algn="ctr"/>
            <a:r>
              <a:rPr lang="es-ES_tradnl" altLang="es-AR" dirty="0">
                <a:solidFill>
                  <a:schemeClr val="accent6"/>
                </a:solidFill>
                <a:latin typeface="Arial" panose="020B0604020202020204" pitchFamily="34" charset="0"/>
                <a:cs typeface="Arial" panose="020B0604020202020204" pitchFamily="34" charset="0"/>
              </a:rPr>
              <a:t>Paramagnetismo (atómico)</a:t>
            </a:r>
            <a:endParaRPr lang="es-ES" dirty="0"/>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F55EAB83-9356-4A0A-BA08-05739791916A}"/>
                  </a:ext>
                </a:extLst>
              </p:cNvPr>
              <p:cNvSpPr>
                <a:spLocks noGrp="1"/>
              </p:cNvSpPr>
              <p:nvPr>
                <p:ph idx="1"/>
              </p:nvPr>
            </p:nvSpPr>
            <p:spPr/>
            <p:txBody>
              <a:bodyPr>
                <a:normAutofit lnSpcReduction="10000"/>
              </a:bodyPr>
              <a:lstStyle/>
              <a:p>
                <a:pPr algn="just"/>
                <a:r>
                  <a:rPr lang="es-ES" dirty="0">
                    <a:latin typeface="Arial" panose="020B0604020202020204" pitchFamily="34" charset="0"/>
                    <a:cs typeface="Arial" panose="020B0604020202020204" pitchFamily="34" charset="0"/>
                  </a:rPr>
                  <a:t>Por tanto los átomos con capas externas completas tienen momento magnético cero, (gases inertes pero también Zn, Cd, Hg ), los elementos con solo electrones </a:t>
                </a:r>
                <a14:m>
                  <m:oMath xmlns:m="http://schemas.openxmlformats.org/officeDocument/2006/math">
                    <m:r>
                      <a:rPr lang="es-ES" b="0" i="1" smtClean="0">
                        <a:latin typeface="Cambria Math" panose="02040503050406030204" pitchFamily="18" charset="0"/>
                      </a:rPr>
                      <m:t>𝑠</m:t>
                    </m:r>
                  </m:oMath>
                </a14:m>
                <a:r>
                  <a:rPr lang="es-ES" dirty="0">
                    <a:latin typeface="Arial" panose="020B0604020202020204" pitchFamily="34" charset="0"/>
                    <a:cs typeface="Arial" panose="020B0604020202020204" pitchFamily="34" charset="0"/>
                  </a:rPr>
                  <a:t> no tienen momento orbital (</a:t>
                </a:r>
                <a14:m>
                  <m:oMath xmlns:m="http://schemas.openxmlformats.org/officeDocument/2006/math">
                    <m:r>
                      <a:rPr lang="es-ES" b="0" i="1" smtClean="0">
                        <a:latin typeface="Cambria Math" panose="02040503050406030204" pitchFamily="18" charset="0"/>
                      </a:rPr>
                      <m:t>𝑙</m:t>
                    </m:r>
                    <m:r>
                      <a:rPr lang="es-ES" b="0" i="1" smtClean="0">
                        <a:latin typeface="Cambria Math" panose="02040503050406030204" pitchFamily="18" charset="0"/>
                      </a:rPr>
                      <m:t>=0</m:t>
                    </m:r>
                  </m:oMath>
                </a14:m>
                <a:r>
                  <a:rPr lang="es-ES" dirty="0">
                    <a:latin typeface="Arial" panose="020B0604020202020204" pitchFamily="34" charset="0"/>
                    <a:cs typeface="Arial" panose="020B0604020202020204" pitchFamily="34" charset="0"/>
                  </a:rPr>
                  <a:t>), en estos casos el momento magnético atómico se debe solo al spin. Los alcalinos con un solo electrón en la capa </a:t>
                </a:r>
                <a14:m>
                  <m:oMath xmlns:m="http://schemas.openxmlformats.org/officeDocument/2006/math">
                    <m:r>
                      <a:rPr lang="es-ES" i="1">
                        <a:latin typeface="Cambria Math" panose="02040503050406030204" pitchFamily="18" charset="0"/>
                      </a:rPr>
                      <m:t>𝑠</m:t>
                    </m:r>
                  </m:oMath>
                </a14:m>
                <a:r>
                  <a:rPr lang="es-ES" dirty="0">
                    <a:latin typeface="Arial" panose="020B0604020202020204" pitchFamily="34" charset="0"/>
                    <a:cs typeface="Arial" panose="020B0604020202020204" pitchFamily="34" charset="0"/>
                  </a:rPr>
                  <a:t> tienen un momento magnético de un magnetón, lo mismo es cierto para el (Cu, Ag, Au).</a:t>
                </a:r>
              </a:p>
              <a:p>
                <a:pPr algn="just"/>
                <a:r>
                  <a:rPr lang="es-ES" dirty="0">
                    <a:latin typeface="Arial" panose="020B0604020202020204" pitchFamily="34" charset="0"/>
                    <a:cs typeface="Arial" panose="020B0604020202020204" pitchFamily="34" charset="0"/>
                  </a:rPr>
                  <a:t>Por ultimo aquellos que tienen una capa interna no completa poseen un momento magnético importante (elementos de transición), estos son los casos que nos interesa. Como ya mencionamos los elementos de transición tienen el momento orbital bloqueado.</a:t>
                </a:r>
              </a:p>
            </p:txBody>
          </p:sp>
        </mc:Choice>
        <mc:Fallback>
          <p:sp>
            <p:nvSpPr>
              <p:cNvPr id="3" name="Marcador de contenido 2">
                <a:extLst>
                  <a:ext uri="{FF2B5EF4-FFF2-40B4-BE49-F238E27FC236}">
                    <a16:creationId xmlns:a14="http://schemas.microsoft.com/office/drawing/2010/main" xmlns="" xmlns:a16="http://schemas.microsoft.com/office/drawing/2014/main" id="{F55EAB83-9356-4A0A-BA08-05739791916A}"/>
                  </a:ext>
                </a:extLst>
              </p:cNvPr>
              <p:cNvSpPr>
                <a:spLocks noGrp="1" noRot="1" noChangeAspect="1" noMove="1" noResize="1" noEditPoints="1" noAdjustHandles="1" noChangeArrowheads="1" noChangeShapeType="1" noTextEdit="1"/>
              </p:cNvSpPr>
              <p:nvPr>
                <p:ph idx="1"/>
              </p:nvPr>
            </p:nvSpPr>
            <p:spPr>
              <a:blipFill>
                <a:blip r:embed="rId2"/>
                <a:stretch>
                  <a:fillRect l="-1043" t="-3361" r="-1159" b="-3081"/>
                </a:stretch>
              </a:blipFill>
            </p:spPr>
            <p:txBody>
              <a:bodyPr/>
              <a:lstStyle/>
              <a:p>
                <a:r>
                  <a:rPr lang="es-ES">
                    <a:noFill/>
                  </a:rPr>
                  <a:t> </a:t>
                </a:r>
              </a:p>
            </p:txBody>
          </p:sp>
        </mc:Fallback>
      </mc:AlternateContent>
    </p:spTree>
    <p:extLst>
      <p:ext uri="{BB962C8B-B14F-4D97-AF65-F5344CB8AC3E}">
        <p14:creationId xmlns="" xmlns:p14="http://schemas.microsoft.com/office/powerpoint/2010/main" val="1650955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BE88A73-1FD4-41A1-B1B4-BDF5F1FAFC9C}"/>
              </a:ext>
            </a:extLst>
          </p:cNvPr>
          <p:cNvSpPr>
            <a:spLocks noGrp="1"/>
          </p:cNvSpPr>
          <p:nvPr>
            <p:ph type="title"/>
          </p:nvPr>
        </p:nvSpPr>
        <p:spPr>
          <a:xfrm>
            <a:off x="838200" y="180109"/>
            <a:ext cx="10515600" cy="235527"/>
          </a:xfrm>
        </p:spPr>
        <p:txBody>
          <a:bodyPr>
            <a:normAutofit fontScale="90000"/>
          </a:bodyPr>
          <a:lstStyle/>
          <a:p>
            <a:pPr algn="ctr"/>
            <a:r>
              <a:rPr lang="es-ES" b="1" dirty="0">
                <a:solidFill>
                  <a:schemeClr val="accent6"/>
                </a:solidFill>
              </a:rPr>
              <a:t>Paramagnetismo átomos con varios electrones</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8E5A1346-C419-44BA-B2CB-AFBF987A68C7}"/>
                  </a:ext>
                </a:extLst>
              </p:cNvPr>
              <p:cNvSpPr>
                <a:spLocks noGrp="1"/>
              </p:cNvSpPr>
              <p:nvPr>
                <p:ph idx="1"/>
              </p:nvPr>
            </p:nvSpPr>
            <p:spPr>
              <a:xfrm>
                <a:off x="838199" y="581892"/>
                <a:ext cx="11035145" cy="6276108"/>
              </a:xfrm>
            </p:spPr>
            <p:txBody>
              <a:bodyPr>
                <a:normAutofit fontScale="62500" lnSpcReduction="20000"/>
              </a:bodyPr>
              <a:lstStyle/>
              <a:p>
                <a:pPr marL="0" indent="0" algn="just">
                  <a:buNone/>
                </a:pPr>
                <a:r>
                  <a:rPr lang="es-ES" dirty="0">
                    <a:latin typeface="Arial" panose="020B0604020202020204" pitchFamily="34" charset="0"/>
                    <a:cs typeface="Arial" panose="020B0604020202020204" pitchFamily="34" charset="0"/>
                  </a:rPr>
                  <a:t>Como se vio anteriormente, para encontrar el momento magnético de un átomo con mas de un electrones, suponiendo interacción de </a:t>
                </a:r>
                <a:r>
                  <a:rPr lang="es-ES" altLang="es-ES" dirty="0">
                    <a:solidFill>
                      <a:srgbClr val="222222"/>
                    </a:solidFill>
                    <a:latin typeface="Arial" panose="020B0604020202020204" pitchFamily="34" charset="0"/>
                    <a:cs typeface="Arial" panose="020B0604020202020204" pitchFamily="34" charset="0"/>
                  </a:rPr>
                  <a:t>Russell-Saunders, se debe tener en cuenta los espines de los electrones de las capas no completa y sus momentos angulares </a:t>
                </a:r>
              </a:p>
              <a:p>
                <a:pPr marL="0" indent="0" algn="ctr">
                  <a:buNone/>
                </a:pPr>
                <a14:m>
                  <m:oMath xmlns:m="http://schemas.openxmlformats.org/officeDocument/2006/math">
                    <m:acc>
                      <m:accPr>
                        <m:chr m:val="⃗"/>
                        <m:ctrlPr>
                          <a:rPr lang="es-ES" altLang="es-ES" i="1">
                            <a:solidFill>
                              <a:srgbClr val="222222"/>
                            </a:solidFill>
                            <a:latin typeface="Cambria Math" panose="02040503050406030204" pitchFamily="18" charset="0"/>
                            <a:cs typeface="Arial" panose="020B0604020202020204" pitchFamily="34" charset="0"/>
                          </a:rPr>
                        </m:ctrlPr>
                      </m:accPr>
                      <m:e>
                        <m:r>
                          <a:rPr lang="es-ES" altLang="es-ES" i="1">
                            <a:solidFill>
                              <a:srgbClr val="222222"/>
                            </a:solidFill>
                            <a:latin typeface="Cambria Math" panose="02040503050406030204" pitchFamily="18" charset="0"/>
                            <a:cs typeface="Arial" panose="020B0604020202020204" pitchFamily="34" charset="0"/>
                          </a:rPr>
                          <m:t>𝑆</m:t>
                        </m:r>
                      </m:e>
                    </m:acc>
                    <m:r>
                      <a:rPr lang="es-ES" altLang="es-ES" i="1">
                        <a:solidFill>
                          <a:srgbClr val="222222"/>
                        </a:solidFill>
                        <a:latin typeface="Cambria Math" panose="02040503050406030204" pitchFamily="18" charset="0"/>
                        <a:cs typeface="Arial" panose="020B0604020202020204" pitchFamily="34" charset="0"/>
                      </a:rPr>
                      <m:t>=</m:t>
                    </m:r>
                    <m:nary>
                      <m:naryPr>
                        <m:chr m:val="∑"/>
                        <m:limLoc m:val="subSup"/>
                        <m:supHide m:val="on"/>
                        <m:ctrlPr>
                          <a:rPr lang="es-ES" altLang="es-ES" i="1">
                            <a:solidFill>
                              <a:srgbClr val="222222"/>
                            </a:solidFill>
                            <a:latin typeface="Cambria Math" panose="02040503050406030204" pitchFamily="18" charset="0"/>
                            <a:cs typeface="Arial" panose="020B0604020202020204" pitchFamily="34" charset="0"/>
                          </a:rPr>
                        </m:ctrlPr>
                      </m:naryPr>
                      <m:sub>
                        <m:r>
                          <m:rPr>
                            <m:brk m:alnAt="9"/>
                          </m:rPr>
                          <a:rPr lang="es-ES" altLang="es-ES" i="1">
                            <a:solidFill>
                              <a:srgbClr val="222222"/>
                            </a:solidFill>
                            <a:latin typeface="Cambria Math" panose="02040503050406030204" pitchFamily="18" charset="0"/>
                            <a:cs typeface="Arial" panose="020B0604020202020204" pitchFamily="34" charset="0"/>
                          </a:rPr>
                          <m:t>𝑖</m:t>
                        </m:r>
                      </m:sub>
                      <m:sup/>
                      <m:e>
                        <m:r>
                          <m:rPr>
                            <m:nor/>
                          </m:rPr>
                          <a:rPr lang="es-ES" altLang="es-ES" dirty="0">
                            <a:solidFill>
                              <a:srgbClr val="222222"/>
                            </a:solidFill>
                            <a:latin typeface="Arial" panose="020B0604020202020204" pitchFamily="34" charset="0"/>
                            <a:cs typeface="Arial" panose="020B0604020202020204" pitchFamily="34" charset="0"/>
                          </a:rPr>
                          <m:t> </m:t>
                        </m:r>
                        <m:acc>
                          <m:accPr>
                            <m:chr m:val="⃗"/>
                            <m:ctrlPr>
                              <a:rPr lang="es-ES" altLang="es-ES" i="1">
                                <a:solidFill>
                                  <a:srgbClr val="222222"/>
                                </a:solidFill>
                                <a:latin typeface="Cambria Math" panose="02040503050406030204" pitchFamily="18" charset="0"/>
                                <a:cs typeface="Arial" panose="020B0604020202020204" pitchFamily="34" charset="0"/>
                              </a:rPr>
                            </m:ctrlPr>
                          </m:accPr>
                          <m:e>
                            <m:sSub>
                              <m:sSubPr>
                                <m:ctrlPr>
                                  <a:rPr lang="es-ES" altLang="es-ES" i="1">
                                    <a:solidFill>
                                      <a:srgbClr val="222222"/>
                                    </a:solidFill>
                                    <a:latin typeface="Cambria Math" panose="02040503050406030204" pitchFamily="18" charset="0"/>
                                    <a:cs typeface="Arial" panose="020B0604020202020204" pitchFamily="34" charset="0"/>
                                  </a:rPr>
                                </m:ctrlPr>
                              </m:sSubPr>
                              <m:e>
                                <m:r>
                                  <a:rPr lang="es-ES" altLang="es-ES" i="1">
                                    <a:solidFill>
                                      <a:srgbClr val="222222"/>
                                    </a:solidFill>
                                    <a:latin typeface="Cambria Math" panose="02040503050406030204" pitchFamily="18" charset="0"/>
                                    <a:cs typeface="Arial" panose="020B0604020202020204" pitchFamily="34" charset="0"/>
                                  </a:rPr>
                                  <m:t>𝑠</m:t>
                                </m:r>
                              </m:e>
                              <m:sub>
                                <m:r>
                                  <a:rPr lang="es-ES" altLang="es-ES" i="1">
                                    <a:solidFill>
                                      <a:srgbClr val="222222"/>
                                    </a:solidFill>
                                    <a:latin typeface="Cambria Math" panose="02040503050406030204" pitchFamily="18" charset="0"/>
                                    <a:cs typeface="Arial" panose="020B0604020202020204" pitchFamily="34" charset="0"/>
                                  </a:rPr>
                                  <m:t>𝑖</m:t>
                                </m:r>
                              </m:sub>
                            </m:sSub>
                          </m:e>
                        </m:acc>
                      </m:e>
                    </m:nary>
                    <m:r>
                      <a:rPr lang="es-ES" altLang="es-ES" b="0" i="0" smtClean="0">
                        <a:solidFill>
                          <a:srgbClr val="222222"/>
                        </a:solidFill>
                        <a:latin typeface="Cambria Math" panose="02040503050406030204" pitchFamily="18" charset="0"/>
                        <a:cs typeface="Arial" panose="020B0604020202020204" pitchFamily="34" charset="0"/>
                      </a:rPr>
                      <m:t>  </m:t>
                    </m:r>
                  </m:oMath>
                </a14:m>
                <a:r>
                  <a:rPr lang="es-ES" altLang="es-ES" dirty="0">
                    <a:solidFill>
                      <a:srgbClr val="222222"/>
                    </a:solidFill>
                    <a:latin typeface="Arial" panose="020B0604020202020204" pitchFamily="34" charset="0"/>
                    <a:cs typeface="Arial" panose="020B0604020202020204" pitchFamily="34" charset="0"/>
                  </a:rPr>
                  <a:t>;  </a:t>
                </a:r>
                <a14:m>
                  <m:oMath xmlns:m="http://schemas.openxmlformats.org/officeDocument/2006/math">
                    <m:acc>
                      <m:accPr>
                        <m:chr m:val="⃗"/>
                        <m:ctrlPr>
                          <a:rPr lang="es-ES" altLang="es-ES" i="1">
                            <a:solidFill>
                              <a:srgbClr val="222222"/>
                            </a:solidFill>
                            <a:latin typeface="Cambria Math" panose="02040503050406030204" pitchFamily="18" charset="0"/>
                            <a:cs typeface="Arial" panose="020B0604020202020204" pitchFamily="34" charset="0"/>
                          </a:rPr>
                        </m:ctrlPr>
                      </m:accPr>
                      <m:e>
                        <m:r>
                          <a:rPr lang="es-ES" altLang="es-ES" i="1">
                            <a:solidFill>
                              <a:srgbClr val="222222"/>
                            </a:solidFill>
                            <a:latin typeface="Cambria Math" panose="02040503050406030204" pitchFamily="18" charset="0"/>
                            <a:cs typeface="Arial" panose="020B0604020202020204" pitchFamily="34" charset="0"/>
                          </a:rPr>
                          <m:t>𝐿</m:t>
                        </m:r>
                      </m:e>
                    </m:acc>
                    <m:r>
                      <a:rPr lang="es-ES" altLang="es-ES" i="1">
                        <a:solidFill>
                          <a:srgbClr val="222222"/>
                        </a:solidFill>
                        <a:latin typeface="Cambria Math" panose="02040503050406030204" pitchFamily="18" charset="0"/>
                        <a:cs typeface="Arial" panose="020B0604020202020204" pitchFamily="34" charset="0"/>
                      </a:rPr>
                      <m:t>=</m:t>
                    </m:r>
                    <m:nary>
                      <m:naryPr>
                        <m:chr m:val="∑"/>
                        <m:limLoc m:val="subSup"/>
                        <m:supHide m:val="on"/>
                        <m:ctrlPr>
                          <a:rPr lang="es-ES" altLang="es-ES" i="1">
                            <a:solidFill>
                              <a:srgbClr val="222222"/>
                            </a:solidFill>
                            <a:latin typeface="Cambria Math" panose="02040503050406030204" pitchFamily="18" charset="0"/>
                            <a:cs typeface="Arial" panose="020B0604020202020204" pitchFamily="34" charset="0"/>
                          </a:rPr>
                        </m:ctrlPr>
                      </m:naryPr>
                      <m:sub>
                        <m:r>
                          <m:rPr>
                            <m:brk m:alnAt="9"/>
                          </m:rPr>
                          <a:rPr lang="es-ES" altLang="es-ES" i="1">
                            <a:solidFill>
                              <a:srgbClr val="222222"/>
                            </a:solidFill>
                            <a:latin typeface="Cambria Math" panose="02040503050406030204" pitchFamily="18" charset="0"/>
                            <a:cs typeface="Arial" panose="020B0604020202020204" pitchFamily="34" charset="0"/>
                          </a:rPr>
                          <m:t>𝑖</m:t>
                        </m:r>
                      </m:sub>
                      <m:sup/>
                      <m:e>
                        <m:acc>
                          <m:accPr>
                            <m:chr m:val="⃗"/>
                            <m:ctrlPr>
                              <a:rPr lang="es-ES" altLang="es-ES" i="1">
                                <a:solidFill>
                                  <a:srgbClr val="222222"/>
                                </a:solidFill>
                                <a:latin typeface="Cambria Math" panose="02040503050406030204" pitchFamily="18" charset="0"/>
                                <a:cs typeface="Arial" panose="020B0604020202020204" pitchFamily="34" charset="0"/>
                              </a:rPr>
                            </m:ctrlPr>
                          </m:accPr>
                          <m:e>
                            <m:r>
                              <m:rPr>
                                <m:nor/>
                              </m:rPr>
                              <a:rPr lang="es-ES" altLang="es-ES" dirty="0">
                                <a:solidFill>
                                  <a:srgbClr val="222222"/>
                                </a:solidFill>
                                <a:latin typeface="Arial" panose="020B0604020202020204" pitchFamily="34" charset="0"/>
                                <a:cs typeface="Arial" panose="020B0604020202020204" pitchFamily="34" charset="0"/>
                              </a:rPr>
                              <m:t> </m:t>
                            </m:r>
                            <m:sSub>
                              <m:sSubPr>
                                <m:ctrlPr>
                                  <a:rPr lang="es-ES" altLang="es-ES" i="1">
                                    <a:solidFill>
                                      <a:srgbClr val="222222"/>
                                    </a:solidFill>
                                    <a:latin typeface="Cambria Math" panose="02040503050406030204" pitchFamily="18" charset="0"/>
                                    <a:cs typeface="Arial" panose="020B0604020202020204" pitchFamily="34" charset="0"/>
                                  </a:rPr>
                                </m:ctrlPr>
                              </m:sSubPr>
                              <m:e>
                                <m:r>
                                  <a:rPr lang="es-ES" altLang="es-ES" i="1">
                                    <a:solidFill>
                                      <a:srgbClr val="222222"/>
                                    </a:solidFill>
                                    <a:latin typeface="Cambria Math" panose="02040503050406030204" pitchFamily="18" charset="0"/>
                                    <a:cs typeface="Arial" panose="020B0604020202020204" pitchFamily="34" charset="0"/>
                                  </a:rPr>
                                  <m:t>𝑙</m:t>
                                </m:r>
                              </m:e>
                              <m:sub>
                                <m:r>
                                  <a:rPr lang="es-ES" altLang="es-ES" i="1">
                                    <a:solidFill>
                                      <a:srgbClr val="222222"/>
                                    </a:solidFill>
                                    <a:latin typeface="Cambria Math" panose="02040503050406030204" pitchFamily="18" charset="0"/>
                                    <a:cs typeface="Arial" panose="020B0604020202020204" pitchFamily="34" charset="0"/>
                                  </a:rPr>
                                  <m:t>𝑖</m:t>
                                </m:r>
                              </m:sub>
                            </m:sSub>
                          </m:e>
                        </m:acc>
                      </m:e>
                    </m:nary>
                  </m:oMath>
                </a14:m>
                <a:r>
                  <a:rPr lang="es-ES" altLang="es-ES" dirty="0">
                    <a:solidFill>
                      <a:srgbClr val="222222"/>
                    </a:solidFill>
                    <a:latin typeface="Arial" panose="020B0604020202020204" pitchFamily="34" charset="0"/>
                    <a:cs typeface="Arial" panose="020B0604020202020204" pitchFamily="34" charset="0"/>
                  </a:rPr>
                  <a:t/>
                </a:r>
                <a:r>
                  <a:rPr lang="es-ES" dirty="0">
                    <a:latin typeface="Arial" panose="020B0604020202020204" pitchFamily="34" charset="0"/>
                    <a:cs typeface="Arial" panose="020B0604020202020204" pitchFamily="34" charset="0"/>
                  </a:rPr>
                  <a:t/>
                </a:r>
              </a:p>
              <a:p>
                <a:pPr marL="0" indent="0" algn="just">
                  <a:buNone/>
                </a:pPr>
                <a:r>
                  <a:rPr lang="es-ES" dirty="0">
                    <a:latin typeface="Arial" panose="020B0604020202020204" pitchFamily="34" charset="0"/>
                    <a:cs typeface="Arial" panose="020B0604020202020204" pitchFamily="34" charset="0"/>
                  </a:rPr>
                  <a:t>Donde la suma se extiende a cada uno de los electrones. Normalmente la nomenclatura utilizada en este tema, indica las características cuánticas de el átomo con varios electrones y son las mismas anteriores pero en letras mayúsculas</a:t>
                </a:r>
              </a:p>
              <a:p>
                <a:pPr marL="0" indent="0" algn="ctr">
                  <a:buNone/>
                </a:pPr>
                <a14:m>
                  <m:oMath xmlns:m="http://schemas.openxmlformats.org/officeDocument/2006/math">
                    <m:d>
                      <m:dPr>
                        <m:begChr m:val="|"/>
                        <m:endChr m:val="|"/>
                        <m:ctrlPr>
                          <a:rPr lang="es-ES" i="1" smtClean="0">
                            <a:latin typeface="Cambria Math" panose="02040503050406030204" pitchFamily="18" charset="0"/>
                            <a:cs typeface="Arial" panose="020B0604020202020204" pitchFamily="34" charset="0"/>
                          </a:rPr>
                        </m:ctrlPr>
                      </m:dPr>
                      <m:e>
                        <m:acc>
                          <m:accPr>
                            <m:chr m:val="⃗"/>
                            <m:ctrlPr>
                              <a:rPr lang="es-ES" i="1" smtClean="0">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𝐿</m:t>
                            </m:r>
                          </m:e>
                        </m:acc>
                      </m:e>
                    </m:d>
                    <m:r>
                      <a:rPr lang="es-ES" b="0" i="1" smtClean="0">
                        <a:latin typeface="Cambria Math" panose="02040503050406030204" pitchFamily="18" charset="0"/>
                        <a:cs typeface="Arial" panose="020B0604020202020204" pitchFamily="34" charset="0"/>
                      </a:rPr>
                      <m:t>=</m:t>
                    </m:r>
                    <m:rad>
                      <m:radPr>
                        <m:degHide m:val="on"/>
                        <m:ctrlPr>
                          <a:rPr lang="es-ES" b="0" i="1" smtClean="0">
                            <a:latin typeface="Cambria Math" panose="02040503050406030204" pitchFamily="18" charset="0"/>
                            <a:cs typeface="Arial" panose="020B0604020202020204" pitchFamily="34" charset="0"/>
                          </a:rPr>
                        </m:ctrlPr>
                      </m:radPr>
                      <m:deg/>
                      <m:e>
                        <m:r>
                          <a:rPr lang="es-ES" b="0" i="1" smtClean="0">
                            <a:latin typeface="Cambria Math" panose="02040503050406030204" pitchFamily="18" charset="0"/>
                            <a:cs typeface="Arial" panose="020B0604020202020204" pitchFamily="34" charset="0"/>
                          </a:rPr>
                          <m:t>𝐿</m:t>
                        </m:r>
                        <m:d>
                          <m:dPr>
                            <m:ctrlPr>
                              <a:rPr lang="es-ES" b="0" i="1" smtClean="0">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𝐿</m:t>
                            </m:r>
                            <m:r>
                              <a:rPr lang="es-ES" b="0" i="1" smtClean="0">
                                <a:latin typeface="Cambria Math" panose="02040503050406030204" pitchFamily="18" charset="0"/>
                                <a:cs typeface="Arial" panose="020B0604020202020204" pitchFamily="34" charset="0"/>
                              </a:rPr>
                              <m:t>+1</m:t>
                            </m:r>
                          </m:e>
                        </m:d>
                      </m:e>
                    </m:rad>
                    <m:r>
                      <a:rPr lang="es-AR" i="1">
                        <a:latin typeface="Cambria Math"/>
                        <a:ea typeface="Cambria Math"/>
                      </a:rPr>
                      <m:t>ℏ</m:t>
                    </m:r>
                  </m:oMath>
                </a14:m>
                <a:r>
                  <a:rPr lang="es-AR" dirty="0">
                    <a:latin typeface="Arial" panose="020B0604020202020204" pitchFamily="34" charset="0"/>
                    <a:cs typeface="Arial" panose="020B0604020202020204" pitchFamily="34" charset="0"/>
                  </a:rPr>
                  <a:t>  ;  </a:t>
                </a:r>
                <a14:m>
                  <m:oMath xmlns:m="http://schemas.openxmlformats.org/officeDocument/2006/math">
                    <m:d>
                      <m:dPr>
                        <m:begChr m:val="|"/>
                        <m:endChr m:val="|"/>
                        <m:ctrlPr>
                          <a:rPr lang="es-ES" i="1">
                            <a:latin typeface="Cambria Math" panose="02040503050406030204" pitchFamily="18" charset="0"/>
                            <a:cs typeface="Arial" panose="020B0604020202020204" pitchFamily="34" charset="0"/>
                          </a:rPr>
                        </m:ctrlPr>
                      </m:dPr>
                      <m:e>
                        <m:acc>
                          <m:accPr>
                            <m:chr m:val="⃗"/>
                            <m:ctrlPr>
                              <a:rPr lang="es-ES" i="1">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𝑆</m:t>
                            </m:r>
                          </m:e>
                        </m:acc>
                      </m:e>
                    </m:d>
                    <m:r>
                      <a:rPr lang="es-ES" i="1">
                        <a:latin typeface="Cambria Math" panose="02040503050406030204" pitchFamily="18" charset="0"/>
                        <a:cs typeface="Arial" panose="020B0604020202020204" pitchFamily="34" charset="0"/>
                      </a:rPr>
                      <m:t>=</m:t>
                    </m:r>
                    <m:rad>
                      <m:radPr>
                        <m:degHide m:val="on"/>
                        <m:ctrlPr>
                          <a:rPr lang="es-ES" i="1">
                            <a:latin typeface="Cambria Math" panose="02040503050406030204" pitchFamily="18" charset="0"/>
                            <a:cs typeface="Arial" panose="020B0604020202020204" pitchFamily="34" charset="0"/>
                          </a:rPr>
                        </m:ctrlPr>
                      </m:radPr>
                      <m:deg/>
                      <m:e>
                        <m:r>
                          <a:rPr lang="es-ES" b="0" i="1" smtClean="0">
                            <a:latin typeface="Cambria Math" panose="02040503050406030204" pitchFamily="18" charset="0"/>
                            <a:cs typeface="Arial" panose="020B0604020202020204" pitchFamily="34" charset="0"/>
                          </a:rPr>
                          <m:t>𝑆</m:t>
                        </m:r>
                        <m:d>
                          <m:dPr>
                            <m:ctrlPr>
                              <a:rPr lang="es-ES" i="1">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𝑆</m:t>
                            </m:r>
                            <m:r>
                              <a:rPr lang="es-ES" i="1">
                                <a:latin typeface="Cambria Math" panose="02040503050406030204" pitchFamily="18" charset="0"/>
                                <a:cs typeface="Arial" panose="020B0604020202020204" pitchFamily="34" charset="0"/>
                              </a:rPr>
                              <m:t>+1</m:t>
                            </m:r>
                          </m:e>
                        </m:d>
                      </m:e>
                    </m:rad>
                    <m:r>
                      <a:rPr lang="es-AR" i="1">
                        <a:latin typeface="Cambria Math"/>
                        <a:ea typeface="Cambria Math"/>
                      </a:rPr>
                      <m:t>ℏ</m:t>
                    </m:r>
                  </m:oMath>
                </a14:m>
                <a:r>
                  <a:rPr lang="es-AR" dirty="0">
                    <a:latin typeface="Arial" panose="020B0604020202020204" pitchFamily="34" charset="0"/>
                    <a:cs typeface="Arial" panose="020B0604020202020204" pitchFamily="34" charset="0"/>
                  </a:rPr>
                  <a:t>   ; </a:t>
                </a:r>
                <a14:m>
                  <m:oMath xmlns:m="http://schemas.openxmlformats.org/officeDocument/2006/math">
                    <m:d>
                      <m:dPr>
                        <m:begChr m:val="|"/>
                        <m:endChr m:val="|"/>
                        <m:ctrlPr>
                          <a:rPr lang="es-ES" i="1">
                            <a:latin typeface="Cambria Math" panose="02040503050406030204" pitchFamily="18" charset="0"/>
                            <a:cs typeface="Arial" panose="020B0604020202020204" pitchFamily="34" charset="0"/>
                          </a:rPr>
                        </m:ctrlPr>
                      </m:dPr>
                      <m:e>
                        <m:acc>
                          <m:accPr>
                            <m:chr m:val="⃗"/>
                            <m:ctrlPr>
                              <a:rPr lang="es-ES" i="1" smtClean="0">
                                <a:latin typeface="Cambria Math" panose="02040503050406030204" pitchFamily="18" charset="0"/>
                                <a:cs typeface="Arial" panose="020B0604020202020204" pitchFamily="34" charset="0"/>
                              </a:rPr>
                            </m:ctrlPr>
                          </m:accPr>
                          <m:e>
                            <m:r>
                              <a:rPr lang="es-ES" b="0" i="1" smtClean="0">
                                <a:latin typeface="Cambria Math" panose="02040503050406030204" pitchFamily="18" charset="0"/>
                                <a:cs typeface="Arial" panose="020B0604020202020204" pitchFamily="34" charset="0"/>
                              </a:rPr>
                              <m:t>𝐽</m:t>
                            </m:r>
                          </m:e>
                        </m:acc>
                      </m:e>
                    </m:d>
                    <m:r>
                      <a:rPr lang="es-ES" i="1">
                        <a:latin typeface="Cambria Math" panose="02040503050406030204" pitchFamily="18" charset="0"/>
                        <a:cs typeface="Arial" panose="020B0604020202020204" pitchFamily="34" charset="0"/>
                      </a:rPr>
                      <m:t>=</m:t>
                    </m:r>
                    <m:rad>
                      <m:radPr>
                        <m:degHide m:val="on"/>
                        <m:ctrlPr>
                          <a:rPr lang="es-ES" i="1">
                            <a:latin typeface="Cambria Math" panose="02040503050406030204" pitchFamily="18" charset="0"/>
                            <a:cs typeface="Arial" panose="020B0604020202020204" pitchFamily="34" charset="0"/>
                          </a:rPr>
                        </m:ctrlPr>
                      </m:radPr>
                      <m:deg/>
                      <m:e>
                        <m:r>
                          <a:rPr lang="es-ES" b="0" i="1" smtClean="0">
                            <a:latin typeface="Cambria Math" panose="02040503050406030204" pitchFamily="18" charset="0"/>
                            <a:cs typeface="Arial" panose="020B0604020202020204" pitchFamily="34" charset="0"/>
                          </a:rPr>
                          <m:t>𝐽</m:t>
                        </m:r>
                        <m:d>
                          <m:dPr>
                            <m:ctrlPr>
                              <a:rPr lang="es-ES" i="1">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𝐽</m:t>
                            </m:r>
                            <m:r>
                              <a:rPr lang="es-ES" i="1">
                                <a:latin typeface="Cambria Math" panose="02040503050406030204" pitchFamily="18" charset="0"/>
                                <a:cs typeface="Arial" panose="020B0604020202020204" pitchFamily="34" charset="0"/>
                              </a:rPr>
                              <m:t>+1</m:t>
                            </m:r>
                          </m:e>
                        </m:d>
                      </m:e>
                    </m:rad>
                    <m:r>
                      <a:rPr lang="es-AR" i="1">
                        <a:latin typeface="Cambria Math"/>
                        <a:ea typeface="Cambria Math"/>
                      </a:rPr>
                      <m:t>ℏ</m:t>
                    </m:r>
                  </m:oMath>
                </a14:m>
                <a:r>
                  <a:rPr lang="es-AR" dirty="0">
                    <a:latin typeface="Arial" panose="020B0604020202020204" pitchFamily="34" charset="0"/>
                    <a:cs typeface="Arial" panose="020B0604020202020204" pitchFamily="34" charset="0"/>
                  </a:rPr>
                  <a:t/>
                </a:r>
              </a:p>
              <a:p>
                <a:pPr marL="0" indent="0" algn="just">
                  <a:buNone/>
                </a:pPr>
                <a:r>
                  <a:rPr lang="es-ES" dirty="0">
                    <a:latin typeface="Arial" panose="020B0604020202020204" pitchFamily="34" charset="0"/>
                    <a:cs typeface="Arial" panose="020B0604020202020204" pitchFamily="34" charset="0"/>
                  </a:rPr>
                  <a:t>Mientras que las componentes en la dirección z son</a:t>
                </a:r>
              </a:p>
              <a:p>
                <a:pPr marL="0" indent="0" algn="ctr">
                  <a:buNone/>
                </a:pPr>
                <a14:m>
                  <m:oMath xmlns:m="http://schemas.openxmlformats.org/officeDocument/2006/math">
                    <m:sSub>
                      <m:sSubPr>
                        <m:ctrlPr>
                          <a:rPr lang="es-ES"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𝐿</m:t>
                        </m:r>
                      </m:e>
                      <m:sub>
                        <m:r>
                          <a:rPr lang="es-ES" b="0" i="1" smtClean="0">
                            <a:latin typeface="Cambria Math" panose="02040503050406030204" pitchFamily="18" charset="0"/>
                            <a:cs typeface="Arial" panose="020B0604020202020204" pitchFamily="34" charset="0"/>
                          </a:rPr>
                          <m:t>𝑧</m:t>
                        </m:r>
                      </m:sub>
                    </m:sSub>
                    <m:r>
                      <a:rPr lang="es-ES" b="0" i="1" smtClean="0">
                        <a:latin typeface="Cambria Math" panose="02040503050406030204" pitchFamily="18" charset="0"/>
                        <a:cs typeface="Arial" panose="020B0604020202020204" pitchFamily="34" charset="0"/>
                      </a:rPr>
                      <m:t>=</m:t>
                    </m:r>
                    <m:sSub>
                      <m:sSubPr>
                        <m:ctrlPr>
                          <a:rPr lang="es-ES" b="0"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𝑀</m:t>
                        </m:r>
                      </m:e>
                      <m:sub>
                        <m:r>
                          <a:rPr lang="es-ES" b="0" i="1" smtClean="0">
                            <a:latin typeface="Cambria Math" panose="02040503050406030204" pitchFamily="18" charset="0"/>
                            <a:cs typeface="Arial" panose="020B0604020202020204" pitchFamily="34" charset="0"/>
                          </a:rPr>
                          <m:t>𝐿</m:t>
                        </m:r>
                      </m:sub>
                    </m:sSub>
                    <m:r>
                      <a:rPr lang="es-AR" i="1">
                        <a:latin typeface="Cambria Math"/>
                        <a:ea typeface="Cambria Math"/>
                      </a:rPr>
                      <m:t>ℏ</m:t>
                    </m:r>
                  </m:oMath>
                </a14:m>
                <a:r>
                  <a:rPr lang="es-AR" dirty="0">
                    <a:latin typeface="Arial" panose="020B0604020202020204" pitchFamily="34" charset="0"/>
                    <a:cs typeface="Arial" panose="020B0604020202020204" pitchFamily="34" charset="0"/>
                  </a:rPr>
                  <a:t>  ;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𝑆</m:t>
                        </m:r>
                      </m:e>
                      <m:sub>
                        <m:r>
                          <a:rPr lang="es-ES" i="1">
                            <a:latin typeface="Cambria Math" panose="02040503050406030204" pitchFamily="18" charset="0"/>
                            <a:cs typeface="Arial" panose="020B0604020202020204" pitchFamily="34" charset="0"/>
                          </a:rPr>
                          <m:t>𝑧</m:t>
                        </m:r>
                      </m:sub>
                    </m:sSub>
                    <m:r>
                      <a:rPr lang="es-ES" i="1">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𝑀</m:t>
                        </m:r>
                      </m:e>
                      <m:sub>
                        <m:r>
                          <a:rPr lang="es-ES" b="0" i="1" smtClean="0">
                            <a:latin typeface="Cambria Math" panose="02040503050406030204" pitchFamily="18" charset="0"/>
                            <a:cs typeface="Arial" panose="020B0604020202020204" pitchFamily="34" charset="0"/>
                          </a:rPr>
                          <m:t>𝑆</m:t>
                        </m:r>
                      </m:sub>
                    </m:sSub>
                    <m:r>
                      <a:rPr lang="es-AR" i="1">
                        <a:latin typeface="Cambria Math"/>
                        <a:ea typeface="Cambria Math"/>
                      </a:rPr>
                      <m:t>ℏ</m:t>
                    </m:r>
                  </m:oMath>
                </a14:m>
                <a:r>
                  <a:rPr lang="es-AR" dirty="0">
                    <a:latin typeface="Arial" panose="020B0604020202020204" pitchFamily="34" charset="0"/>
                    <a:cs typeface="Arial" panose="020B0604020202020204" pitchFamily="34" charset="0"/>
                  </a:rPr>
                  <a:t>  ;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𝐽</m:t>
                        </m:r>
                      </m:e>
                      <m:sub>
                        <m:r>
                          <a:rPr lang="es-ES" i="1">
                            <a:latin typeface="Cambria Math" panose="02040503050406030204" pitchFamily="18" charset="0"/>
                            <a:cs typeface="Arial" panose="020B0604020202020204" pitchFamily="34" charset="0"/>
                          </a:rPr>
                          <m:t>𝑧</m:t>
                        </m:r>
                      </m:sub>
                    </m:sSub>
                    <m:r>
                      <a:rPr lang="es-ES" i="1">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𝑀</m:t>
                        </m:r>
                      </m:e>
                      <m:sub>
                        <m:r>
                          <a:rPr lang="es-ES" b="0" i="1" smtClean="0">
                            <a:latin typeface="Cambria Math" panose="02040503050406030204" pitchFamily="18" charset="0"/>
                            <a:cs typeface="Arial" panose="020B0604020202020204" pitchFamily="34" charset="0"/>
                          </a:rPr>
                          <m:t>𝐽</m:t>
                        </m:r>
                      </m:sub>
                    </m:sSub>
                    <m:r>
                      <a:rPr lang="es-AR" i="1">
                        <a:latin typeface="Cambria Math"/>
                        <a:ea typeface="Cambria Math"/>
                      </a:rPr>
                      <m:t>ℏ</m:t>
                    </m:r>
                  </m:oMath>
                </a14:m>
                <a:endParaRPr lang="es-AR" dirty="0">
                  <a:latin typeface="Arial" panose="020B0604020202020204" pitchFamily="34" charset="0"/>
                  <a:cs typeface="Arial" panose="020B0604020202020204" pitchFamily="34" charset="0"/>
                </a:endParaRPr>
              </a:p>
              <a:p>
                <a:pPr marL="0" indent="0" algn="just">
                  <a:buNone/>
                </a:pPr>
                <a:r>
                  <a:rPr lang="es-AR" dirty="0">
                    <a:latin typeface="Arial" panose="020B0604020202020204" pitchFamily="34" charset="0"/>
                    <a:cs typeface="Arial" panose="020B0604020202020204" pitchFamily="34" charset="0"/>
                  </a:rPr>
                  <a:t>Los números cuánticos del átomo están relacionados con los números cuánticos de los electrones  individuales </a:t>
                </a:r>
              </a:p>
              <a:p>
                <a:pPr marL="0" indent="0" algn="ctr">
                  <a:buNone/>
                </a:pP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𝑀</m:t>
                        </m:r>
                      </m:e>
                      <m:sub>
                        <m:r>
                          <a:rPr lang="es-ES" i="1">
                            <a:latin typeface="Cambria Math" panose="02040503050406030204" pitchFamily="18" charset="0"/>
                            <a:cs typeface="Arial" panose="020B0604020202020204" pitchFamily="34" charset="0"/>
                          </a:rPr>
                          <m:t>𝐿</m:t>
                        </m:r>
                      </m:sub>
                    </m:sSub>
                    <m:r>
                      <a:rPr lang="es-ES" b="0" i="1" smtClean="0">
                        <a:latin typeface="Cambria Math" panose="02040503050406030204" pitchFamily="18" charset="0"/>
                        <a:cs typeface="Arial" panose="020B0604020202020204" pitchFamily="34" charset="0"/>
                      </a:rPr>
                      <m:t>=</m:t>
                    </m:r>
                    <m:nary>
                      <m:naryPr>
                        <m:chr m:val="∑"/>
                        <m:limLoc m:val="subSup"/>
                        <m:supHide m:val="on"/>
                        <m:ctrlPr>
                          <a:rPr lang="es-ES" b="0" i="1" smtClean="0">
                            <a:latin typeface="Cambria Math" panose="02040503050406030204" pitchFamily="18" charset="0"/>
                            <a:cs typeface="Arial" panose="020B0604020202020204" pitchFamily="34" charset="0"/>
                          </a:rPr>
                        </m:ctrlPr>
                      </m:naryPr>
                      <m:sub>
                        <m:r>
                          <m:rPr>
                            <m:brk m:alnAt="9"/>
                          </m:rPr>
                          <a:rPr lang="es-ES" b="0" i="1" smtClean="0">
                            <a:latin typeface="Cambria Math" panose="02040503050406030204" pitchFamily="18" charset="0"/>
                            <a:cs typeface="Arial" panose="020B0604020202020204" pitchFamily="34" charset="0"/>
                          </a:rPr>
                          <m:t>𝑖</m:t>
                        </m:r>
                      </m:sub>
                      <m:sup/>
                      <m:e>
                        <m:sSub>
                          <m:sSubPr>
                            <m:ctrlPr>
                              <a:rPr lang="es-ES" b="0" i="1" smtClean="0">
                                <a:latin typeface="Cambria Math" panose="02040503050406030204" pitchFamily="18" charset="0"/>
                                <a:cs typeface="Arial" panose="020B0604020202020204" pitchFamily="34" charset="0"/>
                              </a:rPr>
                            </m:ctrlPr>
                          </m:sSubPr>
                          <m:e>
                            <m:d>
                              <m:dPr>
                                <m:ctrlPr>
                                  <a:rPr lang="es-ES" b="0" i="1" smtClean="0">
                                    <a:latin typeface="Cambria Math" panose="02040503050406030204" pitchFamily="18" charset="0"/>
                                    <a:cs typeface="Arial" panose="020B0604020202020204" pitchFamily="34" charset="0"/>
                                  </a:rPr>
                                </m:ctrlPr>
                              </m:dPr>
                              <m:e>
                                <m:sSub>
                                  <m:sSubPr>
                                    <m:ctrlPr>
                                      <a:rPr lang="es-ES" b="0" i="1" smtClean="0">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𝑚</m:t>
                                    </m:r>
                                  </m:e>
                                  <m:sub>
                                    <m:r>
                                      <a:rPr lang="es-ES" b="0" i="1" smtClean="0">
                                        <a:latin typeface="Cambria Math" panose="02040503050406030204" pitchFamily="18" charset="0"/>
                                        <a:cs typeface="Arial" panose="020B0604020202020204" pitchFamily="34" charset="0"/>
                                      </a:rPr>
                                      <m:t>𝑙𝑖</m:t>
                                    </m:r>
                                  </m:sub>
                                </m:sSub>
                              </m:e>
                            </m:d>
                          </m:e>
                          <m:sub>
                            <m:r>
                              <a:rPr lang="es-ES" b="0" i="1" smtClean="0">
                                <a:latin typeface="Cambria Math" panose="02040503050406030204" pitchFamily="18" charset="0"/>
                                <a:cs typeface="Arial" panose="020B0604020202020204" pitchFamily="34" charset="0"/>
                              </a:rPr>
                              <m:t>𝑧</m:t>
                            </m:r>
                          </m:sub>
                        </m:sSub>
                      </m:e>
                    </m:nary>
                  </m:oMath>
                </a14:m>
                <a:r>
                  <a:rPr lang="es-AR" dirty="0">
                    <a:latin typeface="Arial" panose="020B0604020202020204" pitchFamily="34" charset="0"/>
                    <a:cs typeface="Arial" panose="020B0604020202020204" pitchFamily="34" charset="0"/>
                  </a:rPr>
                  <a:t>  ;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𝑀</m:t>
                        </m:r>
                      </m:e>
                      <m:sub>
                        <m:r>
                          <a:rPr lang="es-ES" b="0" i="1" smtClean="0">
                            <a:latin typeface="Cambria Math" panose="02040503050406030204" pitchFamily="18" charset="0"/>
                            <a:cs typeface="Arial" panose="020B0604020202020204" pitchFamily="34" charset="0"/>
                          </a:rPr>
                          <m:t>𝑆</m:t>
                        </m:r>
                      </m:sub>
                    </m:sSub>
                    <m:r>
                      <a:rPr lang="es-ES" i="1">
                        <a:latin typeface="Cambria Math" panose="02040503050406030204" pitchFamily="18" charset="0"/>
                        <a:cs typeface="Arial" panose="020B0604020202020204" pitchFamily="34" charset="0"/>
                      </a:rPr>
                      <m:t>=</m:t>
                    </m:r>
                    <m:nary>
                      <m:naryPr>
                        <m:chr m:val="∑"/>
                        <m:limLoc m:val="subSup"/>
                        <m:supHide m:val="on"/>
                        <m:ctrlPr>
                          <a:rPr lang="es-ES" i="1">
                            <a:latin typeface="Cambria Math" panose="02040503050406030204" pitchFamily="18" charset="0"/>
                            <a:cs typeface="Arial" panose="020B0604020202020204" pitchFamily="34" charset="0"/>
                          </a:rPr>
                        </m:ctrlPr>
                      </m:naryPr>
                      <m:sub>
                        <m:r>
                          <m:rPr>
                            <m:brk m:alnAt="9"/>
                          </m:rPr>
                          <a:rPr lang="es-ES" i="1">
                            <a:latin typeface="Cambria Math" panose="02040503050406030204" pitchFamily="18" charset="0"/>
                            <a:cs typeface="Arial" panose="020B0604020202020204" pitchFamily="34" charset="0"/>
                          </a:rPr>
                          <m:t>𝑖</m:t>
                        </m:r>
                      </m:sub>
                      <m:sup/>
                      <m:e>
                        <m:sSub>
                          <m:sSubPr>
                            <m:ctrlPr>
                              <a:rPr lang="es-ES" i="1">
                                <a:latin typeface="Cambria Math" panose="02040503050406030204" pitchFamily="18" charset="0"/>
                                <a:cs typeface="Arial" panose="020B0604020202020204" pitchFamily="34" charset="0"/>
                              </a:rPr>
                            </m:ctrlPr>
                          </m:sSubPr>
                          <m:e>
                            <m:d>
                              <m:dPr>
                                <m:ctrlPr>
                                  <a:rPr lang="es-ES" i="1">
                                    <a:latin typeface="Cambria Math" panose="02040503050406030204" pitchFamily="18" charset="0"/>
                                    <a:cs typeface="Arial" panose="020B0604020202020204" pitchFamily="34" charset="0"/>
                                  </a:rPr>
                                </m:ctrlPr>
                              </m:dPr>
                              <m:e>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𝑚</m:t>
                                    </m:r>
                                  </m:e>
                                  <m:sub>
                                    <m:r>
                                      <a:rPr lang="es-ES" b="0" i="1" smtClean="0">
                                        <a:latin typeface="Cambria Math" panose="02040503050406030204" pitchFamily="18" charset="0"/>
                                        <a:cs typeface="Arial" panose="020B0604020202020204" pitchFamily="34" charset="0"/>
                                      </a:rPr>
                                      <m:t>𝑠</m:t>
                                    </m:r>
                                    <m:r>
                                      <a:rPr lang="es-ES" i="1">
                                        <a:latin typeface="Cambria Math" panose="02040503050406030204" pitchFamily="18" charset="0"/>
                                        <a:cs typeface="Arial" panose="020B0604020202020204" pitchFamily="34" charset="0"/>
                                      </a:rPr>
                                      <m:t>𝑖</m:t>
                                    </m:r>
                                  </m:sub>
                                </m:sSub>
                              </m:e>
                            </m:d>
                          </m:e>
                          <m:sub>
                            <m:r>
                              <a:rPr lang="es-ES" i="1">
                                <a:latin typeface="Cambria Math" panose="02040503050406030204" pitchFamily="18" charset="0"/>
                                <a:cs typeface="Arial" panose="020B0604020202020204" pitchFamily="34" charset="0"/>
                              </a:rPr>
                              <m:t>𝑧</m:t>
                            </m:r>
                          </m:sub>
                        </m:sSub>
                      </m:e>
                    </m:nary>
                  </m:oMath>
                </a14:m>
                <a:r>
                  <a:rPr lang="es-AR" dirty="0">
                    <a:latin typeface="Arial" panose="020B0604020202020204" pitchFamily="34" charset="0"/>
                    <a:cs typeface="Arial" panose="020B0604020202020204" pitchFamily="34" charset="0"/>
                  </a:rPr>
                  <a:t>  ;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𝑀</m:t>
                        </m:r>
                      </m:e>
                      <m:sub>
                        <m:r>
                          <a:rPr lang="es-ES" b="0" i="1" smtClean="0">
                            <a:latin typeface="Cambria Math" panose="02040503050406030204" pitchFamily="18" charset="0"/>
                            <a:cs typeface="Arial" panose="020B0604020202020204" pitchFamily="34" charset="0"/>
                          </a:rPr>
                          <m:t>𝐽</m:t>
                        </m:r>
                      </m:sub>
                    </m:sSub>
                    <m:r>
                      <a:rPr lang="es-ES" i="1">
                        <a:latin typeface="Cambria Math" panose="02040503050406030204" pitchFamily="18" charset="0"/>
                        <a:cs typeface="Arial" panose="020B0604020202020204" pitchFamily="34" charset="0"/>
                      </a:rPr>
                      <m:t>=</m:t>
                    </m:r>
                  </m:oMath>
                </a14:m>
                <a:r>
                  <a:rPr lang="es-ES" dirty="0">
                    <a:cs typeface="Arial" panose="020B0604020202020204" pitchFamily="34" charset="0"/>
                  </a:rPr>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𝑀</m:t>
                        </m:r>
                      </m:e>
                      <m:sub>
                        <m:r>
                          <a:rPr lang="es-ES" i="1">
                            <a:latin typeface="Cambria Math" panose="02040503050406030204" pitchFamily="18" charset="0"/>
                            <a:cs typeface="Arial" panose="020B0604020202020204" pitchFamily="34" charset="0"/>
                          </a:rPr>
                          <m:t>𝐿</m:t>
                        </m:r>
                      </m:sub>
                    </m:sSub>
                    <m:r>
                      <a:rPr lang="es-ES" b="0" i="1" smtClean="0">
                        <a:latin typeface="Cambria Math" panose="02040503050406030204" pitchFamily="18" charset="0"/>
                        <a:cs typeface="Arial" panose="020B0604020202020204" pitchFamily="34" charset="0"/>
                      </a:rPr>
                      <m:t>+</m:t>
                    </m:r>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𝑀</m:t>
                        </m:r>
                      </m:e>
                      <m:sub>
                        <m:r>
                          <a:rPr lang="es-ES" i="1">
                            <a:latin typeface="Cambria Math" panose="02040503050406030204" pitchFamily="18" charset="0"/>
                            <a:cs typeface="Arial" panose="020B0604020202020204" pitchFamily="34" charset="0"/>
                          </a:rPr>
                          <m:t>𝑆</m:t>
                        </m:r>
                      </m:sub>
                    </m:sSub>
                  </m:oMath>
                </a14:m>
                <a:endParaRPr lang="es-AR" dirty="0">
                  <a:latin typeface="Arial" panose="020B0604020202020204" pitchFamily="34" charset="0"/>
                  <a:cs typeface="Arial" panose="020B0604020202020204" pitchFamily="34" charset="0"/>
                </a:endParaRPr>
              </a:p>
              <a:p>
                <a:pPr marL="0" indent="0" algn="just">
                  <a:buNone/>
                </a:pPr>
                <a:r>
                  <a:rPr lang="es-AR" dirty="0">
                    <a:latin typeface="Arial" panose="020B0604020202020204" pitchFamily="34" charset="0"/>
                    <a:cs typeface="Arial" panose="020B0604020202020204" pitchFamily="34" charset="0"/>
                  </a:rPr>
                  <a:t>Conociendo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𝑀</m:t>
                        </m:r>
                      </m:e>
                      <m:sub>
                        <m:r>
                          <a:rPr lang="es-ES" i="1">
                            <a:latin typeface="Cambria Math" panose="02040503050406030204" pitchFamily="18" charset="0"/>
                            <a:cs typeface="Arial" panose="020B0604020202020204" pitchFamily="34" charset="0"/>
                          </a:rPr>
                          <m:t>𝐿</m:t>
                        </m:r>
                      </m:sub>
                    </m:sSub>
                  </m:oMath>
                </a14:m>
                <a:r>
                  <a:rPr lang="es-AR" dirty="0">
                    <a:latin typeface="Arial" panose="020B0604020202020204" pitchFamily="34" charset="0"/>
                    <a:cs typeface="Arial" panose="020B0604020202020204" pitchFamily="34" charset="0"/>
                  </a:rPr>
                  <a:t>,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𝑀</m:t>
                        </m:r>
                      </m:e>
                      <m:sub>
                        <m:r>
                          <a:rPr lang="es-ES" i="1">
                            <a:latin typeface="Cambria Math" panose="02040503050406030204" pitchFamily="18" charset="0"/>
                            <a:cs typeface="Arial" panose="020B0604020202020204" pitchFamily="34" charset="0"/>
                          </a:rPr>
                          <m:t>𝑆</m:t>
                        </m:r>
                      </m:sub>
                    </m:sSub>
                  </m:oMath>
                </a14:m>
                <a:r>
                  <a:rPr lang="es-AR" dirty="0">
                    <a:latin typeface="Arial" panose="020B0604020202020204" pitchFamily="34" charset="0"/>
                    <a:cs typeface="Arial" panose="020B0604020202020204" pitchFamily="34" charset="0"/>
                  </a:rPr>
                  <a:t>,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𝑀</m:t>
                        </m:r>
                      </m:e>
                      <m:sub>
                        <m:r>
                          <a:rPr lang="es-ES" b="0" i="1" smtClean="0">
                            <a:latin typeface="Cambria Math" panose="02040503050406030204" pitchFamily="18" charset="0"/>
                            <a:cs typeface="Arial" panose="020B0604020202020204" pitchFamily="34" charset="0"/>
                          </a:rPr>
                          <m:t>𝐽</m:t>
                        </m:r>
                      </m:sub>
                    </m:sSub>
                    <m:r>
                      <a:rPr lang="es-ES" b="0" i="1" smtClean="0">
                        <a:latin typeface="Cambria Math" panose="02040503050406030204" pitchFamily="18" charset="0"/>
                        <a:cs typeface="Arial" panose="020B0604020202020204" pitchFamily="34" charset="0"/>
                      </a:rPr>
                      <m:t> </m:t>
                    </m:r>
                  </m:oMath>
                </a14:m>
                <a:r>
                  <a:rPr lang="es-AR" dirty="0">
                    <a:latin typeface="Arial" panose="020B0604020202020204" pitchFamily="34" charset="0"/>
                    <a:cs typeface="Arial" panose="020B0604020202020204" pitchFamily="34" charset="0"/>
                  </a:rPr>
                  <a:t>se puede deducir </a:t>
                </a:r>
                <a14:m>
                  <m:oMath xmlns:m="http://schemas.openxmlformats.org/officeDocument/2006/math">
                    <m:r>
                      <a:rPr lang="es-ES" b="0" i="1" smtClean="0">
                        <a:latin typeface="Cambria Math" panose="02040503050406030204" pitchFamily="18" charset="0"/>
                        <a:cs typeface="Arial" panose="020B0604020202020204" pitchFamily="34" charset="0"/>
                      </a:rPr>
                      <m:t>𝐿</m:t>
                    </m:r>
                    <m:r>
                      <a:rPr lang="es-ES" b="0" i="1" smtClean="0">
                        <a:latin typeface="Cambria Math" panose="02040503050406030204" pitchFamily="18" charset="0"/>
                        <a:cs typeface="Arial" panose="020B0604020202020204" pitchFamily="34" charset="0"/>
                      </a:rPr>
                      <m:t>,  </m:t>
                    </m:r>
                    <m:r>
                      <a:rPr lang="es-ES" b="0" i="1" smtClean="0">
                        <a:latin typeface="Cambria Math" panose="02040503050406030204" pitchFamily="18" charset="0"/>
                        <a:cs typeface="Arial" panose="020B0604020202020204" pitchFamily="34" charset="0"/>
                      </a:rPr>
                      <m:t>𝑆</m:t>
                    </m:r>
                    <m:r>
                      <a:rPr lang="es-ES" b="0" i="1" smtClean="0">
                        <a:latin typeface="Cambria Math" panose="02040503050406030204" pitchFamily="18" charset="0"/>
                        <a:cs typeface="Arial" panose="020B0604020202020204" pitchFamily="34" charset="0"/>
                      </a:rPr>
                      <m:t>,  </m:t>
                    </m:r>
                    <m:r>
                      <a:rPr lang="es-ES" b="0" i="1" smtClean="0">
                        <a:latin typeface="Cambria Math" panose="02040503050406030204" pitchFamily="18" charset="0"/>
                        <a:cs typeface="Arial" panose="020B0604020202020204" pitchFamily="34" charset="0"/>
                      </a:rPr>
                      <m:t>𝐽</m:t>
                    </m:r>
                  </m:oMath>
                </a14:m>
                <a:endParaRPr lang="es-ES" b="0" dirty="0">
                  <a:latin typeface="Arial" panose="020B0604020202020204" pitchFamily="34" charset="0"/>
                  <a:cs typeface="Arial" panose="020B0604020202020204" pitchFamily="34" charset="0"/>
                </a:endParaRPr>
              </a:p>
              <a:p>
                <a:pPr marL="0" indent="0" algn="ctr">
                  <a:buNone/>
                </a:pP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𝑀</m:t>
                        </m:r>
                      </m:e>
                      <m:sub>
                        <m:r>
                          <a:rPr lang="es-ES" i="1">
                            <a:latin typeface="Cambria Math" panose="02040503050406030204" pitchFamily="18" charset="0"/>
                            <a:cs typeface="Arial" panose="020B0604020202020204" pitchFamily="34" charset="0"/>
                          </a:rPr>
                          <m:t>𝐿</m:t>
                        </m:r>
                      </m:sub>
                    </m:sSub>
                    <m:r>
                      <a:rPr lang="es-ES" b="0" i="1" smtClean="0">
                        <a:latin typeface="Cambria Math" panose="02040503050406030204" pitchFamily="18" charset="0"/>
                        <a:cs typeface="Arial" panose="020B0604020202020204" pitchFamily="34" charset="0"/>
                      </a:rPr>
                      <m:t>=</m:t>
                    </m:r>
                    <m:d>
                      <m:dPr>
                        <m:begChr m:val="{"/>
                        <m:endChr m:val="}"/>
                        <m:ctrlPr>
                          <a:rPr lang="es-ES" b="0" i="1" smtClean="0">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𝐿</m:t>
                        </m:r>
                        <m:r>
                          <a:rPr lang="es-ES" b="0" i="1" smtClean="0">
                            <a:latin typeface="Cambria Math" panose="02040503050406030204" pitchFamily="18" charset="0"/>
                            <a:cs typeface="Arial" panose="020B0604020202020204" pitchFamily="34" charset="0"/>
                          </a:rPr>
                          <m:t>,</m:t>
                        </m:r>
                        <m:d>
                          <m:dPr>
                            <m:ctrlPr>
                              <a:rPr lang="es-ES" b="0" i="1" smtClean="0">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𝐿</m:t>
                            </m:r>
                            <m:r>
                              <a:rPr lang="es-ES" b="0" i="1" smtClean="0">
                                <a:latin typeface="Cambria Math" panose="02040503050406030204" pitchFamily="18" charset="0"/>
                                <a:cs typeface="Arial" panose="020B0604020202020204" pitchFamily="34" charset="0"/>
                              </a:rPr>
                              <m:t>−1</m:t>
                            </m:r>
                          </m:e>
                        </m:d>
                        <m:r>
                          <a:rPr lang="es-ES" b="0" i="1" smtClean="0">
                            <a:latin typeface="Cambria Math" panose="02040503050406030204" pitchFamily="18" charset="0"/>
                            <a:cs typeface="Arial" panose="020B0604020202020204" pitchFamily="34" charset="0"/>
                          </a:rPr>
                          <m:t>,</m:t>
                        </m:r>
                        <m:d>
                          <m:dPr>
                            <m:ctrlPr>
                              <a:rPr lang="es-ES" b="0" i="1" smtClean="0">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𝐿</m:t>
                            </m:r>
                            <m:r>
                              <a:rPr lang="es-ES" b="0" i="1" smtClean="0">
                                <a:latin typeface="Cambria Math" panose="02040503050406030204" pitchFamily="18" charset="0"/>
                                <a:cs typeface="Arial" panose="020B0604020202020204" pitchFamily="34" charset="0"/>
                              </a:rPr>
                              <m:t>−2</m:t>
                            </m:r>
                          </m:e>
                        </m:d>
                        <m:r>
                          <a:rPr lang="es-ES" b="0" i="1" smtClean="0">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𝐿</m:t>
                        </m:r>
                      </m:e>
                    </m:d>
                  </m:oMath>
                </a14:m>
                <a:r>
                  <a:rPr lang="es-ES" b="0" dirty="0">
                    <a:latin typeface="Arial" panose="020B0604020202020204" pitchFamily="34" charset="0"/>
                    <a:cs typeface="Arial" panose="020B0604020202020204" pitchFamily="34" charset="0"/>
                  </a:rPr>
                  <a:t>  ,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𝑀</m:t>
                        </m:r>
                      </m:e>
                      <m:sub>
                        <m:r>
                          <a:rPr lang="es-ES" b="0" i="1" smtClean="0">
                            <a:latin typeface="Cambria Math" panose="02040503050406030204" pitchFamily="18" charset="0"/>
                            <a:cs typeface="Arial" panose="020B0604020202020204" pitchFamily="34" charset="0"/>
                          </a:rPr>
                          <m:t>𝑆</m:t>
                        </m:r>
                      </m:sub>
                    </m:sSub>
                    <m:r>
                      <a:rPr lang="es-ES" i="1">
                        <a:latin typeface="Cambria Math" panose="02040503050406030204" pitchFamily="18" charset="0"/>
                        <a:cs typeface="Arial" panose="020B0604020202020204" pitchFamily="34" charset="0"/>
                      </a:rPr>
                      <m:t>=</m:t>
                    </m:r>
                    <m:d>
                      <m:dPr>
                        <m:begChr m:val="{"/>
                        <m:endChr m:val="}"/>
                        <m:ctrlPr>
                          <a:rPr lang="es-ES" i="1">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𝑆</m:t>
                        </m:r>
                        <m:r>
                          <a:rPr lang="es-ES" i="1">
                            <a:latin typeface="Cambria Math" panose="02040503050406030204" pitchFamily="18" charset="0"/>
                            <a:cs typeface="Arial" panose="020B0604020202020204" pitchFamily="34" charset="0"/>
                          </a:rPr>
                          <m:t>,</m:t>
                        </m:r>
                        <m:d>
                          <m:dPr>
                            <m:ctrlPr>
                              <a:rPr lang="es-ES" i="1">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𝑆</m:t>
                            </m:r>
                            <m:r>
                              <a:rPr lang="es-ES" i="1">
                                <a:latin typeface="Cambria Math" panose="02040503050406030204" pitchFamily="18" charset="0"/>
                                <a:cs typeface="Arial" panose="020B0604020202020204" pitchFamily="34" charset="0"/>
                              </a:rPr>
                              <m:t>−1</m:t>
                            </m:r>
                          </m:e>
                        </m:d>
                        <m:r>
                          <a:rPr lang="es-ES" i="1">
                            <a:latin typeface="Cambria Math" panose="02040503050406030204" pitchFamily="18" charset="0"/>
                            <a:cs typeface="Arial" panose="020B0604020202020204" pitchFamily="34" charset="0"/>
                          </a:rPr>
                          <m:t>,</m:t>
                        </m:r>
                        <m:d>
                          <m:dPr>
                            <m:ctrlPr>
                              <a:rPr lang="es-ES" i="1">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𝑆</m:t>
                            </m:r>
                            <m:r>
                              <a:rPr lang="es-ES" i="1">
                                <a:latin typeface="Cambria Math" panose="02040503050406030204" pitchFamily="18" charset="0"/>
                                <a:cs typeface="Arial" panose="020B0604020202020204" pitchFamily="34" charset="0"/>
                              </a:rPr>
                              <m:t>−2</m:t>
                            </m:r>
                          </m:e>
                        </m:d>
                        <m:r>
                          <a:rPr lang="es-ES" i="1">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𝑆</m:t>
                        </m:r>
                      </m:e>
                    </m:d>
                  </m:oMath>
                </a14:m>
                <a:r>
                  <a:rPr lang="es-ES" b="0" dirty="0">
                    <a:latin typeface="Arial" panose="020B0604020202020204" pitchFamily="34" charset="0"/>
                    <a:cs typeface="Arial" panose="020B0604020202020204" pitchFamily="34" charset="0"/>
                  </a:rPr>
                  <a:t>  , </a:t>
                </a:r>
                <a14:m>
                  <m:oMath xmlns:m="http://schemas.openxmlformats.org/officeDocument/2006/math">
                    <m:sSub>
                      <m:sSubPr>
                        <m:ctrlPr>
                          <a:rPr lang="es-ES"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𝑀</m:t>
                        </m:r>
                      </m:e>
                      <m:sub>
                        <m:r>
                          <a:rPr lang="es-ES" b="0" i="1" smtClean="0">
                            <a:latin typeface="Cambria Math" panose="02040503050406030204" pitchFamily="18" charset="0"/>
                            <a:cs typeface="Arial" panose="020B0604020202020204" pitchFamily="34" charset="0"/>
                          </a:rPr>
                          <m:t>𝐽</m:t>
                        </m:r>
                      </m:sub>
                    </m:sSub>
                    <m:r>
                      <a:rPr lang="es-ES" i="1">
                        <a:latin typeface="Cambria Math" panose="02040503050406030204" pitchFamily="18" charset="0"/>
                        <a:cs typeface="Arial" panose="020B0604020202020204" pitchFamily="34" charset="0"/>
                      </a:rPr>
                      <m:t>=</m:t>
                    </m:r>
                    <m:d>
                      <m:dPr>
                        <m:begChr m:val="{"/>
                        <m:endChr m:val="}"/>
                        <m:ctrlPr>
                          <a:rPr lang="es-ES" i="1">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𝐽</m:t>
                        </m:r>
                        <m:r>
                          <a:rPr lang="es-ES" i="1">
                            <a:latin typeface="Cambria Math" panose="02040503050406030204" pitchFamily="18" charset="0"/>
                            <a:cs typeface="Arial" panose="020B0604020202020204" pitchFamily="34" charset="0"/>
                          </a:rPr>
                          <m:t>,</m:t>
                        </m:r>
                        <m:d>
                          <m:dPr>
                            <m:ctrlPr>
                              <a:rPr lang="es-ES" i="1">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𝐽</m:t>
                            </m:r>
                            <m:r>
                              <a:rPr lang="es-ES" i="1">
                                <a:latin typeface="Cambria Math" panose="02040503050406030204" pitchFamily="18" charset="0"/>
                                <a:cs typeface="Arial" panose="020B0604020202020204" pitchFamily="34" charset="0"/>
                              </a:rPr>
                              <m:t>−1</m:t>
                            </m:r>
                          </m:e>
                        </m:d>
                        <m:r>
                          <a:rPr lang="es-ES" i="1">
                            <a:latin typeface="Cambria Math" panose="02040503050406030204" pitchFamily="18" charset="0"/>
                            <a:cs typeface="Arial" panose="020B0604020202020204" pitchFamily="34" charset="0"/>
                          </a:rPr>
                          <m:t>,</m:t>
                        </m:r>
                        <m:d>
                          <m:dPr>
                            <m:ctrlPr>
                              <a:rPr lang="es-ES" i="1">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𝐽</m:t>
                            </m:r>
                            <m:r>
                              <a:rPr lang="es-ES" i="1">
                                <a:latin typeface="Cambria Math" panose="02040503050406030204" pitchFamily="18" charset="0"/>
                                <a:cs typeface="Arial" panose="020B0604020202020204" pitchFamily="34" charset="0"/>
                              </a:rPr>
                              <m:t>−2</m:t>
                            </m:r>
                          </m:e>
                        </m:d>
                        <m:r>
                          <a:rPr lang="es-ES" i="1">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𝐽</m:t>
                        </m:r>
                      </m:e>
                    </m:d>
                  </m:oMath>
                </a14:m>
                <a:endParaRPr lang="es-ES" b="0" dirty="0">
                  <a:latin typeface="Arial" panose="020B0604020202020204" pitchFamily="34" charset="0"/>
                  <a:cs typeface="Arial" panose="020B0604020202020204" pitchFamily="34" charset="0"/>
                </a:endParaRPr>
              </a:p>
              <a:p>
                <a:pPr marL="0" indent="0" algn="just">
                  <a:buNone/>
                </a:pPr>
                <a:r>
                  <a:rPr lang="es-ES" dirty="0">
                    <a:latin typeface="Arial" panose="020B0604020202020204" pitchFamily="34" charset="0"/>
                    <a:cs typeface="Arial" panose="020B0604020202020204" pitchFamily="34" charset="0"/>
                  </a:rPr>
                  <a:t>La notación electrónica es usado generalmente para describir el estado fundamenta del átomos, pero, cuando están excitados esta notación no es adecuado  y se usa la notación espectroscópica. Esta notación se caracteriza por que cada estado posible del átomo en su totalidad  se encuentra representado por los números cuánticos </a:t>
                </a:r>
                <a14:m>
                  <m:oMath xmlns:m="http://schemas.openxmlformats.org/officeDocument/2006/math">
                    <m:r>
                      <a:rPr lang="es-ES" b="0" i="1" smtClean="0">
                        <a:latin typeface="Cambria Math" panose="02040503050406030204" pitchFamily="18" charset="0"/>
                        <a:cs typeface="Arial" panose="020B0604020202020204" pitchFamily="34" charset="0"/>
                      </a:rPr>
                      <m:t>𝐿</m:t>
                    </m:r>
                    <m:r>
                      <a:rPr lang="es-ES" b="0" i="1" smtClean="0">
                        <a:latin typeface="Cambria Math" panose="02040503050406030204" pitchFamily="18" charset="0"/>
                        <a:cs typeface="Arial" panose="020B0604020202020204" pitchFamily="34" charset="0"/>
                      </a:rPr>
                      <m:t>,  </m:t>
                    </m:r>
                    <m:r>
                      <a:rPr lang="es-ES" b="0" i="1" smtClean="0">
                        <a:latin typeface="Cambria Math" panose="02040503050406030204" pitchFamily="18" charset="0"/>
                        <a:cs typeface="Arial" panose="020B0604020202020204" pitchFamily="34" charset="0"/>
                      </a:rPr>
                      <m:t>𝑆</m:t>
                    </m:r>
                    <m:r>
                      <a:rPr lang="es-ES" b="0" i="1" smtClean="0">
                        <a:latin typeface="Cambria Math" panose="02040503050406030204" pitchFamily="18" charset="0"/>
                        <a:cs typeface="Arial" panose="020B0604020202020204" pitchFamily="34" charset="0"/>
                      </a:rPr>
                      <m:t>,  </m:t>
                    </m:r>
                    <m:r>
                      <a:rPr lang="es-ES" b="0" i="1" smtClean="0">
                        <a:latin typeface="Cambria Math" panose="02040503050406030204" pitchFamily="18" charset="0"/>
                        <a:cs typeface="Arial" panose="020B0604020202020204" pitchFamily="34" charset="0"/>
                      </a:rPr>
                      <m:t>𝐽</m:t>
                    </m:r>
                    <m:r>
                      <a:rPr lang="es-ES" b="0" i="1" smtClean="0">
                        <a:latin typeface="Cambria Math" panose="02040503050406030204" pitchFamily="18" charset="0"/>
                        <a:cs typeface="Arial" panose="020B0604020202020204" pitchFamily="34" charset="0"/>
                      </a:rPr>
                      <m:t> (</m:t>
                    </m:r>
                    <m:r>
                      <a:rPr lang="es-ES" b="0" i="1" smtClean="0">
                        <a:latin typeface="Cambria Math" panose="02040503050406030204" pitchFamily="18" charset="0"/>
                        <a:cs typeface="Arial" panose="020B0604020202020204" pitchFamily="34" charset="0"/>
                      </a:rPr>
                      <m:t>𝑚𝑎𝑦𝑢𝑠𝑐𝑢𝑙𝑎</m:t>
                    </m:r>
                    <m:r>
                      <a:rPr lang="es-ES" b="0" i="1" smtClean="0">
                        <a:latin typeface="Cambria Math" panose="02040503050406030204" pitchFamily="18" charset="0"/>
                        <a:cs typeface="Arial" panose="020B0604020202020204" pitchFamily="34" charset="0"/>
                      </a:rPr>
                      <m:t> </m:t>
                    </m:r>
                    <m:r>
                      <a:rPr lang="es-ES" b="0" i="1" smtClean="0">
                        <a:latin typeface="Cambria Math" panose="02040503050406030204" pitchFamily="18" charset="0"/>
                        <a:cs typeface="Arial" panose="020B0604020202020204" pitchFamily="34" charset="0"/>
                      </a:rPr>
                      <m:t>𝑛𝑜</m:t>
                    </m:r>
                    <m:r>
                      <a:rPr lang="es-ES" b="0" i="1" smtClean="0">
                        <a:latin typeface="Cambria Math" panose="02040503050406030204" pitchFamily="18" charset="0"/>
                        <a:cs typeface="Arial" panose="020B0604020202020204" pitchFamily="34" charset="0"/>
                      </a:rPr>
                      <m:t> </m:t>
                    </m:r>
                    <m:r>
                      <a:rPr lang="es-ES" b="0" i="1" smtClean="0">
                        <a:latin typeface="Cambria Math" panose="02040503050406030204" pitchFamily="18" charset="0"/>
                        <a:cs typeface="Arial" panose="020B0604020202020204" pitchFamily="34" charset="0"/>
                      </a:rPr>
                      <m:t>𝑐𝑜𝑛𝑓𝑢𝑛𝑑𝑖𝑟</m:t>
                    </m:r>
                    <m:r>
                      <a:rPr lang="es-ES" b="0" i="1" smtClean="0">
                        <a:latin typeface="Cambria Math" panose="02040503050406030204" pitchFamily="18" charset="0"/>
                        <a:cs typeface="Arial" panose="020B0604020202020204" pitchFamily="34" charset="0"/>
                      </a:rPr>
                      <m:t>)</m:t>
                    </m:r>
                  </m:oMath>
                </a14:m>
                <a:r>
                  <a:rPr lang="es-ES" dirty="0">
                    <a:latin typeface="Arial" panose="020B0604020202020204" pitchFamily="34" charset="0"/>
                    <a:cs typeface="Arial" panose="020B0604020202020204" pitchFamily="34" charset="0"/>
                  </a:rPr>
                  <a:t>. El valor particular de </a:t>
                </a:r>
                <a14:m>
                  <m:oMath xmlns:m="http://schemas.openxmlformats.org/officeDocument/2006/math">
                    <m:r>
                      <a:rPr lang="es-ES" i="1">
                        <a:latin typeface="Cambria Math" panose="02040503050406030204" pitchFamily="18" charset="0"/>
                        <a:cs typeface="Arial" panose="020B0604020202020204" pitchFamily="34" charset="0"/>
                      </a:rPr>
                      <m:t>𝐿</m:t>
                    </m:r>
                  </m:oMath>
                </a14:m>
                <a:r>
                  <a:rPr lang="es-ES" b="0" dirty="0">
                    <a:latin typeface="Arial" panose="020B0604020202020204" pitchFamily="34" charset="0"/>
                    <a:cs typeface="Arial" panose="020B0604020202020204" pitchFamily="34" charset="0"/>
                  </a:rPr>
                  <a:t> para un determinado estado atómico se designa mediante letras mayúsculas: </a:t>
                </a:r>
              </a:p>
              <a:p>
                <a:pPr marL="0" indent="0" algn="just">
                  <a:buNone/>
                </a:pPr>
                <a:r>
                  <a:rPr lang="es-ES" b="0" dirty="0">
                    <a:latin typeface="Arial" panose="020B0604020202020204" pitchFamily="34" charset="0"/>
                    <a:cs typeface="Arial" panose="020B0604020202020204" pitchFamily="34" charset="0"/>
                  </a:rPr>
                  <a:t/>
                </a:r>
              </a:p>
              <a:p>
                <a:pPr marL="0" indent="0" algn="just">
                  <a:buNone/>
                </a:pPr>
                <a:endParaRPr lang="es-ES" b="0" dirty="0">
                  <a:latin typeface="Arial" panose="020B0604020202020204" pitchFamily="34" charset="0"/>
                  <a:cs typeface="Arial" panose="020B0604020202020204" pitchFamily="34" charset="0"/>
                </a:endParaRPr>
              </a:p>
              <a:p>
                <a:pPr marL="0" indent="0" algn="just">
                  <a:buNone/>
                </a:pPr>
                <a:endParaRPr lang="es-AR" dirty="0">
                  <a:latin typeface="Arial" panose="020B0604020202020204" pitchFamily="34" charset="0"/>
                  <a:cs typeface="Arial" panose="020B0604020202020204" pitchFamily="34" charset="0"/>
                </a:endParaRPr>
              </a:p>
              <a:p>
                <a:pPr marL="0" indent="0" algn="ctr">
                  <a:buNone/>
                </a:pPr>
                <a:endParaRPr lang="es-AR" dirty="0">
                  <a:latin typeface="Arial" panose="020B0604020202020204" pitchFamily="34" charset="0"/>
                  <a:cs typeface="Arial" panose="020B0604020202020204" pitchFamily="34" charset="0"/>
                </a:endParaRPr>
              </a:p>
              <a:p>
                <a:pPr marL="0" indent="0" algn="just">
                  <a:buNone/>
                </a:pPr>
                <a:endParaRPr lang="es-AR" dirty="0">
                  <a:latin typeface="Arial" panose="020B0604020202020204" pitchFamily="34" charset="0"/>
                  <a:cs typeface="Arial" panose="020B0604020202020204" pitchFamily="34" charset="0"/>
                </a:endParaRPr>
              </a:p>
              <a:p>
                <a:pPr marL="0" indent="0" algn="just">
                  <a:buNone/>
                </a:pPr>
                <a:endParaRPr lang="es-AR" dirty="0">
                  <a:latin typeface="Arial" panose="020B0604020202020204" pitchFamily="34" charset="0"/>
                  <a:cs typeface="Arial" panose="020B0604020202020204" pitchFamily="34" charset="0"/>
                </a:endParaRPr>
              </a:p>
              <a:p>
                <a:pPr marL="0" indent="0" algn="just">
                  <a:buNone/>
                </a:pPr>
                <a:endParaRPr lang="es-ES" dirty="0">
                  <a:latin typeface="Arial" panose="020B0604020202020204" pitchFamily="34" charset="0"/>
                  <a:cs typeface="Arial" panose="020B0604020202020204" pitchFamily="34" charset="0"/>
                </a:endParaRPr>
              </a:p>
              <a:p>
                <a:pPr marL="0" indent="0" algn="just">
                  <a:buNone/>
                </a:pPr>
                <a:endParaRPr lang="es-ES" dirty="0">
                  <a:latin typeface="Arial" panose="020B0604020202020204" pitchFamily="34" charset="0"/>
                  <a:cs typeface="Arial" panose="020B0604020202020204" pitchFamily="34" charset="0"/>
                </a:endParaRPr>
              </a:p>
              <a:p>
                <a:endParaRPr lang="es-ES" dirty="0"/>
              </a:p>
            </p:txBody>
          </p:sp>
        </mc:Choice>
        <mc:Fallback>
          <p:sp>
            <p:nvSpPr>
              <p:cNvPr id="3" name="Marcador de contenido 2">
                <a:extLst>
                  <a:ext uri="{FF2B5EF4-FFF2-40B4-BE49-F238E27FC236}">
                    <a16:creationId xmlns:a14="http://schemas.microsoft.com/office/drawing/2010/main" xmlns="" xmlns:a16="http://schemas.microsoft.com/office/drawing/2014/main" id="{8E5A1346-C419-44BA-B2CB-AFBF987A68C7}"/>
                  </a:ext>
                </a:extLst>
              </p:cNvPr>
              <p:cNvSpPr>
                <a:spLocks noGrp="1" noRot="1" noChangeAspect="1" noMove="1" noResize="1" noEditPoints="1" noAdjustHandles="1" noChangeArrowheads="1" noChangeShapeType="1" noTextEdit="1"/>
              </p:cNvSpPr>
              <p:nvPr>
                <p:ph idx="1"/>
              </p:nvPr>
            </p:nvSpPr>
            <p:spPr>
              <a:xfrm>
                <a:off x="838199" y="581892"/>
                <a:ext cx="11035145" cy="6276108"/>
              </a:xfrm>
              <a:blipFill>
                <a:blip r:embed="rId2"/>
                <a:stretch>
                  <a:fillRect l="-442" t="-1650" r="-442"/>
                </a:stretch>
              </a:blipFill>
            </p:spPr>
            <p:txBody>
              <a:bodyPr/>
              <a:lstStyle/>
              <a:p>
                <a:r>
                  <a:rPr lang="es-ES">
                    <a:noFill/>
                  </a:rPr>
                  <a:t> </a:t>
                </a:r>
              </a:p>
            </p:txBody>
          </p:sp>
        </mc:Fallback>
      </mc:AlternateContent>
      <p:graphicFrame>
        <p:nvGraphicFramePr>
          <p:cNvPr id="8" name="Tabla 7">
            <a:extLst>
              <a:ext uri="{FF2B5EF4-FFF2-40B4-BE49-F238E27FC236}">
                <a16:creationId xmlns="" xmlns:a16="http://schemas.microsoft.com/office/drawing/2014/main" id="{2C31CCA6-DBD8-439F-81CE-14710CC3FCAA}"/>
              </a:ext>
            </a:extLst>
          </p:cNvPr>
          <p:cNvGraphicFramePr>
            <a:graphicFrameLocks noGrp="1"/>
          </p:cNvGraphicFramePr>
          <p:nvPr>
            <p:extLst>
              <p:ext uri="{D42A27DB-BD31-4B8C-83A1-F6EECF244321}">
                <p14:modId xmlns="" xmlns:p14="http://schemas.microsoft.com/office/powerpoint/2010/main" val="2282760661"/>
              </p:ext>
            </p:extLst>
          </p:nvPr>
        </p:nvGraphicFramePr>
        <p:xfrm>
          <a:off x="2189020" y="5905268"/>
          <a:ext cx="7356762" cy="741680"/>
        </p:xfrm>
        <a:graphic>
          <a:graphicData uri="http://schemas.openxmlformats.org/drawingml/2006/table">
            <a:tbl>
              <a:tblPr firstRow="1" bandRow="1">
                <a:tableStyleId>{5C22544A-7EE6-4342-B048-85BDC9FD1C3A}</a:tableStyleId>
              </a:tblPr>
              <a:tblGrid>
                <a:gridCol w="1050966">
                  <a:extLst>
                    <a:ext uri="{9D8B030D-6E8A-4147-A177-3AD203B41FA5}">
                      <a16:colId xmlns="" xmlns:a16="http://schemas.microsoft.com/office/drawing/2014/main" val="35457357"/>
                    </a:ext>
                  </a:extLst>
                </a:gridCol>
                <a:gridCol w="1050966">
                  <a:extLst>
                    <a:ext uri="{9D8B030D-6E8A-4147-A177-3AD203B41FA5}">
                      <a16:colId xmlns="" xmlns:a16="http://schemas.microsoft.com/office/drawing/2014/main" val="2614000352"/>
                    </a:ext>
                  </a:extLst>
                </a:gridCol>
                <a:gridCol w="1050966">
                  <a:extLst>
                    <a:ext uri="{9D8B030D-6E8A-4147-A177-3AD203B41FA5}">
                      <a16:colId xmlns="" xmlns:a16="http://schemas.microsoft.com/office/drawing/2014/main" val="460051501"/>
                    </a:ext>
                  </a:extLst>
                </a:gridCol>
                <a:gridCol w="1050966">
                  <a:extLst>
                    <a:ext uri="{9D8B030D-6E8A-4147-A177-3AD203B41FA5}">
                      <a16:colId xmlns="" xmlns:a16="http://schemas.microsoft.com/office/drawing/2014/main" val="2337577191"/>
                    </a:ext>
                  </a:extLst>
                </a:gridCol>
                <a:gridCol w="1050966">
                  <a:extLst>
                    <a:ext uri="{9D8B030D-6E8A-4147-A177-3AD203B41FA5}">
                      <a16:colId xmlns="" xmlns:a16="http://schemas.microsoft.com/office/drawing/2014/main" val="2601855719"/>
                    </a:ext>
                  </a:extLst>
                </a:gridCol>
                <a:gridCol w="1050966">
                  <a:extLst>
                    <a:ext uri="{9D8B030D-6E8A-4147-A177-3AD203B41FA5}">
                      <a16:colId xmlns="" xmlns:a16="http://schemas.microsoft.com/office/drawing/2014/main" val="3813366422"/>
                    </a:ext>
                  </a:extLst>
                </a:gridCol>
                <a:gridCol w="1050966">
                  <a:extLst>
                    <a:ext uri="{9D8B030D-6E8A-4147-A177-3AD203B41FA5}">
                      <a16:colId xmlns="" xmlns:a16="http://schemas.microsoft.com/office/drawing/2014/main" val="1923488651"/>
                    </a:ext>
                  </a:extLst>
                </a:gridCol>
              </a:tblGrid>
              <a:tr h="370840">
                <a:tc>
                  <a:txBody>
                    <a:bodyPr/>
                    <a:lstStyle/>
                    <a:p>
                      <a:pPr algn="ctr"/>
                      <a:r>
                        <a:rPr lang="es-ES" dirty="0"/>
                        <a:t>L</a:t>
                      </a:r>
                    </a:p>
                  </a:txBody>
                  <a:tcPr/>
                </a:tc>
                <a:tc>
                  <a:txBody>
                    <a:bodyPr/>
                    <a:lstStyle/>
                    <a:p>
                      <a:pPr algn="ctr"/>
                      <a:r>
                        <a:rPr lang="es-ES" dirty="0"/>
                        <a:t>0</a:t>
                      </a:r>
                    </a:p>
                  </a:txBody>
                  <a:tcPr/>
                </a:tc>
                <a:tc>
                  <a:txBody>
                    <a:bodyPr/>
                    <a:lstStyle/>
                    <a:p>
                      <a:pPr algn="ctr"/>
                      <a:r>
                        <a:rPr lang="es-ES" dirty="0"/>
                        <a:t>1</a:t>
                      </a:r>
                    </a:p>
                  </a:txBody>
                  <a:tcPr/>
                </a:tc>
                <a:tc>
                  <a:txBody>
                    <a:bodyPr/>
                    <a:lstStyle/>
                    <a:p>
                      <a:pPr algn="ctr"/>
                      <a:r>
                        <a:rPr lang="es-ES" dirty="0"/>
                        <a:t>2</a:t>
                      </a:r>
                    </a:p>
                  </a:txBody>
                  <a:tcPr/>
                </a:tc>
                <a:tc>
                  <a:txBody>
                    <a:bodyPr/>
                    <a:lstStyle/>
                    <a:p>
                      <a:pPr algn="ctr"/>
                      <a:r>
                        <a:rPr lang="es-ES" dirty="0"/>
                        <a:t>3</a:t>
                      </a:r>
                    </a:p>
                  </a:txBody>
                  <a:tcPr/>
                </a:tc>
                <a:tc>
                  <a:txBody>
                    <a:bodyPr/>
                    <a:lstStyle/>
                    <a:p>
                      <a:pPr algn="ctr"/>
                      <a:r>
                        <a:rPr lang="es-ES" dirty="0"/>
                        <a:t>4</a:t>
                      </a:r>
                    </a:p>
                  </a:txBody>
                  <a:tcPr/>
                </a:tc>
                <a:tc>
                  <a:txBody>
                    <a:bodyPr/>
                    <a:lstStyle/>
                    <a:p>
                      <a:pPr algn="ctr"/>
                      <a:r>
                        <a:rPr lang="es-ES" dirty="0"/>
                        <a:t>5</a:t>
                      </a:r>
                    </a:p>
                  </a:txBody>
                  <a:tcPr/>
                </a:tc>
                <a:extLst>
                  <a:ext uri="{0D108BD9-81ED-4DB2-BD59-A6C34878D82A}">
                    <a16:rowId xmlns="" xmlns:a16="http://schemas.microsoft.com/office/drawing/2014/main" val="923620582"/>
                  </a:ext>
                </a:extLst>
              </a:tr>
              <a:tr h="370840">
                <a:tc>
                  <a:txBody>
                    <a:bodyPr/>
                    <a:lstStyle/>
                    <a:p>
                      <a:r>
                        <a:rPr lang="es-ES" dirty="0"/>
                        <a:t>Se asigna</a:t>
                      </a:r>
                    </a:p>
                  </a:txBody>
                  <a:tcPr/>
                </a:tc>
                <a:tc>
                  <a:txBody>
                    <a:bodyPr/>
                    <a:lstStyle/>
                    <a:p>
                      <a:pPr algn="ctr"/>
                      <a:r>
                        <a:rPr lang="es-ES" dirty="0"/>
                        <a:t>S</a:t>
                      </a:r>
                    </a:p>
                  </a:txBody>
                  <a:tcPr/>
                </a:tc>
                <a:tc>
                  <a:txBody>
                    <a:bodyPr/>
                    <a:lstStyle/>
                    <a:p>
                      <a:pPr algn="ctr"/>
                      <a:r>
                        <a:rPr lang="es-ES" dirty="0"/>
                        <a:t>P</a:t>
                      </a:r>
                    </a:p>
                  </a:txBody>
                  <a:tcPr/>
                </a:tc>
                <a:tc>
                  <a:txBody>
                    <a:bodyPr/>
                    <a:lstStyle/>
                    <a:p>
                      <a:pPr algn="ctr"/>
                      <a:r>
                        <a:rPr lang="es-ES" dirty="0"/>
                        <a:t>D</a:t>
                      </a:r>
                    </a:p>
                  </a:txBody>
                  <a:tcPr/>
                </a:tc>
                <a:tc>
                  <a:txBody>
                    <a:bodyPr/>
                    <a:lstStyle/>
                    <a:p>
                      <a:pPr algn="ctr"/>
                      <a:r>
                        <a:rPr lang="es-ES" dirty="0"/>
                        <a:t>F</a:t>
                      </a:r>
                    </a:p>
                  </a:txBody>
                  <a:tcPr/>
                </a:tc>
                <a:tc>
                  <a:txBody>
                    <a:bodyPr/>
                    <a:lstStyle/>
                    <a:p>
                      <a:pPr algn="ctr"/>
                      <a:r>
                        <a:rPr lang="es-ES" dirty="0"/>
                        <a:t>G</a:t>
                      </a:r>
                    </a:p>
                  </a:txBody>
                  <a:tcPr/>
                </a:tc>
                <a:tc>
                  <a:txBody>
                    <a:bodyPr/>
                    <a:lstStyle/>
                    <a:p>
                      <a:pPr algn="ctr"/>
                      <a:r>
                        <a:rPr lang="es-ES" dirty="0"/>
                        <a:t>H</a:t>
                      </a:r>
                    </a:p>
                  </a:txBody>
                  <a:tcPr/>
                </a:tc>
                <a:extLst>
                  <a:ext uri="{0D108BD9-81ED-4DB2-BD59-A6C34878D82A}">
                    <a16:rowId xmlns="" xmlns:a16="http://schemas.microsoft.com/office/drawing/2014/main" val="1893179269"/>
                  </a:ext>
                </a:extLst>
              </a:tr>
            </a:tbl>
          </a:graphicData>
        </a:graphic>
      </p:graphicFrame>
    </p:spTree>
    <p:extLst>
      <p:ext uri="{BB962C8B-B14F-4D97-AF65-F5344CB8AC3E}">
        <p14:creationId xmlns="" xmlns:p14="http://schemas.microsoft.com/office/powerpoint/2010/main" val="3004208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858DBBC-EC3C-440A-8FAE-474A16FD3BB2}"/>
              </a:ext>
            </a:extLst>
          </p:cNvPr>
          <p:cNvSpPr>
            <a:spLocks noGrp="1"/>
          </p:cNvSpPr>
          <p:nvPr>
            <p:ph type="title"/>
          </p:nvPr>
        </p:nvSpPr>
        <p:spPr>
          <a:xfrm>
            <a:off x="838200" y="365126"/>
            <a:ext cx="10515600" cy="315912"/>
          </a:xfrm>
        </p:spPr>
        <p:txBody>
          <a:bodyPr>
            <a:normAutofit fontScale="90000"/>
          </a:bodyPr>
          <a:lstStyle/>
          <a:p>
            <a:pPr algn="ctr"/>
            <a:r>
              <a:rPr lang="es-ES" b="1" dirty="0">
                <a:solidFill>
                  <a:schemeClr val="accent6"/>
                </a:solidFill>
              </a:rPr>
              <a:t>Paramagnetismo átomos con varios electrones</a:t>
            </a:r>
            <a:endParaRPr lang="es-ES" b="1" dirty="0"/>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0F58ED7A-034B-4047-B9C5-ED12C24E8B52}"/>
                  </a:ext>
                </a:extLst>
              </p:cNvPr>
              <p:cNvSpPr>
                <a:spLocks noGrp="1"/>
              </p:cNvSpPr>
              <p:nvPr>
                <p:ph idx="1"/>
              </p:nvPr>
            </p:nvSpPr>
            <p:spPr>
              <a:xfrm>
                <a:off x="838200" y="928254"/>
                <a:ext cx="10515600" cy="5680363"/>
              </a:xfrm>
            </p:spPr>
            <p:txBody>
              <a:bodyPr>
                <a:normAutofit fontScale="70000" lnSpcReduction="20000"/>
              </a:bodyPr>
              <a:lstStyle/>
              <a:p>
                <a:pPr marL="0" indent="0">
                  <a:buNone/>
                </a:pPr>
                <a:r>
                  <a:rPr lang="es-ES" dirty="0">
                    <a:latin typeface="Arial" panose="020B0604020202020204" pitchFamily="34" charset="0"/>
                    <a:cs typeface="Arial" panose="020B0604020202020204" pitchFamily="34" charset="0"/>
                  </a:rPr>
                  <a:t>Luego se trabaja con la notación espectroscópica  o de Russell que se indica como.</a:t>
                </a:r>
              </a:p>
              <a:p>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a:p>
                <a:endParaRPr lang="es-ES" dirty="0">
                  <a:latin typeface="Arial" panose="020B0604020202020204" pitchFamily="34" charset="0"/>
                  <a:cs typeface="Arial" panose="020B0604020202020204" pitchFamily="34" charset="0"/>
                </a:endParaRPr>
              </a:p>
              <a:p>
                <a:pPr marL="0" indent="0">
                  <a:buNone/>
                </a:pPr>
                <a:r>
                  <a:rPr lang="es-ES" dirty="0">
                    <a:latin typeface="Arial" panose="020B0604020202020204" pitchFamily="34" charset="0"/>
                    <a:cs typeface="Arial" panose="020B0604020202020204" pitchFamily="34" charset="0"/>
                  </a:rPr>
                  <a:t>Como se comento previamente los elementos de transición tienen el momento orbital bloqueado lo cual permite simplificar el calculo del momento magnético atómico, pues, debemos solo tener en cuento el número de electrones no apareados. </a:t>
                </a:r>
              </a:p>
              <a:p>
                <a:pPr marL="0" indent="0">
                  <a:buNone/>
                </a:pPr>
                <a:endParaRPr lang="es-ES" dirty="0">
                  <a:latin typeface="Arial" panose="020B0604020202020204" pitchFamily="34" charset="0"/>
                  <a:cs typeface="Arial" panose="020B0604020202020204" pitchFamily="34" charset="0"/>
                </a:endParaRPr>
              </a:p>
              <a:p>
                <a:pPr marL="0" indent="0" algn="ctr">
                  <a:buNone/>
                </a:pPr>
                <a14:m>
                  <m:oMath xmlns:m="http://schemas.openxmlformats.org/officeDocument/2006/math">
                    <m:sSub>
                      <m:sSubPr>
                        <m:ctrlPr>
                          <a:rPr lang="es-AR" i="1">
                            <a:latin typeface="Cambria Math" panose="02040503050406030204" pitchFamily="18" charset="0"/>
                            <a:cs typeface="Arial" panose="020B0604020202020204" pitchFamily="34" charset="0"/>
                          </a:rPr>
                        </m:ctrlPr>
                      </m:sSubPr>
                      <m:e>
                        <m:r>
                          <a:rPr lang="es-AR"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𝑗</m:t>
                        </m:r>
                      </m:sub>
                    </m:sSub>
                    <m:r>
                      <a:rPr lang="es-ES" i="1">
                        <a:latin typeface="Cambria Math" panose="02040503050406030204" pitchFamily="18" charset="0"/>
                        <a:cs typeface="Arial" panose="020B0604020202020204" pitchFamily="34" charset="0"/>
                      </a:rPr>
                      <m:t>=</m:t>
                    </m:r>
                    <m:sSub>
                      <m:sSubPr>
                        <m:ctrlPr>
                          <a:rPr lang="es-AR"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𝑔</m:t>
                        </m:r>
                      </m:e>
                      <m:sub>
                        <m:r>
                          <a:rPr lang="es-ES" i="1">
                            <a:latin typeface="Cambria Math" panose="02040503050406030204" pitchFamily="18" charset="0"/>
                            <a:ea typeface="Cambria Math" panose="02040503050406030204" pitchFamily="18" charset="0"/>
                            <a:cs typeface="Arial" panose="020B0604020202020204" pitchFamily="34" charset="0"/>
                          </a:rPr>
                          <m:t>𝑗</m:t>
                        </m:r>
                      </m:sub>
                    </m:sSub>
                    <m:r>
                      <a:rPr lang="es-ES" b="0" i="0" smtClean="0">
                        <a:latin typeface="Cambria Math" panose="02040503050406030204" pitchFamily="18" charset="0"/>
                        <a:ea typeface="Cambria Math" panose="02040503050406030204" pitchFamily="18" charset="0"/>
                        <a:cs typeface="Arial" panose="020B0604020202020204" pitchFamily="34" charset="0"/>
                      </a:rPr>
                      <m:t>  </m:t>
                    </m:r>
                    <m:rad>
                      <m:radPr>
                        <m:degHide m:val="on"/>
                        <m:ctrlPr>
                          <a:rPr lang="es-ES" i="1">
                            <a:latin typeface="Cambria Math" panose="02040503050406030204" pitchFamily="18" charset="0"/>
                            <a:cs typeface="Arial" panose="020B0604020202020204" pitchFamily="34" charset="0"/>
                          </a:rPr>
                        </m:ctrlPr>
                      </m:radPr>
                      <m:deg/>
                      <m:e>
                        <m:r>
                          <a:rPr lang="es-ES" i="1">
                            <a:latin typeface="Cambria Math" panose="02040503050406030204" pitchFamily="18" charset="0"/>
                            <a:cs typeface="Arial" panose="020B0604020202020204" pitchFamily="34" charset="0"/>
                          </a:rPr>
                          <m:t>𝑗</m:t>
                        </m:r>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𝑗</m:t>
                            </m:r>
                            <m:r>
                              <a:rPr lang="es-ES" i="1">
                                <a:latin typeface="Cambria Math" panose="02040503050406030204" pitchFamily="18" charset="0"/>
                                <a:cs typeface="Arial" panose="020B0604020202020204" pitchFamily="34" charset="0"/>
                              </a:rPr>
                              <m:t>+1</m:t>
                            </m:r>
                          </m:e>
                        </m:d>
                      </m:e>
                    </m:rad>
                    <m:sSub>
                      <m:sSubPr>
                        <m:ctrlPr>
                          <a:rPr lang="es-AR" i="1">
                            <a:latin typeface="Cambria Math" panose="02040503050406030204" pitchFamily="18" charset="0"/>
                            <a:cs typeface="Arial" panose="020B0604020202020204" pitchFamily="34" charset="0"/>
                          </a:rPr>
                        </m:ctrlPr>
                      </m:sSubPr>
                      <m:e>
                        <m:r>
                          <a:rPr lang="es-AR"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𝐵</m:t>
                        </m:r>
                      </m:sub>
                    </m:sSub>
                  </m:oMath>
                </a14:m>
                <a:r>
                  <a:rPr lang="es-ES" dirty="0">
                    <a:latin typeface="Arial" panose="020B0604020202020204" pitchFamily="34" charset="0"/>
                    <a:cs typeface="Arial" panose="020B0604020202020204" pitchFamily="34" charset="0"/>
                  </a:rPr>
                  <a:t>  luego</a:t>
                </a:r>
                <a14:m>
                  <m:oMath xmlns:m="http://schemas.openxmlformats.org/officeDocument/2006/math">
                    <m:sSub>
                      <m:sSubPr>
                        <m:ctrlPr>
                          <a:rPr lang="es-AR" i="1">
                            <a:latin typeface="Cambria Math" panose="02040503050406030204" pitchFamily="18" charset="0"/>
                            <a:cs typeface="Arial" panose="020B0604020202020204" pitchFamily="34" charset="0"/>
                          </a:rPr>
                        </m:ctrlPr>
                      </m:sSubPr>
                      <m:e>
                        <m:r>
                          <a:rPr lang="es-ES" b="0" i="1" smtClean="0">
                            <a:latin typeface="Cambria Math" panose="02040503050406030204" pitchFamily="18" charset="0"/>
                            <a:cs typeface="Arial" panose="020B0604020202020204" pitchFamily="34" charset="0"/>
                          </a:rPr>
                          <m:t>   </m:t>
                        </m:r>
                        <m:r>
                          <a:rPr lang="es-AR"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𝑗</m:t>
                        </m:r>
                      </m:sub>
                    </m:sSub>
                    <m:r>
                      <a:rPr lang="es-ES" i="1">
                        <a:latin typeface="Cambria Math" panose="02040503050406030204" pitchFamily="18" charset="0"/>
                        <a:cs typeface="Arial" panose="020B0604020202020204" pitchFamily="34" charset="0"/>
                      </a:rPr>
                      <m:t>=</m:t>
                    </m:r>
                    <m:r>
                      <a:rPr lang="es-ES" b="0" i="0" smtClean="0">
                        <a:latin typeface="Cambria Math" panose="02040503050406030204" pitchFamily="18" charset="0"/>
                        <a:cs typeface="Arial" panose="020B0604020202020204" pitchFamily="34" charset="0"/>
                      </a:rPr>
                      <m:t>2</m:t>
                    </m:r>
                    <m:rad>
                      <m:radPr>
                        <m:degHide m:val="on"/>
                        <m:ctrlPr>
                          <a:rPr lang="es-ES" i="1">
                            <a:latin typeface="Cambria Math" panose="02040503050406030204" pitchFamily="18" charset="0"/>
                            <a:cs typeface="Arial" panose="020B0604020202020204" pitchFamily="34" charset="0"/>
                          </a:rPr>
                        </m:ctrlPr>
                      </m:radPr>
                      <m:deg/>
                      <m:e>
                        <m:r>
                          <a:rPr lang="es-ES" i="1">
                            <a:latin typeface="Cambria Math" panose="02040503050406030204" pitchFamily="18" charset="0"/>
                            <a:cs typeface="Arial" panose="020B0604020202020204" pitchFamily="34" charset="0"/>
                          </a:rPr>
                          <m:t>𝑠</m:t>
                        </m:r>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𝑠</m:t>
                            </m:r>
                            <m:r>
                              <a:rPr lang="es-ES" i="1">
                                <a:latin typeface="Cambria Math" panose="02040503050406030204" pitchFamily="18" charset="0"/>
                                <a:cs typeface="Arial" panose="020B0604020202020204" pitchFamily="34" charset="0"/>
                              </a:rPr>
                              <m:t>+1</m:t>
                            </m:r>
                          </m:e>
                        </m:d>
                      </m:e>
                    </m:rad>
                    <m:sSub>
                      <m:sSubPr>
                        <m:ctrlPr>
                          <a:rPr lang="es-AR" i="1">
                            <a:latin typeface="Cambria Math" panose="02040503050406030204" pitchFamily="18" charset="0"/>
                            <a:cs typeface="Arial" panose="020B0604020202020204" pitchFamily="34" charset="0"/>
                          </a:rPr>
                        </m:ctrlPr>
                      </m:sSubPr>
                      <m:e>
                        <m:r>
                          <a:rPr lang="es-AR"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𝐵</m:t>
                        </m:r>
                      </m:sub>
                    </m:sSub>
                  </m:oMath>
                </a14:m>
                <a:endParaRPr lang="es-ES" dirty="0">
                  <a:latin typeface="Arial" panose="020B0604020202020204" pitchFamily="34" charset="0"/>
                  <a:cs typeface="Arial" panose="020B0604020202020204" pitchFamily="34" charset="0"/>
                </a:endParaRPr>
              </a:p>
              <a:p>
                <a:pPr marL="0" indent="0">
                  <a:buNone/>
                </a:pPr>
                <a:endParaRPr lang="es-ES" dirty="0">
                  <a:latin typeface="Arial" panose="020B0604020202020204" pitchFamily="34" charset="0"/>
                  <a:cs typeface="Arial" panose="020B0604020202020204" pitchFamily="34" charset="0"/>
                </a:endParaRPr>
              </a:p>
              <a:p>
                <a:pPr marL="0" indent="0">
                  <a:buNone/>
                </a:pPr>
                <a:r>
                  <a:rPr lang="es-ES" dirty="0">
                    <a:latin typeface="Arial" panose="020B0604020202020204" pitchFamily="34" charset="0"/>
                    <a:cs typeface="Arial" panose="020B0604020202020204" pitchFamily="34" charset="0"/>
                  </a:rPr>
                  <a:t>veamos el momento magnético de los iones de los elementos </a:t>
                </a:r>
                <a14:m>
                  <m:oMath xmlns:m="http://schemas.openxmlformats.org/officeDocument/2006/math">
                    <m:r>
                      <a:rPr lang="es-ES" b="0" i="1" smtClean="0">
                        <a:latin typeface="Cambria Math" panose="02040503050406030204" pitchFamily="18" charset="0"/>
                        <a:cs typeface="Arial" panose="020B0604020202020204" pitchFamily="34" charset="0"/>
                      </a:rPr>
                      <m:t>3</m:t>
                    </m:r>
                    <m:r>
                      <a:rPr lang="es-ES" b="0" i="1" smtClean="0">
                        <a:latin typeface="Cambria Math" panose="02040503050406030204" pitchFamily="18" charset="0"/>
                        <a:cs typeface="Arial" panose="020B0604020202020204" pitchFamily="34" charset="0"/>
                      </a:rPr>
                      <m:t>𝑑</m:t>
                    </m:r>
                    <m:r>
                      <a:rPr lang="es-ES" b="0" i="1" smtClean="0">
                        <a:latin typeface="Cambria Math" panose="02040503050406030204" pitchFamily="18" charset="0"/>
                        <a:cs typeface="Arial" panose="020B0604020202020204" pitchFamily="34" charset="0"/>
                      </a:rPr>
                      <m:t> </m:t>
                    </m:r>
                  </m:oMath>
                </a14:m>
                <a:r>
                  <a:rPr lang="es-ES" dirty="0">
                    <a:latin typeface="Arial" panose="020B0604020202020204" pitchFamily="34" charset="0"/>
                    <a:cs typeface="Arial" panose="020B0604020202020204" pitchFamily="34" charset="0"/>
                  </a:rPr>
                  <a:t>en función del      número n de electrones desapareados en unidades de </a:t>
                </a:r>
                <a14:m>
                  <m:oMath xmlns:m="http://schemas.openxmlformats.org/officeDocument/2006/math">
                    <m:sSub>
                      <m:sSubPr>
                        <m:ctrlPr>
                          <a:rPr lang="es-AR" i="1">
                            <a:latin typeface="Cambria Math" panose="02040503050406030204" pitchFamily="18" charset="0"/>
                            <a:cs typeface="Arial" panose="020B0604020202020204" pitchFamily="34" charset="0"/>
                          </a:rPr>
                        </m:ctrlPr>
                      </m:sSubPr>
                      <m:e>
                        <m:r>
                          <a:rPr lang="es-AR"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𝐵</m:t>
                        </m:r>
                      </m:sub>
                    </m:sSub>
                  </m:oMath>
                </a14:m>
                <a:r>
                  <a:rPr lang="es-ES" dirty="0">
                    <a:latin typeface="Arial" panose="020B0604020202020204" pitchFamily="34" charset="0"/>
                    <a:cs typeface="Arial" panose="020B0604020202020204" pitchFamily="34" charset="0"/>
                  </a:rPr>
                  <a:t> magnetones de Bohr</a:t>
                </a:r>
              </a:p>
              <a:p>
                <a:pPr marL="0" indent="0">
                  <a:buNone/>
                </a:pPr>
                <a:endParaRPr lang="es-ES" dirty="0">
                  <a:latin typeface="Arial" panose="020B0604020202020204" pitchFamily="34" charset="0"/>
                  <a:cs typeface="Arial" panose="020B0604020202020204" pitchFamily="34"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cs typeface="Arial" panose="020B0604020202020204" pitchFamily="34" charset="0"/>
                            </a:rPr>
                          </m:ctrlPr>
                        </m:sSubPr>
                        <m:e>
                          <m:r>
                            <a:rPr lang="es-ES" i="1">
                              <a:latin typeface="Cambria Math" panose="02040503050406030204" pitchFamily="18" charset="0"/>
                              <a:cs typeface="Arial" panose="020B0604020202020204" pitchFamily="34" charset="0"/>
                            </a:rPr>
                            <m:t>   </m:t>
                          </m:r>
                          <m:r>
                            <a:rPr lang="es-AR"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𝑗</m:t>
                          </m:r>
                        </m:sub>
                      </m:sSub>
                      <m:r>
                        <a:rPr lang="es-ES" i="1">
                          <a:latin typeface="Cambria Math" panose="02040503050406030204" pitchFamily="18" charset="0"/>
                          <a:cs typeface="Arial" panose="020B0604020202020204" pitchFamily="34" charset="0"/>
                        </a:rPr>
                        <m:t>=</m:t>
                      </m:r>
                      <m:rad>
                        <m:radPr>
                          <m:degHide m:val="on"/>
                          <m:ctrlPr>
                            <a:rPr lang="es-ES" i="1">
                              <a:latin typeface="Cambria Math" panose="02040503050406030204" pitchFamily="18" charset="0"/>
                              <a:cs typeface="Arial" panose="020B0604020202020204" pitchFamily="34" charset="0"/>
                            </a:rPr>
                          </m:ctrlPr>
                        </m:radPr>
                        <m:deg/>
                        <m:e>
                          <m:r>
                            <a:rPr lang="es-ES" b="0" i="1" smtClean="0">
                              <a:latin typeface="Cambria Math" panose="02040503050406030204" pitchFamily="18" charset="0"/>
                              <a:cs typeface="Arial" panose="020B0604020202020204" pitchFamily="34" charset="0"/>
                            </a:rPr>
                            <m:t>𝑛</m:t>
                          </m:r>
                          <m:d>
                            <m:dPr>
                              <m:ctrlPr>
                                <a:rPr lang="es-ES" i="1">
                                  <a:latin typeface="Cambria Math" panose="02040503050406030204" pitchFamily="18" charset="0"/>
                                  <a:cs typeface="Arial" panose="020B0604020202020204" pitchFamily="34" charset="0"/>
                                </a:rPr>
                              </m:ctrlPr>
                            </m:dPr>
                            <m:e>
                              <m:r>
                                <a:rPr lang="es-ES" b="0" i="1" smtClean="0">
                                  <a:latin typeface="Cambria Math" panose="02040503050406030204" pitchFamily="18" charset="0"/>
                                  <a:cs typeface="Arial" panose="020B0604020202020204" pitchFamily="34" charset="0"/>
                                </a:rPr>
                                <m:t>𝑛</m:t>
                              </m:r>
                              <m:r>
                                <a:rPr lang="es-ES" i="1">
                                  <a:latin typeface="Cambria Math" panose="02040503050406030204" pitchFamily="18" charset="0"/>
                                  <a:cs typeface="Arial" panose="020B0604020202020204" pitchFamily="34" charset="0"/>
                                </a:rPr>
                                <m:t>+</m:t>
                              </m:r>
                              <m:r>
                                <a:rPr lang="es-ES" b="0" i="1" smtClean="0">
                                  <a:latin typeface="Cambria Math" panose="02040503050406030204" pitchFamily="18" charset="0"/>
                                  <a:cs typeface="Arial" panose="020B0604020202020204" pitchFamily="34" charset="0"/>
                                </a:rPr>
                                <m:t>2</m:t>
                              </m:r>
                            </m:e>
                          </m:d>
                        </m:e>
                      </m:rad>
                      <m:sSub>
                        <m:sSubPr>
                          <m:ctrlPr>
                            <a:rPr lang="es-AR" i="1">
                              <a:latin typeface="Cambria Math" panose="02040503050406030204" pitchFamily="18" charset="0"/>
                              <a:cs typeface="Arial" panose="020B0604020202020204" pitchFamily="34" charset="0"/>
                            </a:rPr>
                          </m:ctrlPr>
                        </m:sSubPr>
                        <m:e>
                          <m:r>
                            <a:rPr lang="es-AR"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𝐵</m:t>
                          </m:r>
                        </m:sub>
                      </m:sSub>
                    </m:oMath>
                  </m:oMathPara>
                </a14:m>
                <a:endParaRPr lang="es-ES" dirty="0">
                  <a:latin typeface="Arial" panose="020B0604020202020204" pitchFamily="34" charset="0"/>
                  <a:cs typeface="Arial" panose="020B0604020202020204" pitchFamily="34" charset="0"/>
                </a:endParaRPr>
              </a:p>
              <a:p>
                <a:pPr marL="0" indent="0">
                  <a:buNone/>
                </a:pPr>
                <a:endParaRPr lang="es-ES" dirty="0">
                  <a:latin typeface="Arial" panose="020B0604020202020204" pitchFamily="34" charset="0"/>
                  <a:cs typeface="Arial" panose="020B0604020202020204" pitchFamily="34" charset="0"/>
                </a:endParaRPr>
              </a:p>
              <a:p>
                <a:pPr marL="0" indent="0">
                  <a:buNone/>
                </a:pPr>
                <a:endParaRPr lang="es-ES" dirty="0">
                  <a:latin typeface="Arial" panose="020B0604020202020204" pitchFamily="34" charset="0"/>
                  <a:cs typeface="Arial" panose="020B0604020202020204" pitchFamily="34" charset="0"/>
                </a:endParaRPr>
              </a:p>
              <a:p>
                <a:pPr marL="0" indent="0">
                  <a:buNone/>
                </a:pPr>
                <a:endParaRPr lang="es-ES" dirty="0">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 xmlns:a16="http://schemas.microsoft.com/office/drawing/2014/main" id="{0F58ED7A-034B-4047-B9C5-ED12C24E8B52}"/>
                  </a:ext>
                </a:extLst>
              </p:cNvPr>
              <p:cNvSpPr>
                <a:spLocks noGrp="1" noRot="1" noChangeAspect="1" noMove="1" noResize="1" noEditPoints="1" noAdjustHandles="1" noChangeArrowheads="1" noChangeShapeType="1" noTextEdit="1"/>
              </p:cNvSpPr>
              <p:nvPr>
                <p:ph idx="1"/>
              </p:nvPr>
            </p:nvSpPr>
            <p:spPr>
              <a:xfrm>
                <a:off x="838200" y="928254"/>
                <a:ext cx="10515600" cy="5680363"/>
              </a:xfrm>
              <a:blipFill>
                <a:blip r:embed="rId2"/>
                <a:stretch>
                  <a:fillRect l="-638" t="-2039" r="-232"/>
                </a:stretch>
              </a:blipFill>
            </p:spPr>
            <p:txBody>
              <a:bodyPr/>
              <a:lstStyle/>
              <a:p>
                <a:r>
                  <a:rPr lang="es-ES">
                    <a:noFill/>
                  </a:rPr>
                  <a:t> </a:t>
                </a:r>
              </a:p>
            </p:txBody>
          </p:sp>
        </mc:Fallback>
      </mc:AlternateContent>
      <p:pic>
        <p:nvPicPr>
          <p:cNvPr id="5" name="Imagen 4">
            <a:extLst>
              <a:ext uri="{FF2B5EF4-FFF2-40B4-BE49-F238E27FC236}">
                <a16:creationId xmlns="" xmlns:a16="http://schemas.microsoft.com/office/drawing/2014/main" id="{325663D3-9400-4447-963D-79859809919B}"/>
              </a:ext>
            </a:extLst>
          </p:cNvPr>
          <p:cNvPicPr>
            <a:picLocks noChangeAspect="1"/>
          </p:cNvPicPr>
          <p:nvPr/>
        </p:nvPicPr>
        <p:blipFill>
          <a:blip r:embed="rId3"/>
          <a:stretch>
            <a:fillRect/>
          </a:stretch>
        </p:blipFill>
        <p:spPr>
          <a:xfrm>
            <a:off x="2507672" y="1257236"/>
            <a:ext cx="6117648" cy="2005510"/>
          </a:xfrm>
          <a:prstGeom prst="rect">
            <a:avLst/>
          </a:prstGeom>
        </p:spPr>
      </p:pic>
    </p:spTree>
    <p:extLst>
      <p:ext uri="{BB962C8B-B14F-4D97-AF65-F5344CB8AC3E}">
        <p14:creationId xmlns="" xmlns:p14="http://schemas.microsoft.com/office/powerpoint/2010/main" val="3514562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29CB248-B6B3-415B-A39D-62AE96CBEF97}"/>
              </a:ext>
            </a:extLst>
          </p:cNvPr>
          <p:cNvSpPr>
            <a:spLocks noGrp="1"/>
          </p:cNvSpPr>
          <p:nvPr>
            <p:ph type="title"/>
          </p:nvPr>
        </p:nvSpPr>
        <p:spPr>
          <a:xfrm>
            <a:off x="23538" y="42540"/>
            <a:ext cx="10515600" cy="424584"/>
          </a:xfrm>
        </p:spPr>
        <p:txBody>
          <a:bodyPr>
            <a:noAutofit/>
          </a:bodyPr>
          <a:lstStyle/>
          <a:p>
            <a:r>
              <a:rPr lang="es-ES" sz="2800" b="1" dirty="0">
                <a:solidFill>
                  <a:schemeClr val="accent6"/>
                </a:solidFill>
                <a:latin typeface="Arial" panose="020B0604020202020204" pitchFamily="34" charset="0"/>
                <a:cs typeface="Arial" panose="020B0604020202020204" pitchFamily="34" charset="0"/>
              </a:rPr>
              <a:t>Momento magnético de los elementos de transición</a:t>
            </a:r>
          </a:p>
        </p:txBody>
      </p:sp>
      <p:pic>
        <p:nvPicPr>
          <p:cNvPr id="16" name="Marcador de contenido 15">
            <a:extLst>
              <a:ext uri="{FF2B5EF4-FFF2-40B4-BE49-F238E27FC236}">
                <a16:creationId xmlns="" xmlns:a16="http://schemas.microsoft.com/office/drawing/2014/main" id="{3A344B68-2A04-4873-95A9-7C735DECEAA3}"/>
              </a:ext>
            </a:extLst>
          </p:cNvPr>
          <p:cNvPicPr>
            <a:picLocks noGrp="1" noChangeAspect="1"/>
          </p:cNvPicPr>
          <p:nvPr>
            <p:ph idx="1"/>
          </p:nvPr>
        </p:nvPicPr>
        <p:blipFill>
          <a:blip r:embed="rId2"/>
          <a:stretch>
            <a:fillRect/>
          </a:stretch>
        </p:blipFill>
        <p:spPr>
          <a:xfrm>
            <a:off x="23538" y="1019487"/>
            <a:ext cx="6827598" cy="5518022"/>
          </a:xfrm>
          <a:prstGeom prst="rect">
            <a:avLst/>
          </a:prstGeom>
        </p:spPr>
      </p:pic>
      <mc:AlternateContent xmlns:mc="http://schemas.openxmlformats.org/markup-compatibility/2006">
        <mc:Choice xmlns="" xmlns:a14="http://schemas.microsoft.com/office/drawing/2010/main" Requires="a14">
          <p:sp>
            <p:nvSpPr>
              <p:cNvPr id="3" name="CuadroTexto 2">
                <a:extLst>
                  <a:ext uri="{FF2B5EF4-FFF2-40B4-BE49-F238E27FC236}">
                    <a16:creationId xmlns:a16="http://schemas.microsoft.com/office/drawing/2014/main" id="{7229BA2B-A83A-4D6F-853E-38FFA2E3947E}"/>
                  </a:ext>
                </a:extLst>
              </p:cNvPr>
              <p:cNvSpPr txBox="1"/>
              <p:nvPr/>
            </p:nvSpPr>
            <p:spPr>
              <a:xfrm>
                <a:off x="7093527" y="993438"/>
                <a:ext cx="4849091" cy="4581703"/>
              </a:xfrm>
              <a:prstGeom prst="rect">
                <a:avLst/>
              </a:prstGeom>
              <a:noFill/>
            </p:spPr>
            <p:txBody>
              <a:bodyPr wrap="square" lIns="0" tIns="0" rIns="0" bIns="0" rtlCol="0">
                <a:spAutoFit/>
              </a:bodyPr>
              <a:lstStyle/>
              <a:p>
                <a:r>
                  <a:rPr lang="es-ES" dirty="0"/>
                  <a:t>22- Ti= </a:t>
                </a:r>
                <a14:m>
                  <m:oMath xmlns:m="http://schemas.openxmlformats.org/officeDocument/2006/math">
                    <m:d>
                      <m:dPr>
                        <m:begChr m:val="["/>
                        <m:endChr m:val="]"/>
                        <m:ctrlPr>
                          <a:rPr lang="es-ES" i="1" smtClean="0">
                            <a:latin typeface="Cambria Math" panose="02040503050406030204" pitchFamily="18" charset="0"/>
                          </a:rPr>
                        </m:ctrlPr>
                      </m:dPr>
                      <m:e>
                        <m:sSub>
                          <m:sSubPr>
                            <m:ctrlPr>
                              <a:rPr lang="es-ES" i="1" smtClean="0">
                                <a:latin typeface="Cambria Math" panose="02040503050406030204" pitchFamily="18" charset="0"/>
                              </a:rPr>
                            </m:ctrlPr>
                          </m:sSubPr>
                          <m:e>
                            <m:r>
                              <a:rPr lang="es-ES" b="0" i="1" smtClean="0">
                                <a:latin typeface="Cambria Math" panose="02040503050406030204" pitchFamily="18" charset="0"/>
                              </a:rPr>
                              <m:t>𝐴</m:t>
                            </m:r>
                          </m:e>
                          <m:sub>
                            <m:r>
                              <a:rPr lang="es-ES" b="0" i="1" smtClean="0">
                                <a:latin typeface="Cambria Math" panose="02040503050406030204" pitchFamily="18" charset="0"/>
                              </a:rPr>
                              <m:t>𝑟</m:t>
                            </m:r>
                          </m:sub>
                        </m:sSub>
                      </m:e>
                    </m:d>
                    <m:r>
                      <a:rPr lang="es-ES" b="0" i="0" smtClean="0">
                        <a:latin typeface="Cambria Math" panose="02040503050406030204" pitchFamily="18" charset="0"/>
                      </a:rPr>
                      <m:t> 3</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𝑑</m:t>
                        </m:r>
                      </m:e>
                      <m:sup>
                        <m:r>
                          <a:rPr lang="es-ES" b="0" i="1" smtClean="0">
                            <a:latin typeface="Cambria Math" panose="02040503050406030204" pitchFamily="18" charset="0"/>
                          </a:rPr>
                          <m:t>2</m:t>
                        </m:r>
                      </m:sup>
                    </m:sSup>
                    <m:r>
                      <a:rPr lang="es-ES" b="0" i="1" smtClean="0">
                        <a:latin typeface="Cambria Math" panose="02040503050406030204" pitchFamily="18" charset="0"/>
                      </a:rPr>
                      <m:t>4</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2</m:t>
                        </m:r>
                      </m:sup>
                    </m:sSup>
                    <m:r>
                      <a:rPr lang="es-ES" b="0" i="1" smtClean="0">
                        <a:latin typeface="Cambria Math" panose="02040503050406030204" pitchFamily="18" charset="0"/>
                        <a:ea typeface="Cambria Math" panose="02040503050406030204" pitchFamily="18" charset="0"/>
                      </a:rPr>
                      <m:t>→  </m:t>
                    </m:r>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𝑇𝑖</m:t>
                        </m:r>
                      </m:e>
                      <m:sup>
                        <m:r>
                          <a:rPr lang="es-ES" b="0" i="1" smtClean="0">
                            <a:latin typeface="Cambria Math" panose="02040503050406030204" pitchFamily="18" charset="0"/>
                            <a:ea typeface="Cambria Math" panose="02040503050406030204" pitchFamily="18" charset="0"/>
                          </a:rPr>
                          <m:t>3+</m:t>
                        </m:r>
                      </m:sup>
                    </m:sSup>
                    <m:r>
                      <a:rPr lang="es-ES" b="0" i="1" smtClean="0">
                        <a:latin typeface="Cambria Math" panose="02040503050406030204" pitchFamily="18" charset="0"/>
                        <a:ea typeface="Cambria Math" panose="02040503050406030204" pitchFamily="18" charset="0"/>
                      </a:rPr>
                      <m:t> =</m:t>
                    </m:r>
                    <m:d>
                      <m:dPr>
                        <m:begChr m:val="["/>
                        <m:endChr m:val="]"/>
                        <m:ctrlPr>
                          <a:rPr lang="es-ES" b="0" i="1" smtClean="0">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b="0" i="1" smtClean="0">
                        <a:latin typeface="Cambria Math" panose="02040503050406030204" pitchFamily="18" charset="0"/>
                        <a:ea typeface="Cambria Math" panose="02040503050406030204" pitchFamily="18" charset="0"/>
                      </a:rPr>
                      <m:t> 3</m:t>
                    </m:r>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𝑑</m:t>
                        </m:r>
                      </m:e>
                      <m:sup>
                        <m:r>
                          <a:rPr lang="es-ES" b="0" i="1" smtClean="0">
                            <a:latin typeface="Cambria Math" panose="02040503050406030204" pitchFamily="18" charset="0"/>
                            <a:ea typeface="Cambria Math" panose="02040503050406030204" pitchFamily="18" charset="0"/>
                          </a:rPr>
                          <m:t>1</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b="0" i="1" smtClean="0">
                            <a:latin typeface="Cambria Math" panose="02040503050406030204" pitchFamily="18" charset="0"/>
                          </a:rPr>
                          <m:t>0</m:t>
                        </m:r>
                      </m:sup>
                    </m:sSup>
                  </m:oMath>
                </a14:m>
                <a:endParaRPr lang="es-ES" dirty="0"/>
              </a:p>
              <a:p>
                <a:r>
                  <a:rPr lang="es-ES" dirty="0"/>
                  <a:t>23- V=  </a:t>
                </a:r>
                <a14:m>
                  <m:oMath xmlns:m="http://schemas.openxmlformats.org/officeDocument/2006/math">
                    <m:d>
                      <m:dPr>
                        <m:begChr m:val="["/>
                        <m:endChr m:val="]"/>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a:latin typeface="Cambria Math" panose="02040503050406030204" pitchFamily="18" charset="0"/>
                      </a:rPr>
                      <m:t> 3</m:t>
                    </m:r>
                    <m:sSup>
                      <m:sSupPr>
                        <m:ctrlPr>
                          <a:rPr lang="es-ES" i="1">
                            <a:latin typeface="Cambria Math" panose="02040503050406030204" pitchFamily="18" charset="0"/>
                          </a:rPr>
                        </m:ctrlPr>
                      </m:sSupPr>
                      <m:e>
                        <m:r>
                          <a:rPr lang="es-ES" i="1">
                            <a:latin typeface="Cambria Math" panose="02040503050406030204" pitchFamily="18" charset="0"/>
                          </a:rPr>
                          <m:t>𝑑</m:t>
                        </m:r>
                      </m:e>
                      <m:sup>
                        <m:r>
                          <a:rPr lang="es-ES" b="0" i="1" smtClean="0">
                            <a:latin typeface="Cambria Math" panose="02040503050406030204" pitchFamily="18" charset="0"/>
                          </a:rPr>
                          <m:t>3</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2</m:t>
                        </m:r>
                      </m:sup>
                    </m:sSup>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  </m:t>
                    </m:r>
                    <m:sSup>
                      <m:sSupPr>
                        <m:ctrlPr>
                          <a:rPr lang="es-ES" i="1">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𝑉</m:t>
                        </m:r>
                      </m:e>
                      <m:sup>
                        <m:r>
                          <a:rPr lang="es-ES" b="0" i="1" smtClean="0">
                            <a:latin typeface="Cambria Math" panose="02040503050406030204" pitchFamily="18" charset="0"/>
                            <a:ea typeface="Cambria Math" panose="02040503050406030204" pitchFamily="18" charset="0"/>
                          </a:rPr>
                          <m:t>4</m:t>
                        </m:r>
                        <m:r>
                          <a:rPr lang="es-ES" i="1">
                            <a:latin typeface="Cambria Math" panose="02040503050406030204" pitchFamily="18" charset="0"/>
                            <a:ea typeface="Cambria Math" panose="02040503050406030204" pitchFamily="18" charset="0"/>
                          </a:rPr>
                          <m:t>+</m:t>
                        </m:r>
                      </m:sup>
                    </m:sSup>
                    <m:r>
                      <a:rPr lang="es-ES" b="0" i="1" smtClean="0">
                        <a:latin typeface="Cambria Math" panose="02040503050406030204" pitchFamily="18" charset="0"/>
                        <a:ea typeface="Cambria Math" panose="02040503050406030204" pitchFamily="18" charset="0"/>
                      </a:rPr>
                      <m:t>   </m:t>
                    </m:r>
                    <m:r>
                      <a:rPr lang="es-ES" i="1">
                        <a:latin typeface="Cambria Math" panose="02040503050406030204" pitchFamily="18" charset="0"/>
                        <a:ea typeface="Cambria Math" panose="02040503050406030204" pitchFamily="18" charset="0"/>
                      </a:rPr>
                      <m:t>=</m:t>
                    </m:r>
                    <m:d>
                      <m:dPr>
                        <m:begChr m:val="["/>
                        <m:endChr m:val="]"/>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i="1">
                        <a:latin typeface="Cambria Math" panose="02040503050406030204" pitchFamily="18" charset="0"/>
                        <a:ea typeface="Cambria Math" panose="02040503050406030204" pitchFamily="18" charset="0"/>
                      </a:rPr>
                      <m:t>3</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𝑑</m:t>
                        </m:r>
                      </m:e>
                      <m:sup>
                        <m:r>
                          <a:rPr lang="es-ES" i="1">
                            <a:latin typeface="Cambria Math" panose="02040503050406030204" pitchFamily="18" charset="0"/>
                            <a:ea typeface="Cambria Math" panose="02040503050406030204" pitchFamily="18" charset="0"/>
                          </a:rPr>
                          <m:t>1</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0</m:t>
                        </m:r>
                      </m:sup>
                    </m:sSup>
                  </m:oMath>
                </a14:m>
                <a:endParaRPr lang="es-ES" dirty="0"/>
              </a:p>
              <a:p>
                <a:r>
                  <a:rPr lang="es-ES" dirty="0"/>
                  <a:t>23- V=  </a:t>
                </a:r>
                <a14:m>
                  <m:oMath xmlns:m="http://schemas.openxmlformats.org/officeDocument/2006/math">
                    <m:d>
                      <m:dPr>
                        <m:begChr m:val="["/>
                        <m:endChr m:val="]"/>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a:latin typeface="Cambria Math" panose="02040503050406030204" pitchFamily="18" charset="0"/>
                      </a:rPr>
                      <m:t> 3</m:t>
                    </m:r>
                    <m:sSup>
                      <m:sSupPr>
                        <m:ctrlPr>
                          <a:rPr lang="es-ES" i="1">
                            <a:latin typeface="Cambria Math" panose="02040503050406030204" pitchFamily="18" charset="0"/>
                          </a:rPr>
                        </m:ctrlPr>
                      </m:sSupPr>
                      <m:e>
                        <m:r>
                          <a:rPr lang="es-ES" i="1">
                            <a:latin typeface="Cambria Math" panose="02040503050406030204" pitchFamily="18" charset="0"/>
                          </a:rPr>
                          <m:t>𝑑</m:t>
                        </m:r>
                      </m:e>
                      <m:sup>
                        <m:r>
                          <a:rPr lang="es-ES" i="1">
                            <a:latin typeface="Cambria Math" panose="02040503050406030204" pitchFamily="18" charset="0"/>
                          </a:rPr>
                          <m:t>3</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2</m:t>
                        </m:r>
                      </m:sup>
                    </m:sSup>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 </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𝑉</m:t>
                        </m:r>
                      </m:e>
                      <m:sup>
                        <m:r>
                          <a:rPr lang="es-ES" b="0" i="1" smtClean="0">
                            <a:latin typeface="Cambria Math" panose="02040503050406030204" pitchFamily="18" charset="0"/>
                            <a:ea typeface="Cambria Math" panose="02040503050406030204" pitchFamily="18" charset="0"/>
                          </a:rPr>
                          <m:t>3</m:t>
                        </m:r>
                        <m:r>
                          <a:rPr lang="es-ES" i="1">
                            <a:latin typeface="Cambria Math" panose="02040503050406030204" pitchFamily="18" charset="0"/>
                            <a:ea typeface="Cambria Math" panose="02040503050406030204" pitchFamily="18" charset="0"/>
                          </a:rPr>
                          <m:t>+</m:t>
                        </m:r>
                      </m:sup>
                    </m:sSup>
                    <m:r>
                      <a:rPr lang="es-ES" b="0" i="1" smtClean="0">
                        <a:latin typeface="Cambria Math" panose="02040503050406030204" pitchFamily="18" charset="0"/>
                        <a:ea typeface="Cambria Math" panose="02040503050406030204" pitchFamily="18" charset="0"/>
                      </a:rPr>
                      <m:t>   </m:t>
                    </m:r>
                    <m:r>
                      <a:rPr lang="es-ES" i="1">
                        <a:latin typeface="Cambria Math" panose="02040503050406030204" pitchFamily="18" charset="0"/>
                        <a:ea typeface="Cambria Math" panose="02040503050406030204" pitchFamily="18" charset="0"/>
                      </a:rPr>
                      <m:t>=</m:t>
                    </m:r>
                    <m:d>
                      <m:dPr>
                        <m:begChr m:val="["/>
                        <m:endChr m:val="]"/>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i="1">
                        <a:latin typeface="Cambria Math" panose="02040503050406030204" pitchFamily="18" charset="0"/>
                        <a:ea typeface="Cambria Math" panose="02040503050406030204" pitchFamily="18" charset="0"/>
                      </a:rPr>
                      <m:t> 3</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𝑑</m:t>
                        </m:r>
                      </m:e>
                      <m:sup>
                        <m:r>
                          <a:rPr lang="es-ES" b="0" i="1" smtClean="0">
                            <a:latin typeface="Cambria Math" panose="02040503050406030204" pitchFamily="18" charset="0"/>
                            <a:ea typeface="Cambria Math" panose="02040503050406030204" pitchFamily="18" charset="0"/>
                          </a:rPr>
                          <m:t>2</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0</m:t>
                        </m:r>
                      </m:sup>
                    </m:sSup>
                  </m:oMath>
                </a14:m>
                <a:endParaRPr lang="es-ES" dirty="0"/>
              </a:p>
              <a:p>
                <a:r>
                  <a:rPr lang="es-ES" dirty="0"/>
                  <a:t>24- Cr= </a:t>
                </a:r>
                <a14:m>
                  <m:oMath xmlns:m="http://schemas.openxmlformats.org/officeDocument/2006/math">
                    <m:d>
                      <m:dPr>
                        <m:begChr m:val="["/>
                        <m:endChr m:val="]"/>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a:latin typeface="Cambria Math" panose="02040503050406030204" pitchFamily="18" charset="0"/>
                      </a:rPr>
                      <m:t> 3</m:t>
                    </m:r>
                    <m:sSup>
                      <m:sSupPr>
                        <m:ctrlPr>
                          <a:rPr lang="es-ES" i="1">
                            <a:latin typeface="Cambria Math" panose="02040503050406030204" pitchFamily="18" charset="0"/>
                          </a:rPr>
                        </m:ctrlPr>
                      </m:sSupPr>
                      <m:e>
                        <m:r>
                          <a:rPr lang="es-ES" i="1">
                            <a:latin typeface="Cambria Math" panose="02040503050406030204" pitchFamily="18" charset="0"/>
                          </a:rPr>
                          <m:t>𝑑</m:t>
                        </m:r>
                      </m:e>
                      <m:sup>
                        <m:r>
                          <a:rPr lang="es-ES" b="0" i="1" smtClean="0">
                            <a:latin typeface="Cambria Math" panose="02040503050406030204" pitchFamily="18" charset="0"/>
                          </a:rPr>
                          <m:t>5</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b="0" i="1" smtClean="0">
                            <a:latin typeface="Cambria Math" panose="02040503050406030204" pitchFamily="18" charset="0"/>
                          </a:rPr>
                          <m:t>1</m:t>
                        </m:r>
                      </m:sup>
                    </m:sSup>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 </m:t>
                    </m:r>
                    <m:sSup>
                      <m:sSupPr>
                        <m:ctrlPr>
                          <a:rPr lang="es-ES" i="1">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𝐶𝑟</m:t>
                        </m:r>
                      </m:e>
                      <m:sup>
                        <m:r>
                          <a:rPr lang="es-ES" i="1">
                            <a:latin typeface="Cambria Math" panose="02040503050406030204" pitchFamily="18" charset="0"/>
                            <a:ea typeface="Cambria Math" panose="02040503050406030204" pitchFamily="18" charset="0"/>
                          </a:rPr>
                          <m:t>3+</m:t>
                        </m:r>
                      </m:sup>
                    </m:sSup>
                    <m:r>
                      <a:rPr lang="es-ES" b="0" i="1" smtClean="0">
                        <a:latin typeface="Cambria Math" panose="02040503050406030204" pitchFamily="18" charset="0"/>
                        <a:ea typeface="Cambria Math" panose="02040503050406030204" pitchFamily="18" charset="0"/>
                      </a:rPr>
                      <m:t>=</m:t>
                    </m:r>
                    <m:d>
                      <m:dPr>
                        <m:begChr m:val="["/>
                        <m:endChr m:val="]"/>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i="1">
                        <a:latin typeface="Cambria Math" panose="02040503050406030204" pitchFamily="18" charset="0"/>
                        <a:ea typeface="Cambria Math" panose="02040503050406030204" pitchFamily="18" charset="0"/>
                      </a:rPr>
                      <m:t> 3</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𝑑</m:t>
                        </m:r>
                      </m:e>
                      <m:sup>
                        <m:r>
                          <a:rPr lang="es-ES" b="0" i="1" smtClean="0">
                            <a:latin typeface="Cambria Math" panose="02040503050406030204" pitchFamily="18" charset="0"/>
                            <a:ea typeface="Cambria Math" panose="02040503050406030204" pitchFamily="18" charset="0"/>
                          </a:rPr>
                          <m:t>3</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0</m:t>
                        </m:r>
                      </m:sup>
                    </m:sSup>
                  </m:oMath>
                </a14:m>
                <a:endParaRPr lang="es-ES" dirty="0"/>
              </a:p>
              <a:p>
                <a:r>
                  <a:rPr lang="es-ES" dirty="0"/>
                  <a:t>24- Cr= </a:t>
                </a:r>
                <a14:m>
                  <m:oMath xmlns:m="http://schemas.openxmlformats.org/officeDocument/2006/math">
                    <m:d>
                      <m:dPr>
                        <m:begChr m:val="["/>
                        <m:endChr m:val="]"/>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a:latin typeface="Cambria Math" panose="02040503050406030204" pitchFamily="18" charset="0"/>
                      </a:rPr>
                      <m:t> 3</m:t>
                    </m:r>
                    <m:sSup>
                      <m:sSupPr>
                        <m:ctrlPr>
                          <a:rPr lang="es-ES" i="1">
                            <a:latin typeface="Cambria Math" panose="02040503050406030204" pitchFamily="18" charset="0"/>
                          </a:rPr>
                        </m:ctrlPr>
                      </m:sSupPr>
                      <m:e>
                        <m:r>
                          <a:rPr lang="es-ES" i="1">
                            <a:latin typeface="Cambria Math" panose="02040503050406030204" pitchFamily="18" charset="0"/>
                          </a:rPr>
                          <m:t>𝑑</m:t>
                        </m:r>
                      </m:e>
                      <m:sup>
                        <m:r>
                          <a:rPr lang="es-ES" i="1">
                            <a:latin typeface="Cambria Math" panose="02040503050406030204" pitchFamily="18" charset="0"/>
                          </a:rPr>
                          <m:t>5</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1</m:t>
                        </m:r>
                      </m:sup>
                    </m:sSup>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 </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𝐶𝑟</m:t>
                        </m:r>
                      </m:e>
                      <m:sup>
                        <m:r>
                          <a:rPr lang="es-ES" b="0" i="1" smtClean="0">
                            <a:latin typeface="Cambria Math" panose="02040503050406030204" pitchFamily="18" charset="0"/>
                            <a:ea typeface="Cambria Math" panose="02040503050406030204" pitchFamily="18" charset="0"/>
                          </a:rPr>
                          <m:t>2</m:t>
                        </m:r>
                        <m:r>
                          <a:rPr lang="es-ES" i="1">
                            <a:latin typeface="Cambria Math" panose="02040503050406030204" pitchFamily="18" charset="0"/>
                            <a:ea typeface="Cambria Math" panose="02040503050406030204" pitchFamily="18" charset="0"/>
                          </a:rPr>
                          <m:t>+</m:t>
                        </m:r>
                      </m:sup>
                    </m:sSup>
                    <m:r>
                      <a:rPr lang="es-ES" i="1">
                        <a:latin typeface="Cambria Math" panose="02040503050406030204" pitchFamily="18" charset="0"/>
                        <a:ea typeface="Cambria Math" panose="02040503050406030204" pitchFamily="18" charset="0"/>
                      </a:rPr>
                      <m:t>=</m:t>
                    </m:r>
                    <m:d>
                      <m:dPr>
                        <m:begChr m:val="["/>
                        <m:endChr m:val="]"/>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i="1">
                        <a:latin typeface="Cambria Math" panose="02040503050406030204" pitchFamily="18" charset="0"/>
                        <a:ea typeface="Cambria Math" panose="02040503050406030204" pitchFamily="18" charset="0"/>
                      </a:rPr>
                      <m:t> 3</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𝑑</m:t>
                        </m:r>
                      </m:e>
                      <m:sup>
                        <m:r>
                          <a:rPr lang="es-ES" b="0" i="1" smtClean="0">
                            <a:latin typeface="Cambria Math" panose="02040503050406030204" pitchFamily="18" charset="0"/>
                            <a:ea typeface="Cambria Math" panose="02040503050406030204" pitchFamily="18" charset="0"/>
                          </a:rPr>
                          <m:t>4</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0</m:t>
                        </m:r>
                      </m:sup>
                    </m:sSup>
                  </m:oMath>
                </a14:m>
                <a:endParaRPr lang="es-ES" dirty="0"/>
              </a:p>
              <a:p>
                <a:r>
                  <a:rPr lang="es-ES" dirty="0"/>
                  <a:t>25-Mn=</a:t>
                </a:r>
                <a14:m>
                  <m:oMath xmlns:m="http://schemas.openxmlformats.org/officeDocument/2006/math">
                    <m:d>
                      <m:dPr>
                        <m:begChr m:val="["/>
                        <m:endChr m:val="]"/>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a:latin typeface="Cambria Math" panose="02040503050406030204" pitchFamily="18" charset="0"/>
                      </a:rPr>
                      <m:t> 3</m:t>
                    </m:r>
                    <m:sSup>
                      <m:sSupPr>
                        <m:ctrlPr>
                          <a:rPr lang="es-ES" i="1">
                            <a:latin typeface="Cambria Math" panose="02040503050406030204" pitchFamily="18" charset="0"/>
                          </a:rPr>
                        </m:ctrlPr>
                      </m:sSupPr>
                      <m:e>
                        <m:r>
                          <a:rPr lang="es-ES" i="1">
                            <a:latin typeface="Cambria Math" panose="02040503050406030204" pitchFamily="18" charset="0"/>
                          </a:rPr>
                          <m:t>𝑑</m:t>
                        </m:r>
                      </m:e>
                      <m:sup>
                        <m:r>
                          <a:rPr lang="es-ES" i="1">
                            <a:latin typeface="Cambria Math" panose="02040503050406030204" pitchFamily="18" charset="0"/>
                          </a:rPr>
                          <m:t>5</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b="0" i="1" smtClean="0">
                            <a:latin typeface="Cambria Math" panose="02040503050406030204" pitchFamily="18" charset="0"/>
                          </a:rPr>
                          <m:t>2</m:t>
                        </m:r>
                      </m:sup>
                    </m:sSup>
                    <m:r>
                      <a:rPr lang="es-ES" i="1">
                        <a:latin typeface="Cambria Math" panose="02040503050406030204" pitchFamily="18" charset="0"/>
                        <a:ea typeface="Cambria Math" panose="02040503050406030204" pitchFamily="18" charset="0"/>
                      </a:rPr>
                      <m:t>→</m:t>
                    </m:r>
                    <m:sSup>
                      <m:sSupPr>
                        <m:ctrlPr>
                          <a:rPr lang="es-ES" i="1">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𝑀𝑛</m:t>
                        </m:r>
                      </m:e>
                      <m:sup>
                        <m:r>
                          <a:rPr lang="es-ES" b="0" i="1" smtClean="0">
                            <a:latin typeface="Cambria Math" panose="02040503050406030204" pitchFamily="18" charset="0"/>
                            <a:ea typeface="Cambria Math" panose="02040503050406030204" pitchFamily="18" charset="0"/>
                          </a:rPr>
                          <m:t>3+</m:t>
                        </m:r>
                      </m:sup>
                    </m:sSup>
                    <m:r>
                      <a:rPr lang="es-ES" i="1">
                        <a:latin typeface="Cambria Math" panose="02040503050406030204" pitchFamily="18" charset="0"/>
                        <a:ea typeface="Cambria Math" panose="02040503050406030204" pitchFamily="18" charset="0"/>
                      </a:rPr>
                      <m:t>=</m:t>
                    </m:r>
                    <m:d>
                      <m:dPr>
                        <m:begChr m:val="["/>
                        <m:endChr m:val="]"/>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i="1">
                        <a:latin typeface="Cambria Math" panose="02040503050406030204" pitchFamily="18" charset="0"/>
                        <a:ea typeface="Cambria Math" panose="02040503050406030204" pitchFamily="18" charset="0"/>
                      </a:rPr>
                      <m:t> 3</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𝑑</m:t>
                        </m:r>
                      </m:e>
                      <m:sup>
                        <m:r>
                          <a:rPr lang="es-ES" b="0" i="1" smtClean="0">
                            <a:latin typeface="Cambria Math" panose="02040503050406030204" pitchFamily="18" charset="0"/>
                            <a:ea typeface="Cambria Math" panose="02040503050406030204" pitchFamily="18" charset="0"/>
                          </a:rPr>
                          <m:t>4</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0</m:t>
                        </m:r>
                      </m:sup>
                    </m:sSup>
                  </m:oMath>
                </a14:m>
                <a:endParaRPr lang="es-ES" dirty="0"/>
              </a:p>
              <a:p>
                <a:r>
                  <a:rPr lang="es-ES" dirty="0"/>
                  <a:t>25-Mn=</a:t>
                </a:r>
                <a14:m>
                  <m:oMath xmlns:m="http://schemas.openxmlformats.org/officeDocument/2006/math">
                    <m:d>
                      <m:dPr>
                        <m:begChr m:val="["/>
                        <m:endChr m:val="]"/>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a:latin typeface="Cambria Math" panose="02040503050406030204" pitchFamily="18" charset="0"/>
                      </a:rPr>
                      <m:t> 3</m:t>
                    </m:r>
                    <m:sSup>
                      <m:sSupPr>
                        <m:ctrlPr>
                          <a:rPr lang="es-ES" i="1">
                            <a:latin typeface="Cambria Math" panose="02040503050406030204" pitchFamily="18" charset="0"/>
                          </a:rPr>
                        </m:ctrlPr>
                      </m:sSupPr>
                      <m:e>
                        <m:r>
                          <a:rPr lang="es-ES" i="1">
                            <a:latin typeface="Cambria Math" panose="02040503050406030204" pitchFamily="18" charset="0"/>
                          </a:rPr>
                          <m:t>𝑑</m:t>
                        </m:r>
                      </m:e>
                      <m:sup>
                        <m:r>
                          <a:rPr lang="es-ES" i="1">
                            <a:latin typeface="Cambria Math" panose="02040503050406030204" pitchFamily="18" charset="0"/>
                          </a:rPr>
                          <m:t>5</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2</m:t>
                        </m:r>
                      </m:sup>
                    </m:sSup>
                    <m:r>
                      <a:rPr lang="es-ES" i="1">
                        <a:latin typeface="Cambria Math" panose="02040503050406030204" pitchFamily="18" charset="0"/>
                        <a:ea typeface="Cambria Math" panose="02040503050406030204" pitchFamily="18" charset="0"/>
                      </a:rPr>
                      <m:t>→</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𝑀𝑛</m:t>
                        </m:r>
                      </m:e>
                      <m:sup>
                        <m:r>
                          <a:rPr lang="es-ES" b="0" i="1" smtClean="0">
                            <a:latin typeface="Cambria Math" panose="02040503050406030204" pitchFamily="18" charset="0"/>
                            <a:ea typeface="Cambria Math" panose="02040503050406030204" pitchFamily="18" charset="0"/>
                          </a:rPr>
                          <m:t>2</m:t>
                        </m:r>
                        <m:r>
                          <a:rPr lang="es-ES" i="1">
                            <a:latin typeface="Cambria Math" panose="02040503050406030204" pitchFamily="18" charset="0"/>
                            <a:ea typeface="Cambria Math" panose="02040503050406030204" pitchFamily="18" charset="0"/>
                          </a:rPr>
                          <m:t>+</m:t>
                        </m:r>
                      </m:sup>
                    </m:sSup>
                    <m:r>
                      <a:rPr lang="es-ES" i="1">
                        <a:latin typeface="Cambria Math" panose="02040503050406030204" pitchFamily="18" charset="0"/>
                        <a:ea typeface="Cambria Math" panose="02040503050406030204" pitchFamily="18" charset="0"/>
                      </a:rPr>
                      <m:t>=</m:t>
                    </m:r>
                    <m:d>
                      <m:dPr>
                        <m:begChr m:val="["/>
                        <m:endChr m:val="]"/>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i="1">
                        <a:latin typeface="Cambria Math" panose="02040503050406030204" pitchFamily="18" charset="0"/>
                        <a:ea typeface="Cambria Math" panose="02040503050406030204" pitchFamily="18" charset="0"/>
                      </a:rPr>
                      <m:t> 3</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𝑑</m:t>
                        </m:r>
                      </m:e>
                      <m:sup>
                        <m:r>
                          <a:rPr lang="es-ES" b="0" i="1" smtClean="0">
                            <a:latin typeface="Cambria Math" panose="02040503050406030204" pitchFamily="18" charset="0"/>
                            <a:ea typeface="Cambria Math" panose="02040503050406030204" pitchFamily="18" charset="0"/>
                          </a:rPr>
                          <m:t>5</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0</m:t>
                        </m:r>
                      </m:sup>
                    </m:sSup>
                  </m:oMath>
                </a14:m>
                <a:endParaRPr lang="es-ES" dirty="0"/>
              </a:p>
              <a:p>
                <a:r>
                  <a:rPr lang="es-ES" dirty="0"/>
                  <a:t>26-Fe=  </a:t>
                </a:r>
                <a14:m>
                  <m:oMath xmlns:m="http://schemas.openxmlformats.org/officeDocument/2006/math">
                    <m:d>
                      <m:dPr>
                        <m:begChr m:val="["/>
                        <m:endChr m:val="]"/>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a:latin typeface="Cambria Math" panose="02040503050406030204" pitchFamily="18" charset="0"/>
                      </a:rPr>
                      <m:t> 3</m:t>
                    </m:r>
                    <m:sSup>
                      <m:sSupPr>
                        <m:ctrlPr>
                          <a:rPr lang="es-ES" i="1">
                            <a:latin typeface="Cambria Math" panose="02040503050406030204" pitchFamily="18" charset="0"/>
                          </a:rPr>
                        </m:ctrlPr>
                      </m:sSupPr>
                      <m:e>
                        <m:r>
                          <a:rPr lang="es-ES" i="1">
                            <a:latin typeface="Cambria Math" panose="02040503050406030204" pitchFamily="18" charset="0"/>
                          </a:rPr>
                          <m:t>𝑑</m:t>
                        </m:r>
                      </m:e>
                      <m:sup>
                        <m:r>
                          <a:rPr lang="es-ES" b="0" i="1" smtClean="0">
                            <a:latin typeface="Cambria Math" panose="02040503050406030204" pitchFamily="18" charset="0"/>
                          </a:rPr>
                          <m:t>6</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2</m:t>
                        </m:r>
                      </m:sup>
                    </m:sSup>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 </m:t>
                    </m:r>
                    <m:sSup>
                      <m:sSupPr>
                        <m:ctrlPr>
                          <a:rPr lang="es-ES" i="1">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𝐹𝑒</m:t>
                        </m:r>
                      </m:e>
                      <m:sup>
                        <m:r>
                          <a:rPr lang="es-ES" i="1">
                            <a:latin typeface="Cambria Math" panose="02040503050406030204" pitchFamily="18" charset="0"/>
                            <a:ea typeface="Cambria Math" panose="02040503050406030204" pitchFamily="18" charset="0"/>
                          </a:rPr>
                          <m:t>3+</m:t>
                        </m:r>
                      </m:sup>
                    </m:sSup>
                    <m:r>
                      <a:rPr lang="es-ES" i="1">
                        <a:latin typeface="Cambria Math" panose="02040503050406030204" pitchFamily="18" charset="0"/>
                        <a:ea typeface="Cambria Math" panose="02040503050406030204" pitchFamily="18" charset="0"/>
                      </a:rPr>
                      <m:t>=</m:t>
                    </m:r>
                    <m:d>
                      <m:dPr>
                        <m:begChr m:val="["/>
                        <m:endChr m:val="]"/>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i="1">
                        <a:latin typeface="Cambria Math" panose="02040503050406030204" pitchFamily="18" charset="0"/>
                        <a:ea typeface="Cambria Math" panose="02040503050406030204" pitchFamily="18" charset="0"/>
                      </a:rPr>
                      <m:t> 3</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𝑑</m:t>
                        </m:r>
                      </m:e>
                      <m:sup>
                        <m:r>
                          <a:rPr lang="es-ES" b="0" i="1" smtClean="0">
                            <a:latin typeface="Cambria Math" panose="02040503050406030204" pitchFamily="18" charset="0"/>
                            <a:ea typeface="Cambria Math" panose="02040503050406030204" pitchFamily="18" charset="0"/>
                          </a:rPr>
                          <m:t>5</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0</m:t>
                        </m:r>
                      </m:sup>
                    </m:sSup>
                  </m:oMath>
                </a14:m>
                <a:endParaRPr lang="es-ES" dirty="0"/>
              </a:p>
              <a:p>
                <a:r>
                  <a:rPr lang="es-ES" dirty="0"/>
                  <a:t>26-Fe=  </a:t>
                </a:r>
                <a14:m>
                  <m:oMath xmlns:m="http://schemas.openxmlformats.org/officeDocument/2006/math">
                    <m:d>
                      <m:dPr>
                        <m:begChr m:val="["/>
                        <m:endChr m:val="]"/>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a:latin typeface="Cambria Math" panose="02040503050406030204" pitchFamily="18" charset="0"/>
                      </a:rPr>
                      <m:t> 3</m:t>
                    </m:r>
                    <m:sSup>
                      <m:sSupPr>
                        <m:ctrlPr>
                          <a:rPr lang="es-ES" i="1">
                            <a:latin typeface="Cambria Math" panose="02040503050406030204" pitchFamily="18" charset="0"/>
                          </a:rPr>
                        </m:ctrlPr>
                      </m:sSupPr>
                      <m:e>
                        <m:r>
                          <a:rPr lang="es-ES" i="1">
                            <a:latin typeface="Cambria Math" panose="02040503050406030204" pitchFamily="18" charset="0"/>
                          </a:rPr>
                          <m:t>𝑑</m:t>
                        </m:r>
                      </m:e>
                      <m:sup>
                        <m:r>
                          <a:rPr lang="es-ES" i="1">
                            <a:latin typeface="Cambria Math" panose="02040503050406030204" pitchFamily="18" charset="0"/>
                          </a:rPr>
                          <m:t>6</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2</m:t>
                        </m:r>
                      </m:sup>
                    </m:sSup>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 </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𝐹𝑒</m:t>
                        </m:r>
                      </m:e>
                      <m:sup>
                        <m:r>
                          <a:rPr lang="es-ES" b="0" i="1" smtClean="0">
                            <a:latin typeface="Cambria Math" panose="02040503050406030204" pitchFamily="18" charset="0"/>
                            <a:ea typeface="Cambria Math" panose="02040503050406030204" pitchFamily="18" charset="0"/>
                          </a:rPr>
                          <m:t>2</m:t>
                        </m:r>
                        <m:r>
                          <a:rPr lang="es-ES" i="1">
                            <a:latin typeface="Cambria Math" panose="02040503050406030204" pitchFamily="18" charset="0"/>
                            <a:ea typeface="Cambria Math" panose="02040503050406030204" pitchFamily="18" charset="0"/>
                          </a:rPr>
                          <m:t>+</m:t>
                        </m:r>
                      </m:sup>
                    </m:sSup>
                    <m:r>
                      <a:rPr lang="es-ES" i="1">
                        <a:latin typeface="Cambria Math" panose="02040503050406030204" pitchFamily="18" charset="0"/>
                        <a:ea typeface="Cambria Math" panose="02040503050406030204" pitchFamily="18" charset="0"/>
                      </a:rPr>
                      <m:t>=</m:t>
                    </m:r>
                    <m:d>
                      <m:dPr>
                        <m:begChr m:val="["/>
                        <m:endChr m:val="]"/>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i="1">
                        <a:latin typeface="Cambria Math" panose="02040503050406030204" pitchFamily="18" charset="0"/>
                        <a:ea typeface="Cambria Math" panose="02040503050406030204" pitchFamily="18" charset="0"/>
                      </a:rPr>
                      <m:t> 3</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𝑑</m:t>
                        </m:r>
                      </m:e>
                      <m:sup>
                        <m:r>
                          <a:rPr lang="es-ES" b="0" i="1" smtClean="0">
                            <a:latin typeface="Cambria Math" panose="02040503050406030204" pitchFamily="18" charset="0"/>
                            <a:ea typeface="Cambria Math" panose="02040503050406030204" pitchFamily="18" charset="0"/>
                          </a:rPr>
                          <m:t>6</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0</m:t>
                        </m:r>
                      </m:sup>
                    </m:sSup>
                  </m:oMath>
                </a14:m>
                <a:endParaRPr lang="es-ES" dirty="0"/>
              </a:p>
              <a:p>
                <a:r>
                  <a:rPr lang="es-ES" dirty="0"/>
                  <a:t>27-Co= </a:t>
                </a:r>
                <a14:m>
                  <m:oMath xmlns:m="http://schemas.openxmlformats.org/officeDocument/2006/math">
                    <m:d>
                      <m:dPr>
                        <m:begChr m:val="["/>
                        <m:endChr m:val="]"/>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a:latin typeface="Cambria Math" panose="02040503050406030204" pitchFamily="18" charset="0"/>
                      </a:rPr>
                      <m:t> 3</m:t>
                    </m:r>
                    <m:sSup>
                      <m:sSupPr>
                        <m:ctrlPr>
                          <a:rPr lang="es-ES" i="1">
                            <a:latin typeface="Cambria Math" panose="02040503050406030204" pitchFamily="18" charset="0"/>
                          </a:rPr>
                        </m:ctrlPr>
                      </m:sSupPr>
                      <m:e>
                        <m:r>
                          <a:rPr lang="es-ES" i="1">
                            <a:latin typeface="Cambria Math" panose="02040503050406030204" pitchFamily="18" charset="0"/>
                          </a:rPr>
                          <m:t>𝑑</m:t>
                        </m:r>
                      </m:e>
                      <m:sup>
                        <m:r>
                          <a:rPr lang="es-ES" b="0" i="1" smtClean="0">
                            <a:latin typeface="Cambria Math" panose="02040503050406030204" pitchFamily="18" charset="0"/>
                          </a:rPr>
                          <m:t>7</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2</m:t>
                        </m:r>
                      </m:sup>
                    </m:sSup>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 </m:t>
                    </m:r>
                    <m:sSup>
                      <m:sSupPr>
                        <m:ctrlPr>
                          <a:rPr lang="es-ES" i="1">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𝐶𝑜</m:t>
                        </m:r>
                      </m:e>
                      <m:sup>
                        <m:r>
                          <a:rPr lang="es-ES" b="0" i="1" smtClean="0">
                            <a:latin typeface="Cambria Math" panose="02040503050406030204" pitchFamily="18" charset="0"/>
                            <a:ea typeface="Cambria Math" panose="02040503050406030204" pitchFamily="18" charset="0"/>
                          </a:rPr>
                          <m:t>2</m:t>
                        </m:r>
                        <m:r>
                          <a:rPr lang="es-ES" i="1">
                            <a:latin typeface="Cambria Math" panose="02040503050406030204" pitchFamily="18" charset="0"/>
                            <a:ea typeface="Cambria Math" panose="02040503050406030204" pitchFamily="18" charset="0"/>
                          </a:rPr>
                          <m:t>+</m:t>
                        </m:r>
                      </m:sup>
                    </m:sSup>
                    <m:r>
                      <a:rPr lang="es-ES" i="1">
                        <a:latin typeface="Cambria Math" panose="02040503050406030204" pitchFamily="18" charset="0"/>
                        <a:ea typeface="Cambria Math" panose="02040503050406030204" pitchFamily="18" charset="0"/>
                      </a:rPr>
                      <m:t>=</m:t>
                    </m:r>
                    <m:d>
                      <m:dPr>
                        <m:begChr m:val="["/>
                        <m:endChr m:val="]"/>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i="1">
                        <a:latin typeface="Cambria Math" panose="02040503050406030204" pitchFamily="18" charset="0"/>
                        <a:ea typeface="Cambria Math" panose="02040503050406030204" pitchFamily="18" charset="0"/>
                      </a:rPr>
                      <m:t> 3</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𝑑</m:t>
                        </m:r>
                      </m:e>
                      <m:sup>
                        <m:r>
                          <a:rPr lang="es-ES" b="0" i="1" smtClean="0">
                            <a:latin typeface="Cambria Math" panose="02040503050406030204" pitchFamily="18" charset="0"/>
                            <a:ea typeface="Cambria Math" panose="02040503050406030204" pitchFamily="18" charset="0"/>
                          </a:rPr>
                          <m:t>7</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0</m:t>
                        </m:r>
                      </m:sup>
                    </m:sSup>
                  </m:oMath>
                </a14:m>
                <a:endParaRPr lang="es-ES" dirty="0"/>
              </a:p>
              <a:p>
                <a:r>
                  <a:rPr lang="es-ES" dirty="0"/>
                  <a:t>28-Ni=  </a:t>
                </a:r>
                <a14:m>
                  <m:oMath xmlns:m="http://schemas.openxmlformats.org/officeDocument/2006/math">
                    <m:d>
                      <m:dPr>
                        <m:begChr m:val="["/>
                        <m:endChr m:val="]"/>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a:latin typeface="Cambria Math" panose="02040503050406030204" pitchFamily="18" charset="0"/>
                      </a:rPr>
                      <m:t> 3</m:t>
                    </m:r>
                    <m:sSup>
                      <m:sSupPr>
                        <m:ctrlPr>
                          <a:rPr lang="es-ES" i="1">
                            <a:latin typeface="Cambria Math" panose="02040503050406030204" pitchFamily="18" charset="0"/>
                          </a:rPr>
                        </m:ctrlPr>
                      </m:sSupPr>
                      <m:e>
                        <m:r>
                          <a:rPr lang="es-ES" i="1">
                            <a:latin typeface="Cambria Math" panose="02040503050406030204" pitchFamily="18" charset="0"/>
                          </a:rPr>
                          <m:t>𝑑</m:t>
                        </m:r>
                      </m:e>
                      <m:sup>
                        <m:r>
                          <a:rPr lang="es-ES" b="0" i="1" smtClean="0">
                            <a:latin typeface="Cambria Math" panose="02040503050406030204" pitchFamily="18" charset="0"/>
                          </a:rPr>
                          <m:t>8</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2</m:t>
                        </m:r>
                      </m:sup>
                    </m:sSup>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 </m:t>
                    </m:r>
                    <m:sSup>
                      <m:sSupPr>
                        <m:ctrlPr>
                          <a:rPr lang="es-ES" i="1">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𝑁𝑖</m:t>
                        </m:r>
                      </m:e>
                      <m:sup>
                        <m:r>
                          <a:rPr lang="es-ES" b="0" i="1" smtClean="0">
                            <a:latin typeface="Cambria Math" panose="02040503050406030204" pitchFamily="18" charset="0"/>
                            <a:ea typeface="Cambria Math" panose="02040503050406030204" pitchFamily="18" charset="0"/>
                          </a:rPr>
                          <m:t>2</m:t>
                        </m:r>
                        <m:r>
                          <a:rPr lang="es-ES" i="1">
                            <a:latin typeface="Cambria Math" panose="02040503050406030204" pitchFamily="18" charset="0"/>
                            <a:ea typeface="Cambria Math" panose="02040503050406030204" pitchFamily="18" charset="0"/>
                          </a:rPr>
                          <m:t>+</m:t>
                        </m:r>
                      </m:sup>
                    </m:sSup>
                    <m:r>
                      <a:rPr lang="es-ES" i="1">
                        <a:latin typeface="Cambria Math" panose="02040503050406030204" pitchFamily="18" charset="0"/>
                        <a:ea typeface="Cambria Math" panose="02040503050406030204" pitchFamily="18" charset="0"/>
                      </a:rPr>
                      <m:t>=</m:t>
                    </m:r>
                    <m:d>
                      <m:dPr>
                        <m:begChr m:val="["/>
                        <m:endChr m:val="]"/>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i="1">
                        <a:latin typeface="Cambria Math" panose="02040503050406030204" pitchFamily="18" charset="0"/>
                        <a:ea typeface="Cambria Math" panose="02040503050406030204" pitchFamily="18" charset="0"/>
                      </a:rPr>
                      <m:t> 3</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𝑑</m:t>
                        </m:r>
                      </m:e>
                      <m:sup>
                        <m:r>
                          <a:rPr lang="es-ES" b="0" i="1" smtClean="0">
                            <a:latin typeface="Cambria Math" panose="02040503050406030204" pitchFamily="18" charset="0"/>
                            <a:ea typeface="Cambria Math" panose="02040503050406030204" pitchFamily="18" charset="0"/>
                          </a:rPr>
                          <m:t>8</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0</m:t>
                        </m:r>
                      </m:sup>
                    </m:sSup>
                  </m:oMath>
                </a14:m>
                <a:endParaRPr lang="es-ES" dirty="0"/>
              </a:p>
              <a:p>
                <a:r>
                  <a:rPr lang="es-ES" dirty="0"/>
                  <a:t>29-Cu= </a:t>
                </a:r>
                <a14:m>
                  <m:oMath xmlns:m="http://schemas.openxmlformats.org/officeDocument/2006/math">
                    <m:d>
                      <m:dPr>
                        <m:begChr m:val="["/>
                        <m:endChr m:val="]"/>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a:latin typeface="Cambria Math" panose="02040503050406030204" pitchFamily="18" charset="0"/>
                      </a:rPr>
                      <m:t> 3</m:t>
                    </m:r>
                    <m:sSup>
                      <m:sSupPr>
                        <m:ctrlPr>
                          <a:rPr lang="es-ES" i="1">
                            <a:latin typeface="Cambria Math" panose="02040503050406030204" pitchFamily="18" charset="0"/>
                          </a:rPr>
                        </m:ctrlPr>
                      </m:sSupPr>
                      <m:e>
                        <m:r>
                          <a:rPr lang="es-ES" i="1">
                            <a:latin typeface="Cambria Math" panose="02040503050406030204" pitchFamily="18" charset="0"/>
                          </a:rPr>
                          <m:t>𝑑</m:t>
                        </m:r>
                      </m:e>
                      <m:sup>
                        <m:r>
                          <a:rPr lang="es-ES" b="0" i="1" smtClean="0">
                            <a:latin typeface="Cambria Math" panose="02040503050406030204" pitchFamily="18" charset="0"/>
                          </a:rPr>
                          <m:t>9</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2</m:t>
                        </m:r>
                      </m:sup>
                    </m:sSup>
                    <m:r>
                      <a:rPr lang="es-ES" i="1">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  </m:t>
                    </m:r>
                    <m:sSup>
                      <m:sSupPr>
                        <m:ctrlPr>
                          <a:rPr lang="es-ES" i="1">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𝐶𝑢</m:t>
                        </m:r>
                      </m:e>
                      <m:sup>
                        <m:r>
                          <a:rPr lang="es-ES" b="0" i="1" smtClean="0">
                            <a:latin typeface="Cambria Math" panose="02040503050406030204" pitchFamily="18" charset="0"/>
                            <a:ea typeface="Cambria Math" panose="02040503050406030204" pitchFamily="18" charset="0"/>
                          </a:rPr>
                          <m:t>2</m:t>
                        </m:r>
                        <m:r>
                          <a:rPr lang="es-ES" i="1">
                            <a:latin typeface="Cambria Math" panose="02040503050406030204" pitchFamily="18" charset="0"/>
                            <a:ea typeface="Cambria Math" panose="02040503050406030204" pitchFamily="18" charset="0"/>
                          </a:rPr>
                          <m:t>+</m:t>
                        </m:r>
                      </m:sup>
                    </m:sSup>
                    <m:r>
                      <a:rPr lang="es-ES" i="1">
                        <a:latin typeface="Cambria Math" panose="02040503050406030204" pitchFamily="18" charset="0"/>
                        <a:ea typeface="Cambria Math" panose="02040503050406030204" pitchFamily="18" charset="0"/>
                      </a:rPr>
                      <m:t>=</m:t>
                    </m:r>
                    <m:d>
                      <m:dPr>
                        <m:begChr m:val="["/>
                        <m:endChr m:val="]"/>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i="1">
                        <a:latin typeface="Cambria Math" panose="02040503050406030204" pitchFamily="18" charset="0"/>
                        <a:ea typeface="Cambria Math" panose="02040503050406030204" pitchFamily="18" charset="0"/>
                      </a:rPr>
                      <m:t> 3</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𝑑</m:t>
                        </m:r>
                      </m:e>
                      <m:sup>
                        <m:r>
                          <a:rPr lang="es-ES" b="0" i="1" smtClean="0">
                            <a:latin typeface="Cambria Math" panose="02040503050406030204" pitchFamily="18" charset="0"/>
                            <a:ea typeface="Cambria Math" panose="02040503050406030204" pitchFamily="18" charset="0"/>
                          </a:rPr>
                          <m:t>9</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0</m:t>
                        </m:r>
                      </m:sup>
                    </m:sSup>
                  </m:oMath>
                </a14:m>
                <a:endParaRPr lang="es-ES" dirty="0"/>
              </a:p>
              <a:p>
                <a:r>
                  <a:rPr lang="es-AR" dirty="0">
                    <a:cs typeface="Arial" panose="020B0604020202020204" pitchFamily="34" charset="0"/>
                  </a:rPr>
                  <a:t>Para el caso del </a:t>
                </a:r>
                <a14:m>
                  <m:oMath xmlns:m="http://schemas.openxmlformats.org/officeDocument/2006/math">
                    <m:sSub>
                      <m:sSubPr>
                        <m:ctrlPr>
                          <a:rPr lang="es-AR" i="1">
                            <a:latin typeface="Cambria Math" panose="02040503050406030204" pitchFamily="18" charset="0"/>
                            <a:cs typeface="Arial" panose="020B0604020202020204" pitchFamily="34" charset="0"/>
                          </a:rPr>
                        </m:ctrlPr>
                      </m:sSubPr>
                      <m:e>
                        <m:sSup>
                          <m:sSupPr>
                            <m:ctrlPr>
                              <a:rPr lang="es-AR" i="1" smtClean="0">
                                <a:latin typeface="Cambria Math" panose="02040503050406030204" pitchFamily="18" charset="0"/>
                                <a:cs typeface="Arial" panose="020B0604020202020204" pitchFamily="34" charset="0"/>
                              </a:rPr>
                            </m:ctrlPr>
                          </m:sSupPr>
                          <m:e>
                            <m:r>
                              <a:rPr lang="es-ES" b="0" i="1" smtClean="0">
                                <a:latin typeface="Cambria Math" panose="02040503050406030204" pitchFamily="18" charset="0"/>
                                <a:cs typeface="Arial" panose="020B0604020202020204" pitchFamily="34" charset="0"/>
                              </a:rPr>
                              <m:t>𝐹𝑒</m:t>
                            </m:r>
                          </m:e>
                          <m:sup>
                            <m:r>
                              <a:rPr lang="es-ES" b="0" i="1" smtClean="0">
                                <a:latin typeface="Cambria Math" panose="02040503050406030204" pitchFamily="18" charset="0"/>
                                <a:cs typeface="Arial" panose="020B0604020202020204" pitchFamily="34" charset="0"/>
                              </a:rPr>
                              <m:t>3+</m:t>
                            </m:r>
                          </m:sup>
                        </m:sSup>
                        <m:r>
                          <a:rPr lang="es-AR" i="1" smtClean="0">
                            <a:latin typeface="Cambria Math" panose="02040503050406030204" pitchFamily="18" charset="0"/>
                            <a:ea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   </m:t>
                        </m:r>
                        <m:r>
                          <a:rPr lang="es-AR"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cs typeface="Arial" panose="020B0604020202020204" pitchFamily="34" charset="0"/>
                          </a:rPr>
                          <m:t>𝑗</m:t>
                        </m:r>
                      </m:sub>
                    </m:sSub>
                    <m:r>
                      <a:rPr lang="es-ES" i="1">
                        <a:latin typeface="Cambria Math" panose="02040503050406030204" pitchFamily="18" charset="0"/>
                        <a:cs typeface="Arial" panose="020B0604020202020204" pitchFamily="34" charset="0"/>
                      </a:rPr>
                      <m:t>=</m:t>
                    </m:r>
                    <m:rad>
                      <m:radPr>
                        <m:degHide m:val="on"/>
                        <m:ctrlPr>
                          <a:rPr lang="es-ES" i="1">
                            <a:latin typeface="Cambria Math" panose="02040503050406030204" pitchFamily="18" charset="0"/>
                            <a:cs typeface="Arial" panose="020B0604020202020204" pitchFamily="34" charset="0"/>
                          </a:rPr>
                        </m:ctrlPr>
                      </m:radPr>
                      <m:deg/>
                      <m:e>
                        <m:r>
                          <a:rPr lang="es-ES" i="1">
                            <a:latin typeface="Cambria Math" panose="02040503050406030204" pitchFamily="18" charset="0"/>
                            <a:cs typeface="Arial" panose="020B0604020202020204" pitchFamily="34" charset="0"/>
                          </a:rPr>
                          <m:t>𝑛</m:t>
                        </m:r>
                        <m:d>
                          <m:dPr>
                            <m:ctrlPr>
                              <a:rPr lang="es-ES" i="1">
                                <a:latin typeface="Cambria Math" panose="02040503050406030204" pitchFamily="18" charset="0"/>
                                <a:cs typeface="Arial" panose="020B0604020202020204" pitchFamily="34" charset="0"/>
                              </a:rPr>
                            </m:ctrlPr>
                          </m:dPr>
                          <m:e>
                            <m:r>
                              <a:rPr lang="es-ES" i="1">
                                <a:latin typeface="Cambria Math" panose="02040503050406030204" pitchFamily="18" charset="0"/>
                                <a:cs typeface="Arial" panose="020B0604020202020204" pitchFamily="34" charset="0"/>
                              </a:rPr>
                              <m:t>𝑛</m:t>
                            </m:r>
                            <m:r>
                              <a:rPr lang="es-ES" i="1">
                                <a:latin typeface="Cambria Math" panose="02040503050406030204" pitchFamily="18" charset="0"/>
                                <a:cs typeface="Arial" panose="020B0604020202020204" pitchFamily="34" charset="0"/>
                              </a:rPr>
                              <m:t>+</m:t>
                            </m:r>
                            <m:r>
                              <a:rPr lang="es-ES" i="1">
                                <a:latin typeface="Cambria Math" panose="02040503050406030204" pitchFamily="18" charset="0"/>
                                <a:cs typeface="Arial" panose="020B0604020202020204" pitchFamily="34" charset="0"/>
                              </a:rPr>
                              <m:t>2</m:t>
                            </m:r>
                          </m:e>
                        </m:d>
                      </m:e>
                    </m:rad>
                    <m:sSub>
                      <m:sSubPr>
                        <m:ctrlPr>
                          <a:rPr lang="es-AR" i="1">
                            <a:latin typeface="Cambria Math" panose="02040503050406030204" pitchFamily="18" charset="0"/>
                            <a:cs typeface="Arial" panose="020B0604020202020204" pitchFamily="34" charset="0"/>
                          </a:rPr>
                        </m:ctrlPr>
                      </m:sSubPr>
                      <m:e>
                        <m:r>
                          <a:rPr lang="es-AR" i="1">
                            <a:latin typeface="Cambria Math" panose="02040503050406030204" pitchFamily="18" charset="0"/>
                            <a:ea typeface="Cambria Math" panose="02040503050406030204" pitchFamily="18" charset="0"/>
                            <a:cs typeface="Arial" panose="020B0604020202020204" pitchFamily="34" charset="0"/>
                          </a:rPr>
                          <m:t>𝜇</m:t>
                        </m:r>
                      </m:e>
                      <m:sub>
                        <m:r>
                          <a:rPr lang="es-ES" i="1">
                            <a:latin typeface="Cambria Math" panose="02040503050406030204" pitchFamily="18" charset="0"/>
                            <a:ea typeface="Cambria Math" panose="02040503050406030204" pitchFamily="18" charset="0"/>
                            <a:cs typeface="Arial" panose="020B0604020202020204" pitchFamily="34" charset="0"/>
                          </a:rPr>
                          <m:t>𝐵</m:t>
                        </m:r>
                      </m:sub>
                    </m:sSub>
                    <m:r>
                      <a:rPr lang="es-ES" b="0" i="1" smtClean="0">
                        <a:latin typeface="Cambria Math" panose="02040503050406030204" pitchFamily="18" charset="0"/>
                        <a:ea typeface="Cambria Math" panose="02040503050406030204" pitchFamily="18" charset="0"/>
                        <a:cs typeface="Arial" panose="020B0604020202020204" pitchFamily="34" charset="0"/>
                      </a:rPr>
                      <m:t>=</m:t>
                    </m:r>
                    <m:rad>
                      <m:radPr>
                        <m:degHide m:val="on"/>
                        <m:ctrlPr>
                          <a:rPr lang="es-ES" b="0" i="1" smtClean="0">
                            <a:latin typeface="Cambria Math" panose="02040503050406030204" pitchFamily="18" charset="0"/>
                            <a:ea typeface="Cambria Math" panose="02040503050406030204" pitchFamily="18" charset="0"/>
                            <a:cs typeface="Arial" panose="020B0604020202020204" pitchFamily="34" charset="0"/>
                          </a:rPr>
                        </m:ctrlPr>
                      </m:radPr>
                      <m:deg/>
                      <m:e>
                        <m:r>
                          <a:rPr lang="es-ES" b="0" i="1" smtClean="0">
                            <a:latin typeface="Cambria Math" panose="02040503050406030204" pitchFamily="18" charset="0"/>
                            <a:ea typeface="Cambria Math" panose="02040503050406030204" pitchFamily="18" charset="0"/>
                            <a:cs typeface="Arial" panose="020B0604020202020204" pitchFamily="34" charset="0"/>
                          </a:rPr>
                          <m:t>5(5+20)</m:t>
                        </m:r>
                      </m:e>
                    </m:rad>
                    <m:r>
                      <a:rPr lang="es-ES" b="0" i="1" smtClean="0">
                        <a:latin typeface="Cambria Math" panose="02040503050406030204" pitchFamily="18" charset="0"/>
                        <a:ea typeface="Cambria Math" panose="02040503050406030204" pitchFamily="18" charset="0"/>
                        <a:cs typeface="Arial" panose="020B0604020202020204" pitchFamily="34" charset="0"/>
                      </a:rPr>
                      <m:t>=5,9</m:t>
                    </m:r>
                    <m:sSub>
                      <m:sSubPr>
                        <m:ctrlPr>
                          <a:rPr lang="es-ES" b="0" i="1" smtClean="0">
                            <a:latin typeface="Cambria Math" panose="02040503050406030204" pitchFamily="18" charset="0"/>
                            <a:ea typeface="Cambria Math" panose="02040503050406030204" pitchFamily="18" charset="0"/>
                            <a:cs typeface="Arial" panose="020B0604020202020204" pitchFamily="34" charset="0"/>
                          </a:rPr>
                        </m:ctrlPr>
                      </m:sSubPr>
                      <m:e>
                        <m:r>
                          <a:rPr lang="es-ES" b="0" i="1" smtClean="0">
                            <a:latin typeface="Cambria Math" panose="02040503050406030204" pitchFamily="18" charset="0"/>
                            <a:ea typeface="Cambria Math" panose="02040503050406030204" pitchFamily="18" charset="0"/>
                            <a:cs typeface="Arial" panose="020B0604020202020204" pitchFamily="34" charset="0"/>
                          </a:rPr>
                          <m:t>𝜇</m:t>
                        </m:r>
                      </m:e>
                      <m:sub>
                        <m:r>
                          <a:rPr lang="es-ES" b="0" i="1" smtClean="0">
                            <a:latin typeface="Cambria Math" panose="02040503050406030204" pitchFamily="18" charset="0"/>
                            <a:ea typeface="Cambria Math" panose="02040503050406030204" pitchFamily="18" charset="0"/>
                            <a:cs typeface="Arial" panose="020B0604020202020204" pitchFamily="34" charset="0"/>
                          </a:rPr>
                          <m:t>𝐵</m:t>
                        </m:r>
                      </m:sub>
                    </m:sSub>
                  </m:oMath>
                </a14:m>
                <a:endParaRPr lang="es-ES" dirty="0">
                  <a:latin typeface="Arial" panose="020B0604020202020204" pitchFamily="34" charset="0"/>
                  <a:cs typeface="Arial" panose="020B0604020202020204" pitchFamily="34" charset="0"/>
                </a:endParaRPr>
              </a:p>
              <a:p>
                <a:pPr algn="ctr"/>
                <a14:m>
                  <m:oMath xmlns:m="http://schemas.openxmlformats.org/officeDocument/2006/math">
                    <m:sSup>
                      <m:sSupPr>
                        <m:ctrlPr>
                          <a:rPr lang="es-AR" i="1" smtClean="0">
                            <a:latin typeface="Cambria Math" panose="02040503050406030204" pitchFamily="18" charset="0"/>
                            <a:cs typeface="Arial" panose="020B0604020202020204" pitchFamily="34" charset="0"/>
                          </a:rPr>
                        </m:ctrlPr>
                      </m:sSupPr>
                      <m:e>
                        <m:r>
                          <a:rPr lang="es-ES" i="1" smtClean="0">
                            <a:latin typeface="Cambria Math" panose="02040503050406030204" pitchFamily="18" charset="0"/>
                            <a:cs typeface="Arial" panose="020B0604020202020204" pitchFamily="34" charset="0"/>
                          </a:rPr>
                          <m:t>𝐹𝑒</m:t>
                        </m:r>
                      </m:e>
                      <m:sup>
                        <m:r>
                          <a:rPr lang="es-ES" i="1">
                            <a:latin typeface="Cambria Math" panose="02040503050406030204" pitchFamily="18" charset="0"/>
                            <a:cs typeface="Arial" panose="020B0604020202020204" pitchFamily="34" charset="0"/>
                          </a:rPr>
                          <m:t>3+</m:t>
                        </m:r>
                      </m:sup>
                    </m:sSup>
                    <m:r>
                      <a:rPr lang="es-ES" b="0" i="1" smtClean="0">
                        <a:latin typeface="Cambria Math" panose="02040503050406030204" pitchFamily="18" charset="0"/>
                        <a:cs typeface="Arial" panose="020B0604020202020204" pitchFamily="34" charset="0"/>
                      </a:rPr>
                      <m:t>=</m:t>
                    </m:r>
                  </m:oMath>
                </a14:m>
                <a:r>
                  <a:rPr lang="es-ES" dirty="0">
                    <a:ea typeface="Cambria Math" panose="02040503050406030204" pitchFamily="18" charset="0"/>
                  </a:rPr>
                  <a:t/>
                </a:r>
                <a14:m>
                  <m:oMath xmlns:m="http://schemas.openxmlformats.org/officeDocument/2006/math">
                    <m:d>
                      <m:dPr>
                        <m:begChr m:val="["/>
                        <m:endChr m:val="]"/>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i="1">
                        <a:latin typeface="Cambria Math" panose="02040503050406030204" pitchFamily="18" charset="0"/>
                        <a:ea typeface="Cambria Math" panose="02040503050406030204" pitchFamily="18" charset="0"/>
                      </a:rPr>
                      <m:t> 3</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𝑑</m:t>
                        </m:r>
                      </m:e>
                      <m:sup>
                        <m:r>
                          <a:rPr lang="es-ES" i="1">
                            <a:latin typeface="Cambria Math" panose="02040503050406030204" pitchFamily="18" charset="0"/>
                            <a:ea typeface="Cambria Math" panose="02040503050406030204" pitchFamily="18" charset="0"/>
                          </a:rPr>
                          <m:t>5</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0</m:t>
                        </m:r>
                      </m:sup>
                    </m:sSup>
                  </m:oMath>
                </a14:m>
                <a:endParaRPr lang="es-ES" dirty="0"/>
              </a:p>
              <a:p>
                <a:endParaRPr lang="es-ES" dirty="0"/>
              </a:p>
            </p:txBody>
          </p:sp>
        </mc:Choice>
        <mc:Fallback>
          <p:sp>
            <p:nvSpPr>
              <p:cNvPr id="3" name="CuadroTexto 2">
                <a:extLst>
                  <a:ext uri="{FF2B5EF4-FFF2-40B4-BE49-F238E27FC236}">
                    <a16:creationId xmlns="" xmlns:a16="http://schemas.microsoft.com/office/drawing/2014/main" id="{7229BA2B-A83A-4D6F-853E-38FFA2E3947E}"/>
                  </a:ext>
                </a:extLst>
              </p:cNvPr>
              <p:cNvSpPr txBox="1">
                <a:spLocks noRot="1" noChangeAspect="1" noMove="1" noResize="1" noEditPoints="1" noAdjustHandles="1" noChangeArrowheads="1" noChangeShapeType="1" noTextEdit="1"/>
              </p:cNvSpPr>
              <p:nvPr/>
            </p:nvSpPr>
            <p:spPr>
              <a:xfrm>
                <a:off x="7093527" y="993438"/>
                <a:ext cx="4849091" cy="4581703"/>
              </a:xfrm>
              <a:prstGeom prst="rect">
                <a:avLst/>
              </a:prstGeom>
              <a:blipFill>
                <a:blip r:embed="rId3"/>
                <a:stretch>
                  <a:fillRect l="-3019" t="-1729"/>
                </a:stretch>
              </a:blipFill>
            </p:spPr>
            <p:txBody>
              <a:bodyPr/>
              <a:lstStyle/>
              <a:p>
                <a:r>
                  <a:rPr lang="es-ES">
                    <a:noFill/>
                  </a:rPr>
                  <a:t> </a:t>
                </a:r>
              </a:p>
            </p:txBody>
          </p:sp>
        </mc:Fallback>
      </mc:AlternateContent>
      <p:graphicFrame>
        <p:nvGraphicFramePr>
          <p:cNvPr id="4" name="Tabla 3">
            <a:extLst>
              <a:ext uri="{FF2B5EF4-FFF2-40B4-BE49-F238E27FC236}">
                <a16:creationId xmlns="" xmlns:a16="http://schemas.microsoft.com/office/drawing/2014/main" id="{0AF6FF20-8D53-415D-ACE9-7F44E0F8211F}"/>
              </a:ext>
            </a:extLst>
          </p:cNvPr>
          <p:cNvGraphicFramePr>
            <a:graphicFrameLocks noGrp="1"/>
          </p:cNvGraphicFramePr>
          <p:nvPr>
            <p:extLst>
              <p:ext uri="{D42A27DB-BD31-4B8C-83A1-F6EECF244321}">
                <p14:modId xmlns="" xmlns:p14="http://schemas.microsoft.com/office/powerpoint/2010/main" val="2721735537"/>
              </p:ext>
            </p:extLst>
          </p:nvPr>
        </p:nvGraphicFramePr>
        <p:xfrm>
          <a:off x="7204362" y="5344370"/>
          <a:ext cx="4627420" cy="370840"/>
        </p:xfrm>
        <a:graphic>
          <a:graphicData uri="http://schemas.openxmlformats.org/drawingml/2006/table">
            <a:tbl>
              <a:tblPr firstRow="1" bandRow="1">
                <a:tableStyleId>{5C22544A-7EE6-4342-B048-85BDC9FD1C3A}</a:tableStyleId>
              </a:tblPr>
              <a:tblGrid>
                <a:gridCol w="925484">
                  <a:extLst>
                    <a:ext uri="{9D8B030D-6E8A-4147-A177-3AD203B41FA5}">
                      <a16:colId xmlns="" xmlns:a16="http://schemas.microsoft.com/office/drawing/2014/main" val="649875933"/>
                    </a:ext>
                  </a:extLst>
                </a:gridCol>
                <a:gridCol w="925484">
                  <a:extLst>
                    <a:ext uri="{9D8B030D-6E8A-4147-A177-3AD203B41FA5}">
                      <a16:colId xmlns="" xmlns:a16="http://schemas.microsoft.com/office/drawing/2014/main" val="3697690698"/>
                    </a:ext>
                  </a:extLst>
                </a:gridCol>
                <a:gridCol w="925484">
                  <a:extLst>
                    <a:ext uri="{9D8B030D-6E8A-4147-A177-3AD203B41FA5}">
                      <a16:colId xmlns="" xmlns:a16="http://schemas.microsoft.com/office/drawing/2014/main" val="2580503745"/>
                    </a:ext>
                  </a:extLst>
                </a:gridCol>
                <a:gridCol w="925484">
                  <a:extLst>
                    <a:ext uri="{9D8B030D-6E8A-4147-A177-3AD203B41FA5}">
                      <a16:colId xmlns="" xmlns:a16="http://schemas.microsoft.com/office/drawing/2014/main" val="2221461480"/>
                    </a:ext>
                  </a:extLst>
                </a:gridCol>
                <a:gridCol w="925484">
                  <a:extLst>
                    <a:ext uri="{9D8B030D-6E8A-4147-A177-3AD203B41FA5}">
                      <a16:colId xmlns="" xmlns:a16="http://schemas.microsoft.com/office/drawing/2014/main" val="781594407"/>
                    </a:ext>
                  </a:extLst>
                </a:gridCol>
              </a:tblGrid>
              <a:tr h="370840">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s-E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858942149"/>
                  </a:ext>
                </a:extLst>
              </a:tr>
            </a:tbl>
          </a:graphicData>
        </a:graphic>
      </p:graphicFrame>
      <p:graphicFrame>
        <p:nvGraphicFramePr>
          <p:cNvPr id="6" name="Tabla 5">
            <a:extLst>
              <a:ext uri="{FF2B5EF4-FFF2-40B4-BE49-F238E27FC236}">
                <a16:creationId xmlns="" xmlns:a16="http://schemas.microsoft.com/office/drawing/2014/main" id="{18DC6DE5-0B9C-4BC3-A6B6-8CB02B41C9A7}"/>
              </a:ext>
            </a:extLst>
          </p:cNvPr>
          <p:cNvGraphicFramePr>
            <a:graphicFrameLocks noGrp="1"/>
          </p:cNvGraphicFramePr>
          <p:nvPr>
            <p:extLst>
              <p:ext uri="{D42A27DB-BD31-4B8C-83A1-F6EECF244321}">
                <p14:modId xmlns="" xmlns:p14="http://schemas.microsoft.com/office/powerpoint/2010/main" val="571799629"/>
              </p:ext>
            </p:extLst>
          </p:nvPr>
        </p:nvGraphicFramePr>
        <p:xfrm>
          <a:off x="7204362" y="6130088"/>
          <a:ext cx="4627420" cy="370840"/>
        </p:xfrm>
        <a:graphic>
          <a:graphicData uri="http://schemas.openxmlformats.org/drawingml/2006/table">
            <a:tbl>
              <a:tblPr firstRow="1" bandRow="1">
                <a:tableStyleId>{5C22544A-7EE6-4342-B048-85BDC9FD1C3A}</a:tableStyleId>
              </a:tblPr>
              <a:tblGrid>
                <a:gridCol w="925484">
                  <a:extLst>
                    <a:ext uri="{9D8B030D-6E8A-4147-A177-3AD203B41FA5}">
                      <a16:colId xmlns="" xmlns:a16="http://schemas.microsoft.com/office/drawing/2014/main" val="1453782670"/>
                    </a:ext>
                  </a:extLst>
                </a:gridCol>
                <a:gridCol w="925484">
                  <a:extLst>
                    <a:ext uri="{9D8B030D-6E8A-4147-A177-3AD203B41FA5}">
                      <a16:colId xmlns="" xmlns:a16="http://schemas.microsoft.com/office/drawing/2014/main" val="3697690698"/>
                    </a:ext>
                  </a:extLst>
                </a:gridCol>
                <a:gridCol w="925484">
                  <a:extLst>
                    <a:ext uri="{9D8B030D-6E8A-4147-A177-3AD203B41FA5}">
                      <a16:colId xmlns="" xmlns:a16="http://schemas.microsoft.com/office/drawing/2014/main" val="2580503745"/>
                    </a:ext>
                  </a:extLst>
                </a:gridCol>
                <a:gridCol w="925484">
                  <a:extLst>
                    <a:ext uri="{9D8B030D-6E8A-4147-A177-3AD203B41FA5}">
                      <a16:colId xmlns="" xmlns:a16="http://schemas.microsoft.com/office/drawing/2014/main" val="2221461480"/>
                    </a:ext>
                  </a:extLst>
                </a:gridCol>
                <a:gridCol w="925484">
                  <a:extLst>
                    <a:ext uri="{9D8B030D-6E8A-4147-A177-3AD203B41FA5}">
                      <a16:colId xmlns="" xmlns:a16="http://schemas.microsoft.com/office/drawing/2014/main" val="781594407"/>
                    </a:ext>
                  </a:extLst>
                </a:gridCol>
              </a:tblGrid>
              <a:tr h="370840">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endParaRPr lang="es-E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 xmlns:a16="http://schemas.microsoft.com/office/drawing/2014/main" val="858942149"/>
                  </a:ext>
                </a:extLst>
              </a:tr>
            </a:tbl>
          </a:graphicData>
        </a:graphic>
      </p:graphicFrame>
      <p:cxnSp>
        <p:nvCxnSpPr>
          <p:cNvPr id="7" name="Conector recto de flecha 6">
            <a:extLst>
              <a:ext uri="{FF2B5EF4-FFF2-40B4-BE49-F238E27FC236}">
                <a16:creationId xmlns="" xmlns:a16="http://schemas.microsoft.com/office/drawing/2014/main" id="{CB2CB836-372B-48E4-96CE-DF6A1C746CAB}"/>
              </a:ext>
            </a:extLst>
          </p:cNvPr>
          <p:cNvCxnSpPr>
            <a:cxnSpLocks/>
          </p:cNvCxnSpPr>
          <p:nvPr/>
        </p:nvCxnSpPr>
        <p:spPr>
          <a:xfrm>
            <a:off x="7453745" y="6137564"/>
            <a:ext cx="0" cy="355310"/>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2" name="Conector recto de flecha 11">
            <a:extLst>
              <a:ext uri="{FF2B5EF4-FFF2-40B4-BE49-F238E27FC236}">
                <a16:creationId xmlns="" xmlns:a16="http://schemas.microsoft.com/office/drawing/2014/main" id="{13B881E9-0116-4694-B29E-4DB0CD57BF22}"/>
              </a:ext>
            </a:extLst>
          </p:cNvPr>
          <p:cNvCxnSpPr>
            <a:cxnSpLocks/>
          </p:cNvCxnSpPr>
          <p:nvPr/>
        </p:nvCxnSpPr>
        <p:spPr>
          <a:xfrm flipV="1">
            <a:off x="7802880" y="6130088"/>
            <a:ext cx="0" cy="36278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7" name="Conector recto de flecha 16">
            <a:extLst>
              <a:ext uri="{FF2B5EF4-FFF2-40B4-BE49-F238E27FC236}">
                <a16:creationId xmlns="" xmlns:a16="http://schemas.microsoft.com/office/drawing/2014/main" id="{5E158D0D-7EF0-495F-BEC0-4DB6E3A0A3FD}"/>
              </a:ext>
            </a:extLst>
          </p:cNvPr>
          <p:cNvCxnSpPr>
            <a:cxnSpLocks/>
          </p:cNvCxnSpPr>
          <p:nvPr/>
        </p:nvCxnSpPr>
        <p:spPr>
          <a:xfrm flipV="1">
            <a:off x="8503920" y="6125023"/>
            <a:ext cx="0" cy="36278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18" name="Conector recto de flecha 17">
            <a:extLst>
              <a:ext uri="{FF2B5EF4-FFF2-40B4-BE49-F238E27FC236}">
                <a16:creationId xmlns="" xmlns:a16="http://schemas.microsoft.com/office/drawing/2014/main" id="{97BF94C0-F998-4DB8-8FD7-BA5ED6CD8F59}"/>
              </a:ext>
            </a:extLst>
          </p:cNvPr>
          <p:cNvCxnSpPr>
            <a:cxnSpLocks/>
          </p:cNvCxnSpPr>
          <p:nvPr/>
        </p:nvCxnSpPr>
        <p:spPr>
          <a:xfrm flipV="1">
            <a:off x="9502832" y="6140263"/>
            <a:ext cx="0" cy="3627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 xmlns:a16="http://schemas.microsoft.com/office/drawing/2014/main" id="{8FC2CE4B-637B-4546-98FA-3008A3944464}"/>
              </a:ext>
            </a:extLst>
          </p:cNvPr>
          <p:cNvCxnSpPr>
            <a:cxnSpLocks/>
          </p:cNvCxnSpPr>
          <p:nvPr/>
        </p:nvCxnSpPr>
        <p:spPr>
          <a:xfrm flipV="1">
            <a:off x="10408920" y="6140263"/>
            <a:ext cx="0" cy="3627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 xmlns:a16="http://schemas.microsoft.com/office/drawing/2014/main" id="{4C99D8B6-FC6D-494F-9CCA-49EBC8E7FC98}"/>
              </a:ext>
            </a:extLst>
          </p:cNvPr>
          <p:cNvCxnSpPr>
            <a:cxnSpLocks/>
          </p:cNvCxnSpPr>
          <p:nvPr/>
        </p:nvCxnSpPr>
        <p:spPr>
          <a:xfrm flipV="1">
            <a:off x="11323320" y="6140263"/>
            <a:ext cx="0" cy="3627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 xmlns:a14="http://schemas.microsoft.com/office/drawing/2010/main" Requires="a14">
          <p:sp>
            <p:nvSpPr>
              <p:cNvPr id="21" name="Rectángulo 20">
                <a:extLst>
                  <a:ext uri="{FF2B5EF4-FFF2-40B4-BE49-F238E27FC236}">
                    <a16:creationId xmlns:a16="http://schemas.microsoft.com/office/drawing/2014/main" id="{B86F1F8C-2238-47D0-9F7A-C30785F1FBE9}"/>
                  </a:ext>
                </a:extLst>
              </p:cNvPr>
              <p:cNvSpPr/>
              <p:nvPr/>
            </p:nvSpPr>
            <p:spPr>
              <a:xfrm>
                <a:off x="8496981" y="5732918"/>
                <a:ext cx="1950717" cy="369332"/>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m:rPr>
                          <m:nor/>
                        </m:rPr>
                        <a:rPr lang="es-ES" dirty="0"/>
                        <m:t>Fe</m:t>
                      </m:r>
                      <m:r>
                        <m:rPr>
                          <m:nor/>
                        </m:rPr>
                        <a:rPr lang="es-ES" dirty="0"/>
                        <m:t>= </m:t>
                      </m:r>
                      <m:d>
                        <m:dPr>
                          <m:begChr m:val="["/>
                          <m:endChr m:val="]"/>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𝐴</m:t>
                              </m:r>
                            </m:e>
                            <m:sub>
                              <m:r>
                                <a:rPr lang="es-ES" i="1">
                                  <a:latin typeface="Cambria Math" panose="02040503050406030204" pitchFamily="18" charset="0"/>
                                </a:rPr>
                                <m:t>𝑟</m:t>
                              </m:r>
                            </m:sub>
                          </m:sSub>
                        </m:e>
                      </m:d>
                      <m:r>
                        <a:rPr lang="es-ES">
                          <a:latin typeface="Cambria Math" panose="02040503050406030204" pitchFamily="18" charset="0"/>
                        </a:rPr>
                        <m:t> 3</m:t>
                      </m:r>
                      <m:sSup>
                        <m:sSupPr>
                          <m:ctrlPr>
                            <a:rPr lang="es-ES" i="1">
                              <a:latin typeface="Cambria Math" panose="02040503050406030204" pitchFamily="18" charset="0"/>
                            </a:rPr>
                          </m:ctrlPr>
                        </m:sSupPr>
                        <m:e>
                          <m:r>
                            <a:rPr lang="es-ES" i="1">
                              <a:latin typeface="Cambria Math" panose="02040503050406030204" pitchFamily="18" charset="0"/>
                            </a:rPr>
                            <m:t>𝑑</m:t>
                          </m:r>
                        </m:e>
                        <m:sup>
                          <m:r>
                            <a:rPr lang="es-ES" i="1">
                              <a:latin typeface="Cambria Math" panose="02040503050406030204" pitchFamily="18" charset="0"/>
                            </a:rPr>
                            <m:t>6</m:t>
                          </m:r>
                        </m:sup>
                      </m:sSup>
                      <m:r>
                        <a:rPr lang="es-ES" i="1">
                          <a:latin typeface="Cambria Math" panose="02040503050406030204" pitchFamily="18" charset="0"/>
                        </a:rPr>
                        <m:t>4</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2</m:t>
                          </m:r>
                        </m:sup>
                      </m:sSup>
                    </m:oMath>
                  </m:oMathPara>
                </a14:m>
                <a:endParaRPr lang="es-ES" dirty="0"/>
              </a:p>
            </p:txBody>
          </p:sp>
        </mc:Choice>
        <mc:Fallback>
          <p:sp>
            <p:nvSpPr>
              <p:cNvPr id="21" name="Rectángulo 20">
                <a:extLst>
                  <a:ext uri="{FF2B5EF4-FFF2-40B4-BE49-F238E27FC236}">
                    <a16:creationId xmlns="" xmlns:a16="http://schemas.microsoft.com/office/drawing/2014/main" id="{B86F1F8C-2238-47D0-9F7A-C30785F1FBE9}"/>
                  </a:ext>
                </a:extLst>
              </p:cNvPr>
              <p:cNvSpPr>
                <a:spLocks noRot="1" noChangeAspect="1" noMove="1" noResize="1" noEditPoints="1" noAdjustHandles="1" noChangeArrowheads="1" noChangeShapeType="1" noTextEdit="1"/>
              </p:cNvSpPr>
              <p:nvPr/>
            </p:nvSpPr>
            <p:spPr>
              <a:xfrm>
                <a:off x="8496981" y="5732918"/>
                <a:ext cx="1950717" cy="369332"/>
              </a:xfrm>
              <a:prstGeom prst="rect">
                <a:avLst/>
              </a:prstGeom>
              <a:blipFill>
                <a:blip r:embed="rId4"/>
                <a:stretch>
                  <a:fillRect/>
                </a:stretch>
              </a:blipFill>
            </p:spPr>
            <p:txBody>
              <a:bodyPr/>
              <a:lstStyle/>
              <a:p>
                <a:r>
                  <a:rPr lang="es-ES">
                    <a:noFill/>
                  </a:rPr>
                  <a:t> </a:t>
                </a:r>
              </a:p>
            </p:txBody>
          </p:sp>
        </mc:Fallback>
      </mc:AlternateContent>
      <p:cxnSp>
        <p:nvCxnSpPr>
          <p:cNvPr id="22" name="Conector recto de flecha 21">
            <a:extLst>
              <a:ext uri="{FF2B5EF4-FFF2-40B4-BE49-F238E27FC236}">
                <a16:creationId xmlns="" xmlns:a16="http://schemas.microsoft.com/office/drawing/2014/main" id="{4E8767A6-A9EC-4EDF-9F5C-CC4F241572F9}"/>
              </a:ext>
            </a:extLst>
          </p:cNvPr>
          <p:cNvCxnSpPr>
            <a:cxnSpLocks/>
          </p:cNvCxnSpPr>
          <p:nvPr/>
        </p:nvCxnSpPr>
        <p:spPr>
          <a:xfrm flipV="1">
            <a:off x="7650480" y="5352424"/>
            <a:ext cx="0" cy="36278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3" name="Conector recto de flecha 22">
            <a:extLst>
              <a:ext uri="{FF2B5EF4-FFF2-40B4-BE49-F238E27FC236}">
                <a16:creationId xmlns="" xmlns:a16="http://schemas.microsoft.com/office/drawing/2014/main" id="{73C3A5F6-5CBA-45AC-B12C-A4FF3B92F3B7}"/>
              </a:ext>
            </a:extLst>
          </p:cNvPr>
          <p:cNvCxnSpPr>
            <a:cxnSpLocks/>
          </p:cNvCxnSpPr>
          <p:nvPr/>
        </p:nvCxnSpPr>
        <p:spPr>
          <a:xfrm flipV="1">
            <a:off x="8503920" y="5337026"/>
            <a:ext cx="0" cy="36278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4" name="Conector recto de flecha 23">
            <a:extLst>
              <a:ext uri="{FF2B5EF4-FFF2-40B4-BE49-F238E27FC236}">
                <a16:creationId xmlns="" xmlns:a16="http://schemas.microsoft.com/office/drawing/2014/main" id="{786CCA00-6040-4EA5-81B2-85D07B1AE360}"/>
              </a:ext>
            </a:extLst>
          </p:cNvPr>
          <p:cNvCxnSpPr>
            <a:cxnSpLocks/>
          </p:cNvCxnSpPr>
          <p:nvPr/>
        </p:nvCxnSpPr>
        <p:spPr>
          <a:xfrm flipV="1">
            <a:off x="9484194" y="5352424"/>
            <a:ext cx="0" cy="36278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5" name="Conector recto de flecha 24">
            <a:extLst>
              <a:ext uri="{FF2B5EF4-FFF2-40B4-BE49-F238E27FC236}">
                <a16:creationId xmlns="" xmlns:a16="http://schemas.microsoft.com/office/drawing/2014/main" id="{283FB754-7F4B-460E-B86E-CCA6C9CC724E}"/>
              </a:ext>
            </a:extLst>
          </p:cNvPr>
          <p:cNvCxnSpPr>
            <a:cxnSpLocks/>
          </p:cNvCxnSpPr>
          <p:nvPr/>
        </p:nvCxnSpPr>
        <p:spPr>
          <a:xfrm flipV="1">
            <a:off x="10408920" y="5352424"/>
            <a:ext cx="0" cy="36278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p:cxnSp>
        <p:nvCxnSpPr>
          <p:cNvPr id="26" name="Conector recto de flecha 25">
            <a:extLst>
              <a:ext uri="{FF2B5EF4-FFF2-40B4-BE49-F238E27FC236}">
                <a16:creationId xmlns="" xmlns:a16="http://schemas.microsoft.com/office/drawing/2014/main" id="{63E84AE2-D88B-4736-87B7-FE1F3BABB6E2}"/>
              </a:ext>
            </a:extLst>
          </p:cNvPr>
          <p:cNvCxnSpPr>
            <a:cxnSpLocks/>
          </p:cNvCxnSpPr>
          <p:nvPr/>
        </p:nvCxnSpPr>
        <p:spPr>
          <a:xfrm flipV="1">
            <a:off x="11353800" y="5337026"/>
            <a:ext cx="0" cy="362786"/>
          </a:xfrm>
          <a:prstGeom prst="straightConnector1">
            <a:avLst/>
          </a:prstGeom>
          <a:ln w="28575">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 xmlns:a14="http://schemas.microsoft.com/office/drawing/2010/main" Requires="a14">
          <p:sp>
            <p:nvSpPr>
              <p:cNvPr id="27" name="CuadroTexto 26">
                <a:extLst>
                  <a:ext uri="{FF2B5EF4-FFF2-40B4-BE49-F238E27FC236}">
                    <a16:creationId xmlns:a16="http://schemas.microsoft.com/office/drawing/2014/main" id="{683FF4F7-BFF8-42C8-B897-4E39B2AC9445}"/>
                  </a:ext>
                </a:extLst>
              </p:cNvPr>
              <p:cNvSpPr txBox="1"/>
              <p:nvPr/>
            </p:nvSpPr>
            <p:spPr>
              <a:xfrm>
                <a:off x="4451012" y="467124"/>
                <a:ext cx="5506700" cy="400110"/>
              </a:xfrm>
              <a:prstGeom prst="rect">
                <a:avLst/>
              </a:prstGeom>
              <a:noFill/>
            </p:spPr>
            <p:txBody>
              <a:bodyPr wrap="none" rtlCol="0">
                <a:spAutoFit/>
              </a:bodyPr>
              <a:lstStyle/>
              <a:p>
                <a:r>
                  <a:rPr lang="es-ES" sz="2000" dirty="0"/>
                  <a:t>Recordar que el </a:t>
                </a:r>
                <a14:m>
                  <m:oMath xmlns:m="http://schemas.openxmlformats.org/officeDocument/2006/math">
                    <m:r>
                      <a:rPr lang="es-ES" sz="2000" b="0" i="1" smtClean="0">
                        <a:latin typeface="Cambria Math" panose="02040503050406030204" pitchFamily="18" charset="0"/>
                      </a:rPr>
                      <m:t>4</m:t>
                    </m:r>
                    <m:r>
                      <a:rPr lang="es-ES" sz="2000" b="0" i="1" smtClean="0">
                        <a:latin typeface="Cambria Math" panose="02040503050406030204" pitchFamily="18" charset="0"/>
                      </a:rPr>
                      <m:t>𝑠</m:t>
                    </m:r>
                    <m:r>
                      <a:rPr lang="es-ES" sz="2000" b="0" i="1" smtClean="0">
                        <a:latin typeface="Cambria Math" panose="02040503050406030204" pitchFamily="18" charset="0"/>
                      </a:rPr>
                      <m:t> </m:t>
                    </m:r>
                    <m:r>
                      <m:rPr>
                        <m:sty m:val="p"/>
                      </m:rPr>
                      <a:rPr lang="es-ES" sz="2000" b="0" i="0" smtClean="0">
                        <a:latin typeface="Cambria Math" panose="02040503050406030204" pitchFamily="18" charset="0"/>
                      </a:rPr>
                      <m:t>es</m:t>
                    </m:r>
                    <m:r>
                      <a:rPr lang="es-ES" sz="2000" b="0" i="0" smtClean="0">
                        <a:latin typeface="Cambria Math" panose="02040503050406030204" pitchFamily="18" charset="0"/>
                      </a:rPr>
                      <m:t> </m:t>
                    </m:r>
                    <m:r>
                      <m:rPr>
                        <m:sty m:val="p"/>
                      </m:rPr>
                      <a:rPr lang="es-ES" sz="2000" b="0" i="0" smtClean="0">
                        <a:latin typeface="Cambria Math" panose="02040503050406030204" pitchFamily="18" charset="0"/>
                      </a:rPr>
                      <m:t>menos</m:t>
                    </m:r>
                    <m:r>
                      <a:rPr lang="es-ES" sz="2000" b="0" i="0" smtClean="0">
                        <a:latin typeface="Cambria Math" panose="02040503050406030204" pitchFamily="18" charset="0"/>
                      </a:rPr>
                      <m:t> </m:t>
                    </m:r>
                    <m:r>
                      <m:rPr>
                        <m:sty m:val="p"/>
                      </m:rPr>
                      <a:rPr lang="es-ES" sz="2000" b="0" i="0" smtClean="0">
                        <a:latin typeface="Cambria Math" panose="02040503050406030204" pitchFamily="18" charset="0"/>
                      </a:rPr>
                      <m:t>energetico</m:t>
                    </m:r>
                    <m:r>
                      <a:rPr lang="es-ES" sz="2000" b="0" i="0" smtClean="0">
                        <a:latin typeface="Cambria Math" panose="02040503050406030204" pitchFamily="18" charset="0"/>
                      </a:rPr>
                      <m:t> </m:t>
                    </m:r>
                    <m:r>
                      <m:rPr>
                        <m:sty m:val="p"/>
                      </m:rPr>
                      <a:rPr lang="es-ES" sz="2000" b="0" i="0" smtClean="0">
                        <a:latin typeface="Cambria Math" panose="02040503050406030204" pitchFamily="18" charset="0"/>
                      </a:rPr>
                      <m:t>que</m:t>
                    </m:r>
                    <m:r>
                      <a:rPr lang="es-ES" sz="2000" b="0" i="0" smtClean="0">
                        <a:latin typeface="Cambria Math" panose="02040503050406030204" pitchFamily="18" charset="0"/>
                      </a:rPr>
                      <m:t> </m:t>
                    </m:r>
                    <m:r>
                      <m:rPr>
                        <m:sty m:val="p"/>
                      </m:rPr>
                      <a:rPr lang="es-ES" sz="2000" b="0" i="0" smtClean="0">
                        <a:latin typeface="Cambria Math" panose="02040503050406030204" pitchFamily="18" charset="0"/>
                      </a:rPr>
                      <m:t>el</m:t>
                    </m:r>
                    <m:r>
                      <a:rPr lang="es-ES" sz="2000" b="0" i="0" smtClean="0">
                        <a:latin typeface="Cambria Math" panose="02040503050406030204" pitchFamily="18" charset="0"/>
                      </a:rPr>
                      <m:t> </m:t>
                    </m:r>
                    <m:r>
                      <a:rPr lang="es-ES" sz="2000" b="0" i="1" smtClean="0">
                        <a:latin typeface="Cambria Math" panose="02040503050406030204" pitchFamily="18" charset="0"/>
                      </a:rPr>
                      <m:t>3</m:t>
                    </m:r>
                    <m:r>
                      <a:rPr lang="es-ES" sz="2000" b="0" i="1" smtClean="0">
                        <a:latin typeface="Cambria Math" panose="02040503050406030204" pitchFamily="18" charset="0"/>
                      </a:rPr>
                      <m:t>𝑑</m:t>
                    </m:r>
                  </m:oMath>
                </a14:m>
                <a:endParaRPr lang="es-ES" sz="2000" dirty="0"/>
              </a:p>
            </p:txBody>
          </p:sp>
        </mc:Choice>
        <mc:Fallback>
          <p:sp>
            <p:nvSpPr>
              <p:cNvPr id="27" name="CuadroTexto 26">
                <a:extLst>
                  <a:ext uri="{FF2B5EF4-FFF2-40B4-BE49-F238E27FC236}">
                    <a16:creationId xmlns="" xmlns:a16="http://schemas.microsoft.com/office/drawing/2014/main" id="{683FF4F7-BFF8-42C8-B897-4E39B2AC9445}"/>
                  </a:ext>
                </a:extLst>
              </p:cNvPr>
              <p:cNvSpPr txBox="1">
                <a:spLocks noRot="1" noChangeAspect="1" noMove="1" noResize="1" noEditPoints="1" noAdjustHandles="1" noChangeArrowheads="1" noChangeShapeType="1" noTextEdit="1"/>
              </p:cNvSpPr>
              <p:nvPr/>
            </p:nvSpPr>
            <p:spPr>
              <a:xfrm>
                <a:off x="4451012" y="467124"/>
                <a:ext cx="5506700" cy="400110"/>
              </a:xfrm>
              <a:prstGeom prst="rect">
                <a:avLst/>
              </a:prstGeom>
              <a:blipFill>
                <a:blip r:embed="rId5"/>
                <a:stretch>
                  <a:fillRect l="-1107" t="-9231" b="-27692"/>
                </a:stretch>
              </a:blipFill>
            </p:spPr>
            <p:txBody>
              <a:bodyPr/>
              <a:lstStyle/>
              <a:p>
                <a:r>
                  <a:rPr lang="es-ES">
                    <a:noFill/>
                  </a:rPr>
                  <a:t> </a:t>
                </a:r>
              </a:p>
            </p:txBody>
          </p:sp>
        </mc:Fallback>
      </mc:AlternateContent>
    </p:spTree>
    <p:extLst>
      <p:ext uri="{BB962C8B-B14F-4D97-AF65-F5344CB8AC3E}">
        <p14:creationId xmlns="" xmlns:p14="http://schemas.microsoft.com/office/powerpoint/2010/main" val="2264501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2/25/Periodic_Table_with_unpaired_electrons.svg/749px-Periodic_Table_with_unpaired_electrons.svg.png">
            <a:extLst>
              <a:ext uri="{FF2B5EF4-FFF2-40B4-BE49-F238E27FC236}">
                <a16:creationId xmlns="" xmlns:a16="http://schemas.microsoft.com/office/drawing/2014/main" id="{A9C564B9-06AE-4F56-9C9B-301C23AFD587}"/>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2881" y="872197"/>
            <a:ext cx="8698875" cy="470366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CuadroTexto 1">
            <a:extLst>
              <a:ext uri="{FF2B5EF4-FFF2-40B4-BE49-F238E27FC236}">
                <a16:creationId xmlns="" xmlns:a16="http://schemas.microsoft.com/office/drawing/2014/main" id="{353B2822-6D17-4EF3-919B-7DFDA553C732}"/>
              </a:ext>
            </a:extLst>
          </p:cNvPr>
          <p:cNvSpPr txBox="1"/>
          <p:nvPr/>
        </p:nvSpPr>
        <p:spPr>
          <a:xfrm>
            <a:off x="8881756" y="1795142"/>
            <a:ext cx="3202391" cy="2862322"/>
          </a:xfrm>
          <a:prstGeom prst="rect">
            <a:avLst/>
          </a:prstGeom>
          <a:noFill/>
        </p:spPr>
        <p:txBody>
          <a:bodyPr wrap="square" rtlCol="0">
            <a:spAutoFit/>
          </a:bodyPr>
          <a:lstStyle/>
          <a:p>
            <a:pPr algn="just"/>
            <a:r>
              <a:rPr lang="es-ES" dirty="0">
                <a:latin typeface="Arial" panose="020B0604020202020204" pitchFamily="34" charset="0"/>
                <a:cs typeface="Arial" panose="020B0604020202020204" pitchFamily="34" charset="0"/>
              </a:rPr>
              <a:t>En la figura se observa una tabla periódica de los elementos que tienen electrones no apareados.</a:t>
            </a:r>
          </a:p>
          <a:p>
            <a:pPr algn="just"/>
            <a:r>
              <a:rPr lang="es-ES" dirty="0">
                <a:latin typeface="Arial" panose="020B0604020202020204" pitchFamily="34" charset="0"/>
                <a:cs typeface="Arial" panose="020B0604020202020204" pitchFamily="34" charset="0"/>
              </a:rPr>
              <a:t>Los electrones no apareados les dan propiedades magnéticas al elemento  en el que estén, y generalmente alteran sus propiedades  ópticas</a:t>
            </a:r>
            <a:r>
              <a:rPr lang="es-ES" dirty="0"/>
              <a:t>.</a:t>
            </a:r>
          </a:p>
        </p:txBody>
      </p:sp>
      <p:sp>
        <p:nvSpPr>
          <p:cNvPr id="3" name="CuadroTexto 2">
            <a:extLst>
              <a:ext uri="{FF2B5EF4-FFF2-40B4-BE49-F238E27FC236}">
                <a16:creationId xmlns="" xmlns:a16="http://schemas.microsoft.com/office/drawing/2014/main" id="{F0AB42D7-D52B-4C17-9F00-7EC1491E5BBC}"/>
              </a:ext>
            </a:extLst>
          </p:cNvPr>
          <p:cNvSpPr txBox="1"/>
          <p:nvPr/>
        </p:nvSpPr>
        <p:spPr>
          <a:xfrm flipH="1">
            <a:off x="576775" y="5524138"/>
            <a:ext cx="10381957" cy="923330"/>
          </a:xfrm>
          <a:prstGeom prst="rect">
            <a:avLst/>
          </a:prstGeom>
          <a:noFill/>
        </p:spPr>
        <p:txBody>
          <a:bodyPr wrap="square" rtlCol="0">
            <a:spAutoFit/>
          </a:bodyPr>
          <a:lstStyle/>
          <a:p>
            <a:pPr algn="just"/>
            <a:r>
              <a:rPr lang="es-ES" dirty="0">
                <a:latin typeface="Arial" panose="020B0604020202020204" pitchFamily="34" charset="0"/>
                <a:cs typeface="Arial" panose="020B0604020202020204" pitchFamily="34" charset="0"/>
              </a:rPr>
              <a:t>El oxigeno triplete, el cual es el estado fundamental del oxigeno molecular O2, cuya molécula  contiene dos electrones desapareados, dando como consecuencia el paramagnetismo de la molécula, es decir, puede ser atraído por  un imán).</a:t>
            </a:r>
          </a:p>
        </p:txBody>
      </p:sp>
      <p:sp>
        <p:nvSpPr>
          <p:cNvPr id="4" name="CuadroTexto 3">
            <a:extLst>
              <a:ext uri="{FF2B5EF4-FFF2-40B4-BE49-F238E27FC236}">
                <a16:creationId xmlns="" xmlns:a16="http://schemas.microsoft.com/office/drawing/2014/main" id="{4DFFC542-E1C7-4334-AB6D-3D549CE604FF}"/>
              </a:ext>
            </a:extLst>
          </p:cNvPr>
          <p:cNvSpPr txBox="1"/>
          <p:nvPr/>
        </p:nvSpPr>
        <p:spPr>
          <a:xfrm>
            <a:off x="4023525" y="118144"/>
            <a:ext cx="3488455" cy="584775"/>
          </a:xfrm>
          <a:prstGeom prst="rect">
            <a:avLst/>
          </a:prstGeom>
          <a:noFill/>
        </p:spPr>
        <p:txBody>
          <a:bodyPr wrap="none" rtlCol="0">
            <a:spAutoFit/>
          </a:bodyPr>
          <a:lstStyle/>
          <a:p>
            <a:pPr algn="ctr"/>
            <a:r>
              <a:rPr lang="es-ES" sz="3200" b="1" dirty="0">
                <a:solidFill>
                  <a:schemeClr val="accent6"/>
                </a:solidFill>
                <a:latin typeface="Arial" panose="020B0604020202020204" pitchFamily="34" charset="0"/>
                <a:cs typeface="Arial" panose="020B0604020202020204" pitchFamily="34" charset="0"/>
              </a:rPr>
              <a:t>Paramagnetismo</a:t>
            </a:r>
          </a:p>
        </p:txBody>
      </p:sp>
    </p:spTree>
    <p:extLst>
      <p:ext uri="{BB962C8B-B14F-4D97-AF65-F5344CB8AC3E}">
        <p14:creationId xmlns="" xmlns:p14="http://schemas.microsoft.com/office/powerpoint/2010/main" val="928845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81200" y="274638"/>
            <a:ext cx="8229600" cy="562074"/>
          </a:xfrm>
        </p:spPr>
        <p:txBody>
          <a:bodyPr>
            <a:normAutofit fontScale="90000"/>
          </a:bodyPr>
          <a:lstStyle/>
          <a:p>
            <a:pPr algn="ctr"/>
            <a:r>
              <a:rPr lang="es-AR" b="1" dirty="0">
                <a:solidFill>
                  <a:schemeClr val="accent6"/>
                </a:solidFill>
                <a:latin typeface="Arial" panose="020B0604020202020204" pitchFamily="34" charset="0"/>
                <a:cs typeface="Arial" panose="020B0604020202020204" pitchFamily="34" charset="0"/>
              </a:rPr>
              <a:t>Paramagnetismo (enlace iónico)</a:t>
            </a:r>
            <a:r>
              <a:rPr lang="es-AR" dirty="0">
                <a:solidFill>
                  <a:srgbClr val="FF0000"/>
                </a:solidFill>
              </a:rPr>
              <a:t/>
            </a:r>
            <a:br>
              <a:rPr lang="es-AR" dirty="0">
                <a:solidFill>
                  <a:srgbClr val="FF0000"/>
                </a:solidFill>
              </a:rPr>
            </a:br>
            <a:endParaRPr lang="es-AR" dirty="0"/>
          </a:p>
        </p:txBody>
      </p:sp>
      <mc:AlternateContent xmlns:mc="http://schemas.openxmlformats.org/markup-compatibility/2006">
        <mc:Choice xmlns="" xmlns:a14="http://schemas.microsoft.com/office/drawing/2010/main" Requires="a14">
          <p:sp>
            <p:nvSpPr>
              <p:cNvPr id="3" name="2 Marcador de contenido"/>
              <p:cNvSpPr>
                <a:spLocks noGrp="1"/>
              </p:cNvSpPr>
              <p:nvPr>
                <p:ph idx="1"/>
              </p:nvPr>
            </p:nvSpPr>
            <p:spPr>
              <a:xfrm>
                <a:off x="225083" y="590843"/>
                <a:ext cx="11746523" cy="6150525"/>
              </a:xfrm>
            </p:spPr>
            <p:txBody>
              <a:bodyPr>
                <a:normAutofit fontScale="85000" lnSpcReduction="20000"/>
              </a:bodyPr>
              <a:lstStyle/>
              <a:p>
                <a:pPr algn="just">
                  <a:lnSpc>
                    <a:spcPct val="110000"/>
                  </a:lnSpc>
                </a:pPr>
                <a:r>
                  <a:rPr lang="es-AR" dirty="0">
                    <a:latin typeface="Arial" panose="020B0604020202020204" pitchFamily="34" charset="0"/>
                    <a:cs typeface="Arial" panose="020B0604020202020204" pitchFamily="34" charset="0"/>
                  </a:rPr>
                  <a:t>En general hemos hablado, hasta ahora, de momentos magnéticos de átomos aislados, sabiendo que la gran mayoría de los átomos tienen momento magnético diferente de cero en comparación con los que tienen momento magnético cero. Pero la generalidad de los cuerpos están formados por moléculas y esto cambia la cosa, resultando mayor el numero de sustancias solamente diamagnéticas, por el contraria las moléculas paramagnéticas escasean.  Veamos un caso que al combinarse átomos paramagnéticos para formar un sólido este resulta no ser paramagnética.</a:t>
                </a:r>
              </a:p>
              <a:p>
                <a:pPr algn="just">
                  <a:lnSpc>
                    <a:spcPct val="110000"/>
                  </a:lnSpc>
                </a:pPr>
                <a:r>
                  <a:rPr lang="es-AR" dirty="0">
                    <a:latin typeface="Arial" panose="020B0604020202020204" pitchFamily="34" charset="0"/>
                    <a:cs typeface="Arial" panose="020B0604020202020204" pitchFamily="34" charset="0"/>
                  </a:rPr>
                  <a:t>La configuración electrónica del sodio y el cloro son</a:t>
                </a:r>
              </a:p>
              <a:p>
                <a:pPr marL="0" indent="0" algn="ctr">
                  <a:lnSpc>
                    <a:spcPct val="110000"/>
                  </a:lnSpc>
                  <a:buNone/>
                </a:pPr>
                <a:r>
                  <a:rPr lang="es-AR" b="1" dirty="0">
                    <a:solidFill>
                      <a:srgbClr val="008000"/>
                    </a:solidFill>
                    <a:latin typeface="Arial" panose="020B0604020202020204" pitchFamily="34" charset="0"/>
                    <a:cs typeface="Arial" panose="020B0604020202020204" pitchFamily="34" charset="0"/>
                  </a:rPr>
                  <a:t/>
                </a:r>
                <a14:m>
                  <m:oMath xmlns:m="http://schemas.openxmlformats.org/officeDocument/2006/math">
                    <m:r>
                      <a:rPr lang="es-AR" b="1" i="1" smtClean="0">
                        <a:solidFill>
                          <a:srgbClr val="008000"/>
                        </a:solidFill>
                        <a:latin typeface="Cambria Math"/>
                      </a:rPr>
                      <m:t>𝑵𝒂</m:t>
                    </m:r>
                    <m:r>
                      <a:rPr lang="es-AR" b="1" i="1" smtClean="0">
                        <a:solidFill>
                          <a:srgbClr val="008000"/>
                        </a:solidFill>
                        <a:latin typeface="Cambria Math"/>
                      </a:rPr>
                      <m:t>:</m:t>
                    </m:r>
                    <m:r>
                      <a:rPr lang="es-AR" b="1" i="1" smtClean="0">
                        <a:solidFill>
                          <a:srgbClr val="008000"/>
                        </a:solidFill>
                        <a:latin typeface="Cambria Math"/>
                      </a:rPr>
                      <m:t>𝟏</m:t>
                    </m:r>
                    <m:sSup>
                      <m:sSupPr>
                        <m:ctrlPr>
                          <a:rPr lang="es-AR" b="1" i="1" smtClean="0">
                            <a:solidFill>
                              <a:srgbClr val="008000"/>
                            </a:solidFill>
                            <a:latin typeface="Cambria Math" panose="02040503050406030204" pitchFamily="18" charset="0"/>
                          </a:rPr>
                        </m:ctrlPr>
                      </m:sSupPr>
                      <m:e>
                        <m:r>
                          <a:rPr lang="es-AR" b="1" i="1" smtClean="0">
                            <a:solidFill>
                              <a:srgbClr val="008000"/>
                            </a:solidFill>
                            <a:latin typeface="Cambria Math"/>
                          </a:rPr>
                          <m:t>𝒔</m:t>
                        </m:r>
                      </m:e>
                      <m:sup>
                        <m:r>
                          <a:rPr lang="es-AR" b="1" i="1" smtClean="0">
                            <a:solidFill>
                              <a:srgbClr val="008000"/>
                            </a:solidFill>
                            <a:latin typeface="Cambria Math"/>
                          </a:rPr>
                          <m:t>𝟐</m:t>
                        </m:r>
                      </m:sup>
                    </m:sSup>
                    <m:r>
                      <a:rPr lang="es-AR" b="1" i="1" smtClean="0">
                        <a:solidFill>
                          <a:srgbClr val="008000"/>
                        </a:solidFill>
                        <a:latin typeface="Cambria Math"/>
                      </a:rPr>
                      <m:t> </m:t>
                    </m:r>
                    <m:r>
                      <a:rPr lang="es-AR" b="1" i="1" smtClean="0">
                        <a:solidFill>
                          <a:srgbClr val="008000"/>
                        </a:solidFill>
                        <a:latin typeface="Cambria Math"/>
                      </a:rPr>
                      <m:t>𝟐</m:t>
                    </m:r>
                    <m:sSup>
                      <m:sSupPr>
                        <m:ctrlPr>
                          <a:rPr lang="es-AR" b="1" i="1">
                            <a:solidFill>
                              <a:srgbClr val="008000"/>
                            </a:solidFill>
                            <a:latin typeface="Cambria Math" panose="02040503050406030204" pitchFamily="18" charset="0"/>
                          </a:rPr>
                        </m:ctrlPr>
                      </m:sSupPr>
                      <m:e>
                        <m:r>
                          <a:rPr lang="es-AR" b="1" i="1">
                            <a:solidFill>
                              <a:srgbClr val="008000"/>
                            </a:solidFill>
                            <a:latin typeface="Cambria Math"/>
                          </a:rPr>
                          <m:t>𝒔</m:t>
                        </m:r>
                      </m:e>
                      <m:sup>
                        <m:r>
                          <a:rPr lang="es-AR" b="1" i="1">
                            <a:solidFill>
                              <a:srgbClr val="008000"/>
                            </a:solidFill>
                            <a:latin typeface="Cambria Math"/>
                          </a:rPr>
                          <m:t>𝟐</m:t>
                        </m:r>
                      </m:sup>
                    </m:sSup>
                    <m:r>
                      <a:rPr lang="es-AR" b="1" i="1" smtClean="0">
                        <a:solidFill>
                          <a:srgbClr val="008000"/>
                        </a:solidFill>
                        <a:latin typeface="Cambria Math"/>
                      </a:rPr>
                      <m:t>𝟐</m:t>
                    </m:r>
                    <m:sSup>
                      <m:sSupPr>
                        <m:ctrlPr>
                          <a:rPr lang="es-AR" b="1" i="1" smtClean="0">
                            <a:solidFill>
                              <a:srgbClr val="008000"/>
                            </a:solidFill>
                            <a:latin typeface="Cambria Math" panose="02040503050406030204" pitchFamily="18" charset="0"/>
                          </a:rPr>
                        </m:ctrlPr>
                      </m:sSupPr>
                      <m:e>
                        <m:r>
                          <a:rPr lang="es-AR" b="1" i="1" smtClean="0">
                            <a:solidFill>
                              <a:srgbClr val="008000"/>
                            </a:solidFill>
                            <a:latin typeface="Cambria Math"/>
                          </a:rPr>
                          <m:t>𝒑</m:t>
                        </m:r>
                      </m:e>
                      <m:sup>
                        <m:r>
                          <a:rPr lang="es-AR" b="1" i="1" smtClean="0">
                            <a:solidFill>
                              <a:srgbClr val="008000"/>
                            </a:solidFill>
                            <a:latin typeface="Cambria Math"/>
                          </a:rPr>
                          <m:t>𝟔</m:t>
                        </m:r>
                      </m:sup>
                    </m:sSup>
                    <m:r>
                      <a:rPr lang="es-AR" b="1" i="1" smtClean="0">
                        <a:solidFill>
                          <a:srgbClr val="008000"/>
                        </a:solidFill>
                        <a:latin typeface="Cambria Math"/>
                      </a:rPr>
                      <m:t> </m:t>
                    </m:r>
                    <m:sSup>
                      <m:sSupPr>
                        <m:ctrlPr>
                          <a:rPr lang="es-AR" b="1" i="1">
                            <a:solidFill>
                              <a:srgbClr val="008000"/>
                            </a:solidFill>
                            <a:latin typeface="Cambria Math" panose="02040503050406030204" pitchFamily="18" charset="0"/>
                          </a:rPr>
                        </m:ctrlPr>
                      </m:sSupPr>
                      <m:e>
                        <m:r>
                          <a:rPr lang="es-AR" b="1" i="1" smtClean="0">
                            <a:solidFill>
                              <a:srgbClr val="008000"/>
                            </a:solidFill>
                            <a:latin typeface="Cambria Math"/>
                          </a:rPr>
                          <m:t>𝟑</m:t>
                        </m:r>
                        <m:r>
                          <a:rPr lang="es-AR" b="1" i="1">
                            <a:solidFill>
                              <a:srgbClr val="008000"/>
                            </a:solidFill>
                            <a:latin typeface="Cambria Math"/>
                          </a:rPr>
                          <m:t>𝒔</m:t>
                        </m:r>
                      </m:e>
                      <m:sup>
                        <m:r>
                          <a:rPr lang="es-AR" b="1" i="1" smtClean="0">
                            <a:solidFill>
                              <a:srgbClr val="008000"/>
                            </a:solidFill>
                            <a:latin typeface="Cambria Math"/>
                          </a:rPr>
                          <m:t>𝟏</m:t>
                        </m:r>
                      </m:sup>
                    </m:sSup>
                    <m:r>
                      <a:rPr lang="es-AR" b="1" i="1" smtClean="0">
                        <a:solidFill>
                          <a:srgbClr val="008000"/>
                        </a:solidFill>
                        <a:latin typeface="Cambria Math"/>
                      </a:rPr>
                      <m:t>=</m:t>
                    </m:r>
                    <m:d>
                      <m:dPr>
                        <m:begChr m:val="["/>
                        <m:endChr m:val="]"/>
                        <m:ctrlPr>
                          <a:rPr lang="es-AR" b="1" i="1" smtClean="0">
                            <a:solidFill>
                              <a:srgbClr val="008000"/>
                            </a:solidFill>
                            <a:latin typeface="Cambria Math" panose="02040503050406030204" pitchFamily="18" charset="0"/>
                          </a:rPr>
                        </m:ctrlPr>
                      </m:dPr>
                      <m:e>
                        <m:r>
                          <a:rPr lang="es-AR" b="1" i="1" smtClean="0">
                            <a:solidFill>
                              <a:srgbClr val="008000"/>
                            </a:solidFill>
                            <a:latin typeface="Cambria Math"/>
                          </a:rPr>
                          <m:t>𝑵𝒆</m:t>
                        </m:r>
                      </m:e>
                    </m:d>
                    <m:sSup>
                      <m:sSupPr>
                        <m:ctrlPr>
                          <a:rPr lang="es-AR" b="1" i="1">
                            <a:solidFill>
                              <a:srgbClr val="008000"/>
                            </a:solidFill>
                            <a:latin typeface="Cambria Math" panose="02040503050406030204" pitchFamily="18" charset="0"/>
                          </a:rPr>
                        </m:ctrlPr>
                      </m:sSupPr>
                      <m:e>
                        <m:r>
                          <a:rPr lang="es-AR" b="1" i="1" smtClean="0">
                            <a:solidFill>
                              <a:srgbClr val="008000"/>
                            </a:solidFill>
                            <a:latin typeface="Cambria Math"/>
                          </a:rPr>
                          <m:t>𝟑</m:t>
                        </m:r>
                        <m:r>
                          <a:rPr lang="es-AR" b="1" i="1">
                            <a:solidFill>
                              <a:srgbClr val="008000"/>
                            </a:solidFill>
                            <a:latin typeface="Cambria Math"/>
                          </a:rPr>
                          <m:t>𝒔</m:t>
                        </m:r>
                      </m:e>
                      <m:sup>
                        <m:r>
                          <a:rPr lang="es-AR" b="1" i="1" smtClean="0">
                            <a:solidFill>
                              <a:srgbClr val="008000"/>
                            </a:solidFill>
                            <a:latin typeface="Cambria Math"/>
                          </a:rPr>
                          <m:t>𝟏</m:t>
                        </m:r>
                      </m:sup>
                    </m:sSup>
                  </m:oMath>
                </a14:m>
                <a:r>
                  <a:rPr lang="es-AR" b="1" dirty="0">
                    <a:solidFill>
                      <a:srgbClr val="008000"/>
                    </a:solidFill>
                    <a:latin typeface="Arial" panose="020B0604020202020204" pitchFamily="34" charset="0"/>
                    <a:cs typeface="Arial" panose="020B0604020202020204" pitchFamily="34" charset="0"/>
                  </a:rPr>
                  <a:t/>
                </a:r>
                <a:r>
                  <a:rPr lang="es-AR" dirty="0">
                    <a:latin typeface="Arial" panose="020B0604020202020204" pitchFamily="34" charset="0"/>
                    <a:cs typeface="Arial" panose="020B0604020202020204" pitchFamily="34" charset="0"/>
                  </a:rPr>
                  <a:t>mientras que</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es-AR" b="1" i="1" smtClean="0">
                          <a:solidFill>
                            <a:srgbClr val="008000"/>
                          </a:solidFill>
                          <a:latin typeface="Cambria Math"/>
                        </a:rPr>
                        <m:t>𝑪𝒍</m:t>
                      </m:r>
                      <m:r>
                        <a:rPr lang="es-AR" b="1" i="1" smtClean="0">
                          <a:solidFill>
                            <a:srgbClr val="008000"/>
                          </a:solidFill>
                          <a:latin typeface="Cambria Math"/>
                        </a:rPr>
                        <m:t>:</m:t>
                      </m:r>
                      <m:r>
                        <a:rPr lang="es-AR" b="1" i="1">
                          <a:solidFill>
                            <a:srgbClr val="008000"/>
                          </a:solidFill>
                          <a:latin typeface="Cambria Math"/>
                        </a:rPr>
                        <m:t>𝟏</m:t>
                      </m:r>
                      <m:sSup>
                        <m:sSupPr>
                          <m:ctrlPr>
                            <a:rPr lang="es-AR" b="1" i="1">
                              <a:solidFill>
                                <a:srgbClr val="008000"/>
                              </a:solidFill>
                              <a:latin typeface="Cambria Math" panose="02040503050406030204" pitchFamily="18" charset="0"/>
                            </a:rPr>
                          </m:ctrlPr>
                        </m:sSupPr>
                        <m:e>
                          <m:r>
                            <a:rPr lang="es-AR" b="1" i="1">
                              <a:solidFill>
                                <a:srgbClr val="008000"/>
                              </a:solidFill>
                              <a:latin typeface="Cambria Math"/>
                            </a:rPr>
                            <m:t>𝒔</m:t>
                          </m:r>
                        </m:e>
                        <m:sup>
                          <m:r>
                            <a:rPr lang="es-AR" b="1" i="1">
                              <a:solidFill>
                                <a:srgbClr val="008000"/>
                              </a:solidFill>
                              <a:latin typeface="Cambria Math"/>
                            </a:rPr>
                            <m:t>𝟐</m:t>
                          </m:r>
                        </m:sup>
                      </m:sSup>
                      <m:r>
                        <a:rPr lang="es-AR" b="1" i="1">
                          <a:solidFill>
                            <a:srgbClr val="008000"/>
                          </a:solidFill>
                          <a:latin typeface="Cambria Math"/>
                        </a:rPr>
                        <m:t> </m:t>
                      </m:r>
                      <m:r>
                        <a:rPr lang="es-AR" b="1" i="1">
                          <a:solidFill>
                            <a:srgbClr val="008000"/>
                          </a:solidFill>
                          <a:latin typeface="Cambria Math"/>
                        </a:rPr>
                        <m:t>𝟐</m:t>
                      </m:r>
                      <m:sSup>
                        <m:sSupPr>
                          <m:ctrlPr>
                            <a:rPr lang="es-AR" b="1" i="1">
                              <a:solidFill>
                                <a:srgbClr val="008000"/>
                              </a:solidFill>
                              <a:latin typeface="Cambria Math" panose="02040503050406030204" pitchFamily="18" charset="0"/>
                            </a:rPr>
                          </m:ctrlPr>
                        </m:sSupPr>
                        <m:e>
                          <m:r>
                            <a:rPr lang="es-AR" b="1" i="1">
                              <a:solidFill>
                                <a:srgbClr val="008000"/>
                              </a:solidFill>
                              <a:latin typeface="Cambria Math"/>
                            </a:rPr>
                            <m:t>𝒔</m:t>
                          </m:r>
                        </m:e>
                        <m:sup>
                          <m:r>
                            <a:rPr lang="es-AR" b="1" i="1">
                              <a:solidFill>
                                <a:srgbClr val="008000"/>
                              </a:solidFill>
                              <a:latin typeface="Cambria Math"/>
                            </a:rPr>
                            <m:t>𝟐</m:t>
                          </m:r>
                        </m:sup>
                      </m:sSup>
                      <m:r>
                        <a:rPr lang="es-AR" b="1" i="1">
                          <a:solidFill>
                            <a:srgbClr val="008000"/>
                          </a:solidFill>
                          <a:latin typeface="Cambria Math"/>
                        </a:rPr>
                        <m:t>𝟐</m:t>
                      </m:r>
                      <m:sSup>
                        <m:sSupPr>
                          <m:ctrlPr>
                            <a:rPr lang="es-AR" b="1" i="1">
                              <a:solidFill>
                                <a:srgbClr val="008000"/>
                              </a:solidFill>
                              <a:latin typeface="Cambria Math" panose="02040503050406030204" pitchFamily="18" charset="0"/>
                            </a:rPr>
                          </m:ctrlPr>
                        </m:sSupPr>
                        <m:e>
                          <m:r>
                            <a:rPr lang="es-AR" b="1" i="1">
                              <a:solidFill>
                                <a:srgbClr val="008000"/>
                              </a:solidFill>
                              <a:latin typeface="Cambria Math"/>
                            </a:rPr>
                            <m:t>𝒑</m:t>
                          </m:r>
                        </m:e>
                        <m:sup>
                          <m:r>
                            <a:rPr lang="es-AR" b="1" i="1">
                              <a:solidFill>
                                <a:srgbClr val="008000"/>
                              </a:solidFill>
                              <a:latin typeface="Cambria Math"/>
                            </a:rPr>
                            <m:t>𝟔</m:t>
                          </m:r>
                        </m:sup>
                      </m:sSup>
                      <m:sSup>
                        <m:sSupPr>
                          <m:ctrlPr>
                            <a:rPr lang="es-AR" b="1" i="1">
                              <a:solidFill>
                                <a:srgbClr val="008000"/>
                              </a:solidFill>
                              <a:latin typeface="Cambria Math" panose="02040503050406030204" pitchFamily="18" charset="0"/>
                            </a:rPr>
                          </m:ctrlPr>
                        </m:sSupPr>
                        <m:e>
                          <m:r>
                            <a:rPr lang="es-AR" b="1" i="1" smtClean="0">
                              <a:solidFill>
                                <a:srgbClr val="008000"/>
                              </a:solidFill>
                              <a:latin typeface="Cambria Math"/>
                            </a:rPr>
                            <m:t> </m:t>
                          </m:r>
                          <m:r>
                            <a:rPr lang="es-AR" b="1" i="1">
                              <a:solidFill>
                                <a:srgbClr val="008000"/>
                              </a:solidFill>
                              <a:latin typeface="Cambria Math"/>
                            </a:rPr>
                            <m:t>𝟑</m:t>
                          </m:r>
                          <m:r>
                            <a:rPr lang="es-AR" b="1" i="1">
                              <a:solidFill>
                                <a:srgbClr val="008000"/>
                              </a:solidFill>
                              <a:latin typeface="Cambria Math"/>
                            </a:rPr>
                            <m:t>𝒔</m:t>
                          </m:r>
                        </m:e>
                        <m:sup>
                          <m:r>
                            <a:rPr lang="es-AR" b="1" i="1" smtClean="0">
                              <a:solidFill>
                                <a:srgbClr val="008000"/>
                              </a:solidFill>
                              <a:latin typeface="Cambria Math"/>
                            </a:rPr>
                            <m:t>𝟐</m:t>
                          </m:r>
                        </m:sup>
                      </m:sSup>
                      <m:r>
                        <a:rPr lang="es-AR" b="1" i="1" smtClean="0">
                          <a:solidFill>
                            <a:srgbClr val="008000"/>
                          </a:solidFill>
                          <a:latin typeface="Cambria Math"/>
                        </a:rPr>
                        <m:t>𝟑</m:t>
                      </m:r>
                      <m:sSup>
                        <m:sSupPr>
                          <m:ctrlPr>
                            <a:rPr lang="es-AR" b="1" i="1" smtClean="0">
                              <a:solidFill>
                                <a:srgbClr val="008000"/>
                              </a:solidFill>
                              <a:latin typeface="Cambria Math" panose="02040503050406030204" pitchFamily="18" charset="0"/>
                            </a:rPr>
                          </m:ctrlPr>
                        </m:sSupPr>
                        <m:e>
                          <m:r>
                            <a:rPr lang="es-AR" b="1" i="1" smtClean="0">
                              <a:solidFill>
                                <a:srgbClr val="008000"/>
                              </a:solidFill>
                              <a:latin typeface="Cambria Math"/>
                            </a:rPr>
                            <m:t>𝒑</m:t>
                          </m:r>
                        </m:e>
                        <m:sup>
                          <m:r>
                            <a:rPr lang="es-AR" b="1" i="1" smtClean="0">
                              <a:solidFill>
                                <a:srgbClr val="008000"/>
                              </a:solidFill>
                              <a:latin typeface="Cambria Math"/>
                            </a:rPr>
                            <m:t>𝟓</m:t>
                          </m:r>
                        </m:sup>
                      </m:sSup>
                      <m:r>
                        <a:rPr lang="es-AR" b="1" i="1">
                          <a:solidFill>
                            <a:srgbClr val="008000"/>
                          </a:solidFill>
                          <a:latin typeface="Cambria Math"/>
                        </a:rPr>
                        <m:t>=</m:t>
                      </m:r>
                      <m:d>
                        <m:dPr>
                          <m:begChr m:val="["/>
                          <m:endChr m:val="]"/>
                          <m:ctrlPr>
                            <a:rPr lang="es-AR" b="1" i="1">
                              <a:solidFill>
                                <a:srgbClr val="008000"/>
                              </a:solidFill>
                              <a:latin typeface="Cambria Math" panose="02040503050406030204" pitchFamily="18" charset="0"/>
                            </a:rPr>
                          </m:ctrlPr>
                        </m:dPr>
                        <m:e>
                          <m:r>
                            <a:rPr lang="es-AR" b="1" i="1">
                              <a:solidFill>
                                <a:srgbClr val="008000"/>
                              </a:solidFill>
                              <a:latin typeface="Cambria Math"/>
                            </a:rPr>
                            <m:t>𝑵𝒆</m:t>
                          </m:r>
                        </m:e>
                      </m:d>
                      <m:sSup>
                        <m:sSupPr>
                          <m:ctrlPr>
                            <a:rPr lang="es-AR" b="1" i="1">
                              <a:solidFill>
                                <a:srgbClr val="008000"/>
                              </a:solidFill>
                              <a:latin typeface="Cambria Math" panose="02040503050406030204" pitchFamily="18" charset="0"/>
                            </a:rPr>
                          </m:ctrlPr>
                        </m:sSupPr>
                        <m:e>
                          <m:r>
                            <a:rPr lang="es-AR" b="1" i="1">
                              <a:solidFill>
                                <a:srgbClr val="008000"/>
                              </a:solidFill>
                              <a:latin typeface="Cambria Math"/>
                            </a:rPr>
                            <m:t>𝟑</m:t>
                          </m:r>
                          <m:r>
                            <a:rPr lang="es-AR" b="1" i="1">
                              <a:solidFill>
                                <a:srgbClr val="008000"/>
                              </a:solidFill>
                              <a:latin typeface="Cambria Math"/>
                            </a:rPr>
                            <m:t>𝒔</m:t>
                          </m:r>
                        </m:e>
                        <m:sup>
                          <m:r>
                            <a:rPr lang="es-AR" b="1" i="1" smtClean="0">
                              <a:solidFill>
                                <a:srgbClr val="008000"/>
                              </a:solidFill>
                              <a:latin typeface="Cambria Math"/>
                            </a:rPr>
                            <m:t>𝟐</m:t>
                          </m:r>
                        </m:sup>
                      </m:sSup>
                      <m:sSup>
                        <m:sSupPr>
                          <m:ctrlPr>
                            <a:rPr lang="es-AR" b="1" i="1">
                              <a:solidFill>
                                <a:srgbClr val="008000"/>
                              </a:solidFill>
                              <a:latin typeface="Cambria Math" panose="02040503050406030204" pitchFamily="18" charset="0"/>
                            </a:rPr>
                          </m:ctrlPr>
                        </m:sSupPr>
                        <m:e>
                          <m:r>
                            <a:rPr lang="es-AR" b="1" i="1" smtClean="0">
                              <a:solidFill>
                                <a:srgbClr val="008000"/>
                              </a:solidFill>
                              <a:latin typeface="Cambria Math"/>
                            </a:rPr>
                            <m:t>𝟑</m:t>
                          </m:r>
                          <m:r>
                            <a:rPr lang="es-AR" b="1" i="1" smtClean="0">
                              <a:solidFill>
                                <a:srgbClr val="008000"/>
                              </a:solidFill>
                              <a:latin typeface="Cambria Math"/>
                            </a:rPr>
                            <m:t>𝒑</m:t>
                          </m:r>
                        </m:e>
                        <m:sup>
                          <m:r>
                            <a:rPr lang="es-AR" b="1" i="1" smtClean="0">
                              <a:solidFill>
                                <a:srgbClr val="008000"/>
                              </a:solidFill>
                              <a:latin typeface="Cambria Math"/>
                            </a:rPr>
                            <m:t>𝟓</m:t>
                          </m:r>
                        </m:sup>
                      </m:sSup>
                    </m:oMath>
                  </m:oMathPara>
                </a14:m>
                <a:endParaRPr lang="es-AR" b="1" dirty="0">
                  <a:solidFill>
                    <a:srgbClr val="008000"/>
                  </a:solidFill>
                  <a:latin typeface="Arial" panose="020B0604020202020204" pitchFamily="34" charset="0"/>
                  <a:cs typeface="Arial" panose="020B0604020202020204" pitchFamily="34" charset="0"/>
                </a:endParaRPr>
              </a:p>
              <a:p>
                <a:pPr marL="0" indent="0" algn="just">
                  <a:lnSpc>
                    <a:spcPct val="110000"/>
                  </a:lnSpc>
                  <a:buNone/>
                </a:pPr>
                <a:r>
                  <a:rPr lang="es-AR" dirty="0">
                    <a:latin typeface="Arial" panose="020B0604020202020204" pitchFamily="34" charset="0"/>
                    <a:cs typeface="Arial" panose="020B0604020202020204" pitchFamily="34" charset="0"/>
                  </a:rPr>
                  <a:t>vemos que al sodio le sobra un electros para tener una estructura mas estable y al cloro le faltaría uno para ser  más estable. También vemos que  ambos son paramagnéticos. Luego cuando se forma el </a:t>
                </a:r>
                <a:r>
                  <a:rPr lang="es-AR" i="1" dirty="0" err="1">
                    <a:latin typeface="Arial" panose="020B0604020202020204" pitchFamily="34" charset="0"/>
                    <a:cs typeface="Arial" panose="020B0604020202020204" pitchFamily="34" charset="0"/>
                  </a:rPr>
                  <a:t>ClNa</a:t>
                </a:r>
                <a:r>
                  <a:rPr lang="es-AR" i="1" dirty="0">
                    <a:latin typeface="Arial" panose="020B0604020202020204" pitchFamily="34" charset="0"/>
                    <a:cs typeface="Arial" panose="020B0604020202020204" pitchFamily="34" charset="0"/>
                  </a:rPr>
                  <a:t>,</a:t>
                </a:r>
                <a:r>
                  <a:rPr lang="es-AR" dirty="0">
                    <a:latin typeface="Arial" panose="020B0604020202020204" pitchFamily="34" charset="0"/>
                    <a:cs typeface="Arial" panose="020B0604020202020204" pitchFamily="34" charset="0"/>
                  </a:rPr>
                  <a:t> se crea el ion </a:t>
                </a:r>
                <a14:m>
                  <m:oMath xmlns:m="http://schemas.openxmlformats.org/officeDocument/2006/math">
                    <m:sSup>
                      <m:sSupPr>
                        <m:ctrlPr>
                          <a:rPr lang="es-AR" i="1" smtClean="0">
                            <a:latin typeface="Cambria Math" panose="02040503050406030204" pitchFamily="18" charset="0"/>
                          </a:rPr>
                        </m:ctrlPr>
                      </m:sSupPr>
                      <m:e>
                        <m:r>
                          <a:rPr lang="es-AR" b="0" i="1" smtClean="0">
                            <a:latin typeface="Cambria Math"/>
                          </a:rPr>
                          <m:t>𝑁𝑎</m:t>
                        </m:r>
                      </m:e>
                      <m:sup>
                        <m:r>
                          <a:rPr lang="es-AR" b="0" i="1" smtClean="0">
                            <a:latin typeface="Cambria Math"/>
                          </a:rPr>
                          <m:t>+</m:t>
                        </m:r>
                      </m:sup>
                    </m:sSup>
                  </m:oMath>
                </a14:m>
                <a:r>
                  <a:rPr lang="es-AR" dirty="0">
                    <a:latin typeface="Arial" panose="020B0604020202020204" pitchFamily="34" charset="0"/>
                    <a:cs typeface="Arial" panose="020B0604020202020204" pitchFamily="34" charset="0"/>
                  </a:rPr>
                  <a:t>pareciéndose al </a:t>
                </a:r>
                <a:r>
                  <a:rPr lang="es-AR" i="1" dirty="0">
                    <a:latin typeface="Arial" panose="020B0604020202020204" pitchFamily="34" charset="0"/>
                    <a:cs typeface="Arial" panose="020B0604020202020204" pitchFamily="34" charset="0"/>
                  </a:rPr>
                  <a:t>Ne</a:t>
                </a:r>
                <a:r>
                  <a:rPr lang="es-AR" dirty="0">
                    <a:latin typeface="Arial" panose="020B0604020202020204" pitchFamily="34" charset="0"/>
                    <a:cs typeface="Arial" panose="020B0604020202020204" pitchFamily="34" charset="0"/>
                  </a:rPr>
                  <a:t> y el ion </a:t>
                </a:r>
                <a14:m>
                  <m:oMath xmlns:m="http://schemas.openxmlformats.org/officeDocument/2006/math">
                    <m:r>
                      <a:rPr lang="es-AR" b="0" i="0" smtClean="0">
                        <a:latin typeface="Cambria Math"/>
                      </a:rPr>
                      <m:t> </m:t>
                    </m:r>
                    <m:sSup>
                      <m:sSupPr>
                        <m:ctrlPr>
                          <a:rPr lang="es-AR" i="1">
                            <a:latin typeface="Cambria Math" panose="02040503050406030204" pitchFamily="18" charset="0"/>
                          </a:rPr>
                        </m:ctrlPr>
                      </m:sSupPr>
                      <m:e>
                        <m:r>
                          <a:rPr lang="es-AR" b="0" i="1" smtClean="0">
                            <a:latin typeface="Cambria Math"/>
                          </a:rPr>
                          <m:t> </m:t>
                        </m:r>
                        <m:r>
                          <a:rPr lang="es-AR" b="0" i="1" smtClean="0">
                            <a:latin typeface="Cambria Math"/>
                          </a:rPr>
                          <m:t>𝐶𝑙</m:t>
                        </m:r>
                      </m:e>
                      <m:sup>
                        <m:r>
                          <a:rPr lang="es-AR" b="0" i="1" smtClean="0">
                            <a:latin typeface="Cambria Math"/>
                          </a:rPr>
                          <m:t>−</m:t>
                        </m:r>
                      </m:sup>
                    </m:sSup>
                  </m:oMath>
                </a14:m>
                <a:r>
                  <a:rPr lang="es-AR" dirty="0">
                    <a:latin typeface="Arial" panose="020B0604020202020204" pitchFamily="34" charset="0"/>
                    <a:cs typeface="Arial" panose="020B0604020202020204" pitchFamily="34" charset="0"/>
                  </a:rPr>
                  <a:t>con electrónica análoga al </a:t>
                </a:r>
                <a:r>
                  <a:rPr lang="es-AR" i="1" dirty="0">
                    <a:latin typeface="Arial" panose="020B0604020202020204" pitchFamily="34" charset="0"/>
                    <a:cs typeface="Arial" panose="020B0604020202020204" pitchFamily="34" charset="0"/>
                  </a:rPr>
                  <a:t>Ar, </a:t>
                </a:r>
                <a:r>
                  <a:rPr lang="es-AR" dirty="0">
                    <a:latin typeface="Arial" panose="020B0604020202020204" pitchFamily="34" charset="0"/>
                    <a:cs typeface="Arial" panose="020B0604020202020204" pitchFamily="34" charset="0"/>
                  </a:rPr>
                  <a:t>por tanto debido a esta unión el compuesto </a:t>
                </a:r>
                <a:r>
                  <a:rPr lang="es-AR" i="1" dirty="0" err="1">
                    <a:latin typeface="Arial" panose="020B0604020202020204" pitchFamily="34" charset="0"/>
                    <a:cs typeface="Arial" panose="020B0604020202020204" pitchFamily="34" charset="0"/>
                  </a:rPr>
                  <a:t>ClNa</a:t>
                </a:r>
                <a:r>
                  <a:rPr lang="es-AR" i="1" dirty="0">
                    <a:latin typeface="Arial" panose="020B0604020202020204" pitchFamily="34" charset="0"/>
                    <a:cs typeface="Arial" panose="020B0604020202020204" pitchFamily="34" charset="0"/>
                  </a:rPr>
                  <a:t/>
                </a:r>
                <a:r>
                  <a:rPr lang="es-AR" dirty="0">
                    <a:latin typeface="Arial" panose="020B0604020202020204" pitchFamily="34" charset="0"/>
                    <a:cs typeface="Arial" panose="020B0604020202020204" pitchFamily="34" charset="0"/>
                  </a:rPr>
                  <a:t>no es paramagnético.</a:t>
                </a:r>
              </a:p>
              <a:p>
                <a:pPr algn="just"/>
                <a:endParaRPr lang="es-AR" dirty="0"/>
              </a:p>
            </p:txBody>
          </p:sp>
        </mc:Choice>
        <mc:Fallback>
          <p:sp>
            <p:nvSpPr>
              <p:cNvPr id="3" name="2 Marcador de contenido"/>
              <p:cNvSpPr>
                <a:spLocks noGrp="1" noRot="1" noChangeAspect="1" noMove="1" noResize="1" noEditPoints="1" noAdjustHandles="1" noChangeArrowheads="1" noChangeShapeType="1" noTextEdit="1"/>
              </p:cNvSpPr>
              <p:nvPr>
                <p:ph idx="1"/>
              </p:nvPr>
            </p:nvSpPr>
            <p:spPr>
              <a:xfrm>
                <a:off x="225083" y="590843"/>
                <a:ext cx="11746523" cy="6150525"/>
              </a:xfrm>
              <a:blipFill>
                <a:blip r:embed="rId2"/>
                <a:stretch>
                  <a:fillRect l="-830" t="-1288" r="-778"/>
                </a:stretch>
              </a:blipFill>
            </p:spPr>
            <p:txBody>
              <a:bodyPr/>
              <a:lstStyle/>
              <a:p>
                <a:r>
                  <a:rPr lang="es-ES">
                    <a:noFill/>
                  </a:rPr>
                  <a:t> </a:t>
                </a:r>
              </a:p>
            </p:txBody>
          </p:sp>
        </mc:Fallback>
      </mc:AlternateContent>
    </p:spTree>
    <p:extLst>
      <p:ext uri="{BB962C8B-B14F-4D97-AF65-F5344CB8AC3E}">
        <p14:creationId xmlns="" xmlns:p14="http://schemas.microsoft.com/office/powerpoint/2010/main" val="1011775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10640E4-2C8A-4802-949C-543E72631130}"/>
              </a:ext>
            </a:extLst>
          </p:cNvPr>
          <p:cNvSpPr>
            <a:spLocks noGrp="1"/>
          </p:cNvSpPr>
          <p:nvPr>
            <p:ph type="title"/>
          </p:nvPr>
        </p:nvSpPr>
        <p:spPr>
          <a:xfrm>
            <a:off x="838200" y="295421"/>
            <a:ext cx="10515600" cy="455955"/>
          </a:xfrm>
        </p:spPr>
        <p:txBody>
          <a:bodyPr>
            <a:noAutofit/>
          </a:bodyPr>
          <a:lstStyle/>
          <a:p>
            <a:pPr algn="ctr"/>
            <a:r>
              <a:rPr lang="es-ES" sz="3600" b="1" dirty="0">
                <a:solidFill>
                  <a:schemeClr val="accent6">
                    <a:lumMod val="75000"/>
                  </a:schemeClr>
                </a:solidFill>
                <a:latin typeface="Arial" panose="020B0604020202020204" pitchFamily="34" charset="0"/>
                <a:cs typeface="Arial" panose="020B0604020202020204" pitchFamily="34" charset="0"/>
              </a:rPr>
              <a:t>Magnetismo de moléculas y compuestos químicos</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0E32C848-62CA-431B-AD5E-08E015754A21}"/>
                  </a:ext>
                </a:extLst>
              </p:cNvPr>
              <p:cNvSpPr>
                <a:spLocks noGrp="1"/>
              </p:cNvSpPr>
              <p:nvPr>
                <p:ph idx="1"/>
              </p:nvPr>
            </p:nvSpPr>
            <p:spPr>
              <a:xfrm>
                <a:off x="838200" y="976459"/>
                <a:ext cx="10515600" cy="6219165"/>
              </a:xfrm>
            </p:spPr>
            <p:txBody>
              <a:bodyPr>
                <a:normAutofit fontScale="55000" lnSpcReduction="20000"/>
              </a:bodyPr>
              <a:lstStyle/>
              <a:p>
                <a:pPr algn="just">
                  <a:lnSpc>
                    <a:spcPct val="120000"/>
                  </a:lnSpc>
                </a:pPr>
                <a:r>
                  <a:rPr lang="es-ES" sz="2900" dirty="0">
                    <a:latin typeface="Arial" panose="020B0604020202020204" pitchFamily="34" charset="0"/>
                    <a:cs typeface="Arial" panose="020B0604020202020204" pitchFamily="34" charset="0"/>
                  </a:rPr>
                  <a:t>Hasta ahora sabemos el origen del diamagnetismo como el del paramagnetismo, podemos decir que átomos o iones podrías ser diamagnetismo o paramagnéticos, vimos también un ejemplo de elementos paramagnéticos que dejan de serlo cuando se unen químicamente. Nos queda por estudiar el caso de moléculas y compuestos químicos Si bien el caso del magnetismo de las moléculas o de compuestos es complejo podemos avanzar un poco mas, pues nos servirá como introducción al ferromagnetismo. </a:t>
                </a:r>
              </a:p>
              <a:p>
                <a:pPr algn="just">
                  <a:lnSpc>
                    <a:spcPct val="120000"/>
                  </a:lnSpc>
                </a:pPr>
                <a:r>
                  <a:rPr lang="es-ES" sz="5100" b="1" dirty="0">
                    <a:solidFill>
                      <a:schemeClr val="accent6">
                        <a:lumMod val="75000"/>
                      </a:schemeClr>
                    </a:solidFill>
                    <a:latin typeface="Arial" panose="020B0604020202020204" pitchFamily="34" charset="0"/>
                    <a:cs typeface="Arial" panose="020B0604020202020204" pitchFamily="34" charset="0"/>
                  </a:rPr>
                  <a:t>Teoría de los Orbitales Moleculares(TOM)</a:t>
                </a:r>
              </a:p>
              <a:p>
                <a:pPr marL="182563" indent="0" algn="just">
                  <a:lnSpc>
                    <a:spcPct val="120000"/>
                  </a:lnSpc>
                  <a:buNone/>
                </a:pPr>
                <a:r>
                  <a:rPr lang="es-ES" sz="2900" dirty="0">
                    <a:latin typeface="Arial" panose="020B0604020202020204" pitchFamily="34" charset="0"/>
                    <a:cs typeface="Arial" panose="020B0604020202020204" pitchFamily="34" charset="0"/>
                  </a:rPr>
                  <a:t>La TOM es una metodología de mucha utilidad para determinar las propiedades magnéticas de moléculas y la estabilidad de las mismas. Sabemos que los átomos poseen orbitales donde la probabilidad de hallar electrones es máxima. La TOM supone, también, que las moléculas poseen orbitales moleculares en donde se encuentran los electrones. Se asume que los electrones se mueven bajo la influencia de todos los núcleos que componen la molécula. Orbitales moleculares se hallan como combinación lineal de los orbitales atómicos,.</a:t>
                </a:r>
              </a:p>
              <a:p>
                <a:pPr marL="182563" indent="0" algn="just">
                  <a:lnSpc>
                    <a:spcPct val="120000"/>
                  </a:lnSpc>
                  <a:buNone/>
                </a:pPr>
                <a:r>
                  <a:rPr lang="es-ES" sz="2900" dirty="0">
                    <a:latin typeface="Arial" panose="020B0604020202020204" pitchFamily="34" charset="0"/>
                    <a:cs typeface="Arial" panose="020B0604020202020204" pitchFamily="34" charset="0"/>
                  </a:rPr>
                  <a:t>Si suponemos que la función de onda del orbital molecular es </a:t>
                </a:r>
                <a14:m>
                  <m:oMath xmlns:m="http://schemas.openxmlformats.org/officeDocument/2006/math">
                    <m:sSub>
                      <m:sSubPr>
                        <m:ctrlPr>
                          <a:rPr lang="es-ES" sz="2900" i="1" smtClean="0">
                            <a:latin typeface="Cambria Math" panose="02040503050406030204" pitchFamily="18" charset="0"/>
                            <a:cs typeface="Arial" panose="020B0604020202020204" pitchFamily="34" charset="0"/>
                          </a:rPr>
                        </m:ctrlPr>
                      </m:sSubPr>
                      <m:e>
                        <m:r>
                          <a:rPr lang="es-ES" sz="2900" i="1" smtClean="0">
                            <a:latin typeface="Cambria Math" panose="02040503050406030204" pitchFamily="18" charset="0"/>
                            <a:ea typeface="Cambria Math" panose="02040503050406030204" pitchFamily="18" charset="0"/>
                            <a:cs typeface="Arial" panose="020B0604020202020204" pitchFamily="34" charset="0"/>
                          </a:rPr>
                          <m:t>𝜓</m:t>
                        </m:r>
                      </m:e>
                      <m:sub>
                        <m:r>
                          <a:rPr lang="es-ES" sz="2900" b="0" i="1" smtClean="0">
                            <a:latin typeface="Cambria Math" panose="02040503050406030204" pitchFamily="18" charset="0"/>
                            <a:cs typeface="Arial" panose="020B0604020202020204" pitchFamily="34" charset="0"/>
                          </a:rPr>
                          <m:t>𝑗</m:t>
                        </m:r>
                      </m:sub>
                    </m:sSub>
                  </m:oMath>
                </a14:m>
                <a:r>
                  <a:rPr lang="es-ES" sz="2900" dirty="0">
                    <a:latin typeface="Arial" panose="020B0604020202020204" pitchFamily="34" charset="0"/>
                    <a:cs typeface="Arial" panose="020B0604020202020204" pitchFamily="34" charset="0"/>
                  </a:rPr>
                  <a:t> y </a:t>
                </a:r>
                <a14:m>
                  <m:oMath xmlns:m="http://schemas.openxmlformats.org/officeDocument/2006/math">
                    <m:sSub>
                      <m:sSubPr>
                        <m:ctrlPr>
                          <a:rPr lang="es-ES" sz="2900" i="1" smtClean="0">
                            <a:latin typeface="Cambria Math" panose="02040503050406030204" pitchFamily="18" charset="0"/>
                            <a:cs typeface="Arial" panose="020B0604020202020204" pitchFamily="34" charset="0"/>
                          </a:rPr>
                        </m:ctrlPr>
                      </m:sSubPr>
                      <m:e>
                        <m:r>
                          <a:rPr lang="es-ES" sz="2900" i="1" smtClean="0">
                            <a:latin typeface="Cambria Math" panose="02040503050406030204" pitchFamily="18" charset="0"/>
                            <a:ea typeface="Cambria Math" panose="02040503050406030204" pitchFamily="18" charset="0"/>
                            <a:cs typeface="Arial" panose="020B0604020202020204" pitchFamily="34" charset="0"/>
                          </a:rPr>
                          <m:t>𝜒</m:t>
                        </m:r>
                      </m:e>
                      <m:sub>
                        <m:r>
                          <a:rPr lang="es-ES" sz="2900" b="0" i="1" smtClean="0">
                            <a:latin typeface="Cambria Math" panose="02040503050406030204" pitchFamily="18" charset="0"/>
                            <a:cs typeface="Arial" panose="020B0604020202020204" pitchFamily="34" charset="0"/>
                          </a:rPr>
                          <m:t>𝑖</m:t>
                        </m:r>
                      </m:sub>
                    </m:sSub>
                  </m:oMath>
                </a14:m>
                <a:r>
                  <a:rPr lang="es-ES" sz="2900" dirty="0">
                    <a:latin typeface="Arial" panose="020B0604020202020204" pitchFamily="34" charset="0"/>
                    <a:cs typeface="Arial" panose="020B0604020202020204" pitchFamily="34" charset="0"/>
                  </a:rPr>
                  <a:t> es la función de onda de los orbitales atómicos entonces</a:t>
                </a:r>
              </a:p>
              <a:p>
                <a:pPr marL="182563" indent="0" algn="just">
                  <a:lnSpc>
                    <a:spcPct val="120000"/>
                  </a:lnSpc>
                  <a:buNone/>
                </a:pPr>
                <a14:m>
                  <m:oMathPara xmlns:m="http://schemas.openxmlformats.org/officeDocument/2006/math">
                    <m:oMathParaPr>
                      <m:jc m:val="centerGroup"/>
                    </m:oMathParaPr>
                    <m:oMath xmlns:m="http://schemas.openxmlformats.org/officeDocument/2006/math">
                      <m:sSub>
                        <m:sSubPr>
                          <m:ctrlPr>
                            <a:rPr lang="es-ES" sz="2900" i="1">
                              <a:latin typeface="Cambria Math" panose="02040503050406030204" pitchFamily="18" charset="0"/>
                              <a:cs typeface="Arial" panose="020B0604020202020204" pitchFamily="34" charset="0"/>
                            </a:rPr>
                          </m:ctrlPr>
                        </m:sSubPr>
                        <m:e>
                          <m:r>
                            <a:rPr lang="es-ES" sz="2900" i="1">
                              <a:latin typeface="Cambria Math" panose="02040503050406030204" pitchFamily="18" charset="0"/>
                              <a:ea typeface="Cambria Math" panose="02040503050406030204" pitchFamily="18" charset="0"/>
                              <a:cs typeface="Arial" panose="020B0604020202020204" pitchFamily="34" charset="0"/>
                            </a:rPr>
                            <m:t>𝜓</m:t>
                          </m:r>
                        </m:e>
                        <m:sub>
                          <m:r>
                            <a:rPr lang="es-ES" sz="2900" i="1">
                              <a:latin typeface="Cambria Math" panose="02040503050406030204" pitchFamily="18" charset="0"/>
                              <a:cs typeface="Arial" panose="020B0604020202020204" pitchFamily="34" charset="0"/>
                            </a:rPr>
                            <m:t>𝑗</m:t>
                          </m:r>
                        </m:sub>
                      </m:sSub>
                      <m:r>
                        <a:rPr lang="es-ES" sz="2900" b="0" i="1" smtClean="0">
                          <a:latin typeface="Cambria Math" panose="02040503050406030204" pitchFamily="18" charset="0"/>
                          <a:cs typeface="Arial" panose="020B0604020202020204" pitchFamily="34" charset="0"/>
                        </a:rPr>
                        <m:t>=</m:t>
                      </m:r>
                      <m:nary>
                        <m:naryPr>
                          <m:chr m:val="∑"/>
                          <m:ctrlPr>
                            <a:rPr lang="es-ES" sz="2900" b="0" i="1" smtClean="0">
                              <a:latin typeface="Cambria Math" panose="02040503050406030204" pitchFamily="18" charset="0"/>
                              <a:cs typeface="Arial" panose="020B0604020202020204" pitchFamily="34" charset="0"/>
                            </a:rPr>
                          </m:ctrlPr>
                        </m:naryPr>
                        <m:sub>
                          <m:r>
                            <m:rPr>
                              <m:brk m:alnAt="23"/>
                            </m:rPr>
                            <a:rPr lang="es-ES" sz="2900" b="0" i="1" smtClean="0">
                              <a:latin typeface="Cambria Math" panose="02040503050406030204" pitchFamily="18" charset="0"/>
                              <a:cs typeface="Arial" panose="020B0604020202020204" pitchFamily="34" charset="0"/>
                            </a:rPr>
                            <m:t>𝑖</m:t>
                          </m:r>
                          <m:r>
                            <a:rPr lang="es-ES" sz="2900" b="0" i="1" smtClean="0">
                              <a:latin typeface="Cambria Math" panose="02040503050406030204" pitchFamily="18" charset="0"/>
                              <a:cs typeface="Arial" panose="020B0604020202020204" pitchFamily="34" charset="0"/>
                            </a:rPr>
                            <m:t>=1</m:t>
                          </m:r>
                        </m:sub>
                        <m:sup>
                          <m:r>
                            <a:rPr lang="es-ES" sz="2900" b="0" i="1" smtClean="0">
                              <a:latin typeface="Cambria Math" panose="02040503050406030204" pitchFamily="18" charset="0"/>
                              <a:cs typeface="Arial" panose="020B0604020202020204" pitchFamily="34" charset="0"/>
                            </a:rPr>
                            <m:t>𝑛</m:t>
                          </m:r>
                        </m:sup>
                        <m:e>
                          <m:sSub>
                            <m:sSubPr>
                              <m:ctrlPr>
                                <a:rPr lang="es-ES" sz="2900" b="0" i="1" smtClean="0">
                                  <a:latin typeface="Cambria Math" panose="02040503050406030204" pitchFamily="18" charset="0"/>
                                  <a:cs typeface="Arial" panose="020B0604020202020204" pitchFamily="34" charset="0"/>
                                </a:rPr>
                              </m:ctrlPr>
                            </m:sSubPr>
                            <m:e>
                              <m:r>
                                <a:rPr lang="es-ES" sz="2900" b="0" i="1" smtClean="0">
                                  <a:latin typeface="Cambria Math" panose="02040503050406030204" pitchFamily="18" charset="0"/>
                                  <a:cs typeface="Arial" panose="020B0604020202020204" pitchFamily="34" charset="0"/>
                                </a:rPr>
                                <m:t>𝐶</m:t>
                              </m:r>
                            </m:e>
                            <m:sub>
                              <m:r>
                                <a:rPr lang="es-ES" sz="2900" b="0" i="1" smtClean="0">
                                  <a:latin typeface="Cambria Math" panose="02040503050406030204" pitchFamily="18" charset="0"/>
                                  <a:cs typeface="Arial" panose="020B0604020202020204" pitchFamily="34" charset="0"/>
                                </a:rPr>
                                <m:t>𝑖𝑗</m:t>
                              </m:r>
                            </m:sub>
                          </m:sSub>
                          <m:sSub>
                            <m:sSubPr>
                              <m:ctrlPr>
                                <a:rPr lang="es-ES" sz="2900" i="1">
                                  <a:latin typeface="Cambria Math" panose="02040503050406030204" pitchFamily="18" charset="0"/>
                                  <a:cs typeface="Arial" panose="020B0604020202020204" pitchFamily="34" charset="0"/>
                                </a:rPr>
                              </m:ctrlPr>
                            </m:sSubPr>
                            <m:e>
                              <m:r>
                                <a:rPr lang="es-ES" sz="2900" i="1">
                                  <a:latin typeface="Cambria Math" panose="02040503050406030204" pitchFamily="18" charset="0"/>
                                  <a:ea typeface="Cambria Math" panose="02040503050406030204" pitchFamily="18" charset="0"/>
                                  <a:cs typeface="Arial" panose="020B0604020202020204" pitchFamily="34" charset="0"/>
                                </a:rPr>
                                <m:t>𝜒</m:t>
                              </m:r>
                            </m:e>
                            <m:sub>
                              <m:r>
                                <a:rPr lang="es-ES" sz="2900" i="1">
                                  <a:latin typeface="Cambria Math" panose="02040503050406030204" pitchFamily="18" charset="0"/>
                                  <a:cs typeface="Arial" panose="020B0604020202020204" pitchFamily="34" charset="0"/>
                                </a:rPr>
                                <m:t>𝑖</m:t>
                              </m:r>
                            </m:sub>
                          </m:sSub>
                        </m:e>
                      </m:nary>
                    </m:oMath>
                  </m:oMathPara>
                </a14:m>
                <a:endParaRPr lang="es-ES" sz="2900" dirty="0">
                  <a:latin typeface="Arial" panose="020B0604020202020204" pitchFamily="34" charset="0"/>
                  <a:cs typeface="Arial" panose="020B0604020202020204" pitchFamily="34" charset="0"/>
                </a:endParaRPr>
              </a:p>
              <a:p>
                <a:pPr marL="182563" indent="0" algn="just">
                  <a:lnSpc>
                    <a:spcPct val="120000"/>
                  </a:lnSpc>
                  <a:buNone/>
                </a:pPr>
                <a:r>
                  <a:rPr lang="es-ES" sz="2900" dirty="0">
                    <a:latin typeface="Arial" panose="020B0604020202020204" pitchFamily="34" charset="0"/>
                    <a:cs typeface="Arial" panose="020B0604020202020204" pitchFamily="34" charset="0"/>
                  </a:rPr>
                  <a:t>Durante la formación de la molécula, él o los átomos y sus orbitales se acercan y comienzan a interactuar, formando los nuevos orbitales moleculares que pertenecen a la molécula en su totalidad y no a un solo átomo.</a:t>
                </a:r>
              </a:p>
              <a:p>
                <a:pPr marL="182563" indent="0" algn="just">
                  <a:lnSpc>
                    <a:spcPct val="120000"/>
                  </a:lnSpc>
                  <a:buNone/>
                </a:pPr>
                <a:endParaRPr lang="es-ES" sz="2900" dirty="0">
                  <a:latin typeface="Arial" panose="020B0604020202020204" pitchFamily="34" charset="0"/>
                  <a:cs typeface="Arial" panose="020B0604020202020204" pitchFamily="34" charset="0"/>
                </a:endParaRPr>
              </a:p>
              <a:p>
                <a:pPr marL="0" indent="0" algn="just">
                  <a:lnSpc>
                    <a:spcPct val="120000"/>
                  </a:lnSpc>
                  <a:buNone/>
                </a:pPr>
                <a:r>
                  <a:rPr lang="es-ES" sz="2900" b="1" dirty="0">
                    <a:solidFill>
                      <a:schemeClr val="accent6">
                        <a:lumMod val="75000"/>
                      </a:schemeClr>
                    </a:solidFill>
                    <a:latin typeface="Arial" panose="020B0604020202020204" pitchFamily="34" charset="0"/>
                    <a:cs typeface="Arial" panose="020B0604020202020204" pitchFamily="34" charset="0"/>
                  </a:rPr>
                  <a:t/>
                </a:r>
              </a:p>
              <a:p>
                <a:pPr marL="0" indent="0" algn="just">
                  <a:buNone/>
                </a:pPr>
                <a:endParaRPr lang="es-ES" b="1" dirty="0">
                  <a:solidFill>
                    <a:schemeClr val="accent6">
                      <a:lumMod val="75000"/>
                    </a:schemeClr>
                  </a:solidFill>
                  <a:latin typeface="Arial" panose="020B0604020202020204" pitchFamily="34" charset="0"/>
                  <a:cs typeface="Arial" panose="020B0604020202020204" pitchFamily="34" charset="0"/>
                </a:endParaRPr>
              </a:p>
            </p:txBody>
          </p:sp>
        </mc:Choice>
        <mc:Fallback>
          <p:sp>
            <p:nvSpPr>
              <p:cNvPr id="3" name="Marcador de contenido 2">
                <a:extLst>
                  <a:ext uri="{FF2B5EF4-FFF2-40B4-BE49-F238E27FC236}">
                    <a16:creationId xmlns:a14="http://schemas.microsoft.com/office/drawing/2010/main" xmlns="" xmlns:a16="http://schemas.microsoft.com/office/drawing/2014/main" id="{0E32C848-62CA-431B-AD5E-08E015754A21}"/>
                  </a:ext>
                </a:extLst>
              </p:cNvPr>
              <p:cNvSpPr>
                <a:spLocks noGrp="1" noRot="1" noChangeAspect="1" noMove="1" noResize="1" noEditPoints="1" noAdjustHandles="1" noChangeArrowheads="1" noChangeShapeType="1" noTextEdit="1"/>
              </p:cNvSpPr>
              <p:nvPr>
                <p:ph idx="1"/>
              </p:nvPr>
            </p:nvSpPr>
            <p:spPr>
              <a:xfrm>
                <a:off x="838200" y="976459"/>
                <a:ext cx="10515600" cy="6219165"/>
              </a:xfrm>
              <a:blipFill>
                <a:blip r:embed="rId2"/>
                <a:stretch>
                  <a:fillRect l="-1043" t="-294" r="-290"/>
                </a:stretch>
              </a:blipFill>
            </p:spPr>
            <p:txBody>
              <a:bodyPr/>
              <a:lstStyle/>
              <a:p>
                <a:r>
                  <a:rPr lang="es-ES">
                    <a:noFill/>
                  </a:rPr>
                  <a:t> </a:t>
                </a:r>
              </a:p>
            </p:txBody>
          </p:sp>
        </mc:Fallback>
      </mc:AlternateContent>
    </p:spTree>
    <p:extLst>
      <p:ext uri="{BB962C8B-B14F-4D97-AF65-F5344CB8AC3E}">
        <p14:creationId xmlns="" xmlns:p14="http://schemas.microsoft.com/office/powerpoint/2010/main" val="3305625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98C10F96-112A-4413-A92B-F38B75999C0C}"/>
                  </a:ext>
                </a:extLst>
              </p:cNvPr>
              <p:cNvSpPr>
                <a:spLocks noGrp="1"/>
              </p:cNvSpPr>
              <p:nvPr>
                <p:ph idx="1"/>
              </p:nvPr>
            </p:nvSpPr>
            <p:spPr>
              <a:xfrm>
                <a:off x="739726" y="858129"/>
                <a:ext cx="10515600" cy="5769634"/>
              </a:xfrm>
            </p:spPr>
            <p:txBody>
              <a:bodyPr>
                <a:normAutofit/>
              </a:bodyPr>
              <a:lstStyle/>
              <a:p>
                <a:pPr algn="just"/>
                <a:r>
                  <a:rPr lang="es-ES" sz="2000" dirty="0">
                    <a:latin typeface="Arial" panose="020B0604020202020204" pitchFamily="34" charset="0"/>
                    <a:cs typeface="Arial" panose="020B0604020202020204" pitchFamily="34" charset="0"/>
                  </a:rPr>
                  <a:t>El numero de orbitales de orbitales moleculares es igual al número de orbitales atómico que se solapan.</a:t>
                </a:r>
              </a:p>
              <a:p>
                <a:pPr algn="just"/>
                <a:r>
                  <a:rPr lang="es-ES" sz="2000" dirty="0">
                    <a:latin typeface="Arial" panose="020B0604020202020204" pitchFamily="34" charset="0"/>
                    <a:cs typeface="Arial" panose="020B0604020202020204" pitchFamily="34" charset="0"/>
                  </a:rPr>
                  <a:t>Para ir avanzando sobre el tema tomemos el ejemplo de una molécula formada por átomos iguales </a:t>
                </a:r>
                <a14:m>
                  <m:oMath xmlns:m="http://schemas.openxmlformats.org/officeDocument/2006/math">
                    <m:sSub>
                      <m:sSubPr>
                        <m:ctrlPr>
                          <a:rPr lang="es-ES" sz="2000" i="1" smtClean="0">
                            <a:latin typeface="Cambria Math" panose="02040503050406030204" pitchFamily="18" charset="0"/>
                            <a:cs typeface="Arial" panose="020B0604020202020204" pitchFamily="34" charset="0"/>
                          </a:rPr>
                        </m:ctrlPr>
                      </m:sSubPr>
                      <m:e>
                        <m:r>
                          <a:rPr lang="es-ES" sz="2000" b="0" i="1" smtClean="0">
                            <a:latin typeface="Cambria Math" panose="02040503050406030204" pitchFamily="18" charset="0"/>
                            <a:cs typeface="Arial" panose="020B0604020202020204" pitchFamily="34" charset="0"/>
                          </a:rPr>
                          <m:t>𝐻</m:t>
                        </m:r>
                      </m:e>
                      <m:sub>
                        <m:r>
                          <a:rPr lang="es-ES" sz="2000" b="0" i="1" smtClean="0">
                            <a:latin typeface="Cambria Math" panose="02040503050406030204" pitchFamily="18" charset="0"/>
                            <a:cs typeface="Arial" panose="020B0604020202020204" pitchFamily="34" charset="0"/>
                          </a:rPr>
                          <m:t>2</m:t>
                        </m:r>
                      </m:sub>
                    </m:sSub>
                  </m:oMath>
                </a14:m>
                <a:r>
                  <a:rPr lang="es-ES" sz="2000" dirty="0">
                    <a:latin typeface="Arial" panose="020B0604020202020204" pitchFamily="34" charset="0"/>
                    <a:cs typeface="Arial" panose="020B0604020202020204" pitchFamily="34" charset="0"/>
                  </a:rPr>
                  <a:t> . En el esquema se observa los dos orbitales atómicos </a:t>
                </a:r>
                <a14:m>
                  <m:oMath xmlns:m="http://schemas.openxmlformats.org/officeDocument/2006/math">
                    <m:r>
                      <a:rPr lang="es-ES" sz="2000" b="0" i="1" smtClean="0">
                        <a:latin typeface="Cambria Math" panose="02040503050406030204" pitchFamily="18" charset="0"/>
                        <a:cs typeface="Arial" panose="020B0604020202020204" pitchFamily="34" charset="0"/>
                      </a:rPr>
                      <m:t>1</m:t>
                    </m:r>
                    <m:r>
                      <a:rPr lang="es-ES" sz="2000" b="0" i="1" smtClean="0">
                        <a:latin typeface="Cambria Math" panose="02040503050406030204" pitchFamily="18" charset="0"/>
                        <a:cs typeface="Arial" panose="020B0604020202020204" pitchFamily="34" charset="0"/>
                      </a:rPr>
                      <m:t>𝑠</m:t>
                    </m:r>
                  </m:oMath>
                </a14:m>
                <a:r>
                  <a:rPr lang="es-ES" sz="2000" dirty="0">
                    <a:latin typeface="Arial" panose="020B0604020202020204" pitchFamily="34" charset="0"/>
                    <a:cs typeface="Arial" panose="020B0604020202020204" pitchFamily="34" charset="0"/>
                  </a:rPr>
                  <a:t>, que al interactuar formas los orbitales moleculares enlazante </a:t>
                </a:r>
                <a14:m>
                  <m:oMath xmlns:m="http://schemas.openxmlformats.org/officeDocument/2006/math">
                    <m:sSub>
                      <m:sSubPr>
                        <m:ctrlPr>
                          <a:rPr lang="es-ES" sz="2000" i="1" smtClean="0">
                            <a:latin typeface="Cambria Math" panose="02040503050406030204" pitchFamily="18" charset="0"/>
                            <a:cs typeface="Arial" panose="020B0604020202020204" pitchFamily="34" charset="0"/>
                          </a:rPr>
                        </m:ctrlPr>
                      </m:sSubPr>
                      <m:e>
                        <m:r>
                          <a:rPr lang="es-ES" sz="2000" i="1" smtClean="0">
                            <a:latin typeface="Cambria Math" panose="02040503050406030204" pitchFamily="18" charset="0"/>
                            <a:ea typeface="Cambria Math" panose="02040503050406030204" pitchFamily="18" charset="0"/>
                            <a:cs typeface="Arial" panose="020B0604020202020204" pitchFamily="34" charset="0"/>
                          </a:rPr>
                          <m:t>𝜎</m:t>
                        </m:r>
                      </m:e>
                      <m:sub>
                        <m:r>
                          <a:rPr lang="es-ES" sz="2000" b="0" i="1" smtClean="0">
                            <a:latin typeface="Cambria Math" panose="02040503050406030204" pitchFamily="18" charset="0"/>
                            <a:cs typeface="Arial" panose="020B0604020202020204" pitchFamily="34" charset="0"/>
                          </a:rPr>
                          <m:t>1</m:t>
                        </m:r>
                        <m:r>
                          <a:rPr lang="es-ES" sz="2000" b="0" i="1" smtClean="0">
                            <a:latin typeface="Cambria Math" panose="02040503050406030204" pitchFamily="18" charset="0"/>
                            <a:cs typeface="Arial" panose="020B0604020202020204" pitchFamily="34" charset="0"/>
                          </a:rPr>
                          <m:t>𝑠</m:t>
                        </m:r>
                      </m:sub>
                    </m:sSub>
                  </m:oMath>
                </a14:m>
                <a:r>
                  <a:rPr lang="es-ES" sz="2000" dirty="0">
                    <a:latin typeface="Arial" panose="020B0604020202020204" pitchFamily="34" charset="0"/>
                    <a:cs typeface="Arial" panose="020B0604020202020204" pitchFamily="34" charset="0"/>
                  </a:rPr>
                  <a:t> de menor energía que el antideslizante </a:t>
                </a:r>
                <a14:m>
                  <m:oMath xmlns:m="http://schemas.openxmlformats.org/officeDocument/2006/math">
                    <m:sSubSup>
                      <m:sSubSupPr>
                        <m:ctrlPr>
                          <a:rPr lang="es-ES" sz="2000" i="1" smtClean="0">
                            <a:latin typeface="Cambria Math" panose="02040503050406030204" pitchFamily="18" charset="0"/>
                            <a:cs typeface="Arial" panose="020B0604020202020204" pitchFamily="34" charset="0"/>
                          </a:rPr>
                        </m:ctrlPr>
                      </m:sSubSupPr>
                      <m:e>
                        <m:r>
                          <a:rPr lang="es-ES" sz="2000" i="1" smtClean="0">
                            <a:latin typeface="Cambria Math" panose="02040503050406030204" pitchFamily="18" charset="0"/>
                            <a:ea typeface="Cambria Math" panose="02040503050406030204" pitchFamily="18" charset="0"/>
                            <a:cs typeface="Arial" panose="020B0604020202020204" pitchFamily="34" charset="0"/>
                          </a:rPr>
                          <m:t>𝜎</m:t>
                        </m:r>
                      </m:e>
                      <m:sub>
                        <m:r>
                          <a:rPr lang="es-ES" sz="2000" b="0" i="1" smtClean="0">
                            <a:latin typeface="Cambria Math" panose="02040503050406030204" pitchFamily="18" charset="0"/>
                            <a:cs typeface="Arial" panose="020B0604020202020204" pitchFamily="34" charset="0"/>
                          </a:rPr>
                          <m:t>1</m:t>
                        </m:r>
                        <m:r>
                          <a:rPr lang="es-ES" sz="2000" b="0" i="1" smtClean="0">
                            <a:latin typeface="Cambria Math" panose="02040503050406030204" pitchFamily="18" charset="0"/>
                            <a:cs typeface="Arial" panose="020B0604020202020204" pitchFamily="34" charset="0"/>
                          </a:rPr>
                          <m:t>𝑠</m:t>
                        </m:r>
                      </m:sub>
                      <m:sup>
                        <m:r>
                          <a:rPr lang="es-ES" sz="2000" b="0" i="1" smtClean="0">
                            <a:latin typeface="Cambria Math" panose="02040503050406030204" pitchFamily="18" charset="0"/>
                            <a:cs typeface="Arial" panose="020B0604020202020204" pitchFamily="34" charset="0"/>
                          </a:rPr>
                          <m:t>∗</m:t>
                        </m:r>
                      </m:sup>
                    </m:sSubSup>
                  </m:oMath>
                </a14:m>
                <a:r>
                  <a:rPr lang="es-ES" sz="2000" dirty="0">
                    <a:latin typeface="Arial" panose="020B0604020202020204" pitchFamily="34" charset="0"/>
                    <a:cs typeface="Arial" panose="020B0604020202020204" pitchFamily="34" charset="0"/>
                  </a:rPr>
                  <a:t>. Por supuesto, los niveles energéticos de los átomos de hidrogeno, antes de la reacción son iguales</a:t>
                </a:r>
              </a:p>
            </p:txBody>
          </p:sp>
        </mc:Choice>
        <mc:Fallback>
          <p:sp>
            <p:nvSpPr>
              <p:cNvPr id="3" name="Marcador de contenido 2">
                <a:extLst>
                  <a:ext uri="{FF2B5EF4-FFF2-40B4-BE49-F238E27FC236}">
                    <a16:creationId xmlns:a14="http://schemas.microsoft.com/office/drawing/2010/main" xmlns="" xmlns:a16="http://schemas.microsoft.com/office/drawing/2014/main" id="{98C10F96-112A-4413-A92B-F38B75999C0C}"/>
                  </a:ext>
                </a:extLst>
              </p:cNvPr>
              <p:cNvSpPr>
                <a:spLocks noGrp="1" noRot="1" noChangeAspect="1" noMove="1" noResize="1" noEditPoints="1" noAdjustHandles="1" noChangeArrowheads="1" noChangeShapeType="1" noTextEdit="1"/>
              </p:cNvSpPr>
              <p:nvPr>
                <p:ph idx="1"/>
              </p:nvPr>
            </p:nvSpPr>
            <p:spPr>
              <a:xfrm>
                <a:off x="739726" y="858129"/>
                <a:ext cx="10515600" cy="5769634"/>
              </a:xfrm>
              <a:blipFill>
                <a:blip r:embed="rId2"/>
                <a:stretch>
                  <a:fillRect l="-522" t="-1057" r="-638"/>
                </a:stretch>
              </a:blipFill>
            </p:spPr>
            <p:txBody>
              <a:bodyPr/>
              <a:lstStyle/>
              <a:p>
                <a:r>
                  <a:rPr lang="es-ES">
                    <a:noFill/>
                  </a:rPr>
                  <a:t> </a:t>
                </a:r>
              </a:p>
            </p:txBody>
          </p:sp>
        </mc:Fallback>
      </mc:AlternateContent>
      <p:pic>
        <p:nvPicPr>
          <p:cNvPr id="4" name="Imagen 3">
            <a:extLst>
              <a:ext uri="{FF2B5EF4-FFF2-40B4-BE49-F238E27FC236}">
                <a16:creationId xmlns="" xmlns:a16="http://schemas.microsoft.com/office/drawing/2014/main" id="{89B151F6-404A-4D36-A447-44C36835E53A}"/>
              </a:ext>
            </a:extLst>
          </p:cNvPr>
          <p:cNvPicPr>
            <a:picLocks noChangeAspect="1"/>
          </p:cNvPicPr>
          <p:nvPr/>
        </p:nvPicPr>
        <p:blipFill>
          <a:blip r:embed="rId3"/>
          <a:stretch>
            <a:fillRect/>
          </a:stretch>
        </p:blipFill>
        <p:spPr>
          <a:xfrm>
            <a:off x="936674" y="3291521"/>
            <a:ext cx="6724972" cy="3313577"/>
          </a:xfrm>
          <a:prstGeom prst="rect">
            <a:avLst/>
          </a:prstGeom>
        </p:spPr>
      </p:pic>
      <p:sp>
        <p:nvSpPr>
          <p:cNvPr id="5" name="Título 1">
            <a:extLst>
              <a:ext uri="{FF2B5EF4-FFF2-40B4-BE49-F238E27FC236}">
                <a16:creationId xmlns="" xmlns:a16="http://schemas.microsoft.com/office/drawing/2014/main" id="{C637C5DA-9C9B-4C91-9A98-CDBA14175E72}"/>
              </a:ext>
            </a:extLst>
          </p:cNvPr>
          <p:cNvSpPr>
            <a:spLocks noGrp="1"/>
          </p:cNvSpPr>
          <p:nvPr>
            <p:ph type="title"/>
          </p:nvPr>
        </p:nvSpPr>
        <p:spPr>
          <a:xfrm>
            <a:off x="838200" y="252902"/>
            <a:ext cx="10515600" cy="498475"/>
          </a:xfrm>
        </p:spPr>
        <p:txBody>
          <a:bodyPr>
            <a:noAutofit/>
          </a:bodyPr>
          <a:lstStyle/>
          <a:p>
            <a:pPr algn="ctr"/>
            <a:r>
              <a:rPr lang="es-ES" sz="3200" b="1" dirty="0">
                <a:solidFill>
                  <a:schemeClr val="accent6">
                    <a:lumMod val="75000"/>
                  </a:schemeClr>
                </a:solidFill>
                <a:latin typeface="Arial" panose="020B0604020202020204" pitchFamily="34" charset="0"/>
                <a:cs typeface="Arial" panose="020B0604020202020204" pitchFamily="34" charset="0"/>
              </a:rPr>
              <a:t>Magnetismo de moléculas y compuestos químicos</a:t>
            </a:r>
          </a:p>
        </p:txBody>
      </p:sp>
      <mc:AlternateContent xmlns:mc="http://schemas.openxmlformats.org/markup-compatibility/2006">
        <mc:Choice xmlns="" xmlns:a14="http://schemas.microsoft.com/office/drawing/2010/main" Requires="a14">
          <p:sp>
            <p:nvSpPr>
              <p:cNvPr id="6" name="CuadroTexto 5">
                <a:extLst>
                  <a:ext uri="{FF2B5EF4-FFF2-40B4-BE49-F238E27FC236}">
                    <a16:creationId xmlns:a16="http://schemas.microsoft.com/office/drawing/2014/main" id="{C92CD02B-C64A-4831-94F3-D7D4FFBA98F6}"/>
                  </a:ext>
                </a:extLst>
              </p:cNvPr>
              <p:cNvSpPr txBox="1"/>
              <p:nvPr/>
            </p:nvSpPr>
            <p:spPr>
              <a:xfrm>
                <a:off x="7661646" y="3187049"/>
                <a:ext cx="3938983" cy="3380926"/>
              </a:xfrm>
              <a:prstGeom prst="rect">
                <a:avLst/>
              </a:prstGeom>
              <a:noFill/>
            </p:spPr>
            <p:txBody>
              <a:bodyPr wrap="square" rtlCol="0">
                <a:spAutoFit/>
              </a:bodyPr>
              <a:lstStyle/>
              <a:p>
                <a:pPr algn="just"/>
                <a:r>
                  <a:rPr lang="es-ES" b="1" dirty="0">
                    <a:solidFill>
                      <a:srgbClr val="7030A0"/>
                    </a:solidFill>
                    <a:latin typeface="Arial" panose="020B0604020202020204" pitchFamily="34" charset="0"/>
                    <a:cs typeface="Arial" panose="020B0604020202020204" pitchFamily="34" charset="0"/>
                  </a:rPr>
                  <a:t>Se llama orden de enlace (OE) al parámetro que indica la estabilidad de la unión. Se define como la mitad de la diferencia  entre el número de electrones en los Orbitales enlazantes  menos el número  de electrones en los orbitales </a:t>
                </a:r>
                <a:r>
                  <a:rPr lang="es-ES" b="1" dirty="0" err="1">
                    <a:solidFill>
                      <a:srgbClr val="7030A0"/>
                    </a:solidFill>
                    <a:latin typeface="Arial" panose="020B0604020202020204" pitchFamily="34" charset="0"/>
                    <a:cs typeface="Arial" panose="020B0604020202020204" pitchFamily="34" charset="0"/>
                  </a:rPr>
                  <a:t>antienlazantes</a:t>
                </a:r>
                <a:r>
                  <a:rPr lang="es-ES" b="1" dirty="0">
                    <a:solidFill>
                      <a:srgbClr val="7030A0"/>
                    </a:solidFill>
                    <a:latin typeface="Arial" panose="020B0604020202020204" pitchFamily="34" charset="0"/>
                    <a:cs typeface="Arial" panose="020B0604020202020204" pitchFamily="34" charset="0"/>
                  </a:rPr>
                  <a:t>. Si el resultado es positivo la unión es estable</a:t>
                </a:r>
              </a:p>
              <a:p>
                <a:pPr algn="just"/>
                <a14:m>
                  <m:oMathPara xmlns:m="http://schemas.openxmlformats.org/officeDocument/2006/math">
                    <m:oMathParaPr>
                      <m:jc m:val="centerGroup"/>
                    </m:oMathParaPr>
                    <m:oMath xmlns:m="http://schemas.openxmlformats.org/officeDocument/2006/math">
                      <m:r>
                        <a:rPr lang="es-ES" b="1" i="0" smtClean="0">
                          <a:solidFill>
                            <a:srgbClr val="7030A0"/>
                          </a:solidFill>
                          <a:latin typeface="Cambria Math" panose="02040503050406030204" pitchFamily="18" charset="0"/>
                          <a:cs typeface="Arial" panose="020B0604020202020204" pitchFamily="34" charset="0"/>
                        </a:rPr>
                        <m:t>𝐎𝐄</m:t>
                      </m:r>
                      <m:r>
                        <a:rPr lang="es-ES" b="1" i="1" smtClean="0">
                          <a:solidFill>
                            <a:srgbClr val="7030A0"/>
                          </a:solidFill>
                          <a:latin typeface="Cambria Math" panose="02040503050406030204" pitchFamily="18" charset="0"/>
                          <a:cs typeface="Arial" panose="020B0604020202020204" pitchFamily="34" charset="0"/>
                        </a:rPr>
                        <m:t>=</m:t>
                      </m:r>
                      <m:f>
                        <m:fPr>
                          <m:ctrlPr>
                            <a:rPr lang="es-ES" b="1" i="1" smtClean="0">
                              <a:solidFill>
                                <a:srgbClr val="7030A0"/>
                              </a:solidFill>
                              <a:latin typeface="Cambria Math" panose="02040503050406030204" pitchFamily="18" charset="0"/>
                              <a:cs typeface="Arial" panose="020B0604020202020204" pitchFamily="34" charset="0"/>
                            </a:rPr>
                          </m:ctrlPr>
                        </m:fPr>
                        <m:num>
                          <m:r>
                            <a:rPr lang="es-ES" b="1" i="1" smtClean="0">
                              <a:solidFill>
                                <a:srgbClr val="7030A0"/>
                              </a:solidFill>
                              <a:latin typeface="Cambria Math" panose="02040503050406030204" pitchFamily="18" charset="0"/>
                              <a:cs typeface="Arial" panose="020B0604020202020204" pitchFamily="34" charset="0"/>
                            </a:rPr>
                            <m:t>𝑶𝑬</m:t>
                          </m:r>
                          <m:r>
                            <a:rPr lang="es-ES" b="1" i="1" smtClean="0">
                              <a:solidFill>
                                <a:srgbClr val="7030A0"/>
                              </a:solidFill>
                              <a:latin typeface="Cambria Math" panose="02040503050406030204" pitchFamily="18" charset="0"/>
                              <a:cs typeface="Arial" panose="020B0604020202020204" pitchFamily="34" charset="0"/>
                            </a:rPr>
                            <m:t>−</m:t>
                          </m:r>
                          <m:r>
                            <a:rPr lang="es-ES" b="1" i="1" smtClean="0">
                              <a:solidFill>
                                <a:srgbClr val="7030A0"/>
                              </a:solidFill>
                              <a:latin typeface="Cambria Math" panose="02040503050406030204" pitchFamily="18" charset="0"/>
                              <a:cs typeface="Arial" panose="020B0604020202020204" pitchFamily="34" charset="0"/>
                            </a:rPr>
                            <m:t>𝑶𝑨</m:t>
                          </m:r>
                        </m:num>
                        <m:den>
                          <m:r>
                            <a:rPr lang="es-ES" b="1" i="1" smtClean="0">
                              <a:solidFill>
                                <a:srgbClr val="7030A0"/>
                              </a:solidFill>
                              <a:latin typeface="Cambria Math" panose="02040503050406030204" pitchFamily="18" charset="0"/>
                              <a:cs typeface="Arial" panose="020B0604020202020204" pitchFamily="34" charset="0"/>
                            </a:rPr>
                            <m:t>𝟐</m:t>
                          </m:r>
                        </m:den>
                      </m:f>
                      <m:r>
                        <a:rPr lang="es-ES" b="1" i="1" smtClean="0">
                          <a:solidFill>
                            <a:srgbClr val="7030A0"/>
                          </a:solidFill>
                          <a:latin typeface="Cambria Math" panose="02040503050406030204" pitchFamily="18" charset="0"/>
                          <a:cs typeface="Arial" panose="020B0604020202020204" pitchFamily="34" charset="0"/>
                        </a:rPr>
                        <m:t>=</m:t>
                      </m:r>
                      <m:f>
                        <m:fPr>
                          <m:ctrlPr>
                            <a:rPr lang="es-ES" b="1" i="1" smtClean="0">
                              <a:solidFill>
                                <a:srgbClr val="7030A0"/>
                              </a:solidFill>
                              <a:latin typeface="Cambria Math" panose="02040503050406030204" pitchFamily="18" charset="0"/>
                              <a:cs typeface="Arial" panose="020B0604020202020204" pitchFamily="34" charset="0"/>
                            </a:rPr>
                          </m:ctrlPr>
                        </m:fPr>
                        <m:num>
                          <m:r>
                            <a:rPr lang="es-ES" b="1" i="1" smtClean="0">
                              <a:solidFill>
                                <a:srgbClr val="7030A0"/>
                              </a:solidFill>
                              <a:latin typeface="Cambria Math" panose="02040503050406030204" pitchFamily="18" charset="0"/>
                              <a:cs typeface="Arial" panose="020B0604020202020204" pitchFamily="34" charset="0"/>
                            </a:rPr>
                            <m:t>𝟐</m:t>
                          </m:r>
                          <m:r>
                            <a:rPr lang="es-ES" b="1" i="1" smtClean="0">
                              <a:solidFill>
                                <a:srgbClr val="7030A0"/>
                              </a:solidFill>
                              <a:latin typeface="Cambria Math" panose="02040503050406030204" pitchFamily="18" charset="0"/>
                              <a:cs typeface="Arial" panose="020B0604020202020204" pitchFamily="34" charset="0"/>
                            </a:rPr>
                            <m:t>−</m:t>
                          </m:r>
                          <m:r>
                            <a:rPr lang="es-ES" b="1" i="1" smtClean="0">
                              <a:solidFill>
                                <a:srgbClr val="7030A0"/>
                              </a:solidFill>
                              <a:latin typeface="Cambria Math" panose="02040503050406030204" pitchFamily="18" charset="0"/>
                              <a:cs typeface="Arial" panose="020B0604020202020204" pitchFamily="34" charset="0"/>
                            </a:rPr>
                            <m:t>𝟎</m:t>
                          </m:r>
                        </m:num>
                        <m:den>
                          <m:r>
                            <a:rPr lang="es-ES" b="1" i="1" smtClean="0">
                              <a:solidFill>
                                <a:srgbClr val="7030A0"/>
                              </a:solidFill>
                              <a:latin typeface="Cambria Math" panose="02040503050406030204" pitchFamily="18" charset="0"/>
                              <a:cs typeface="Arial" panose="020B0604020202020204" pitchFamily="34" charset="0"/>
                            </a:rPr>
                            <m:t>𝟐</m:t>
                          </m:r>
                        </m:den>
                      </m:f>
                      <m:r>
                        <a:rPr lang="es-ES" b="1" i="1" smtClean="0">
                          <a:solidFill>
                            <a:srgbClr val="7030A0"/>
                          </a:solidFill>
                          <a:latin typeface="Cambria Math" panose="02040503050406030204" pitchFamily="18" charset="0"/>
                          <a:cs typeface="Arial" panose="020B0604020202020204" pitchFamily="34" charset="0"/>
                        </a:rPr>
                        <m:t>=</m:t>
                      </m:r>
                      <m:r>
                        <a:rPr lang="es-ES" b="1" i="1" smtClean="0">
                          <a:solidFill>
                            <a:srgbClr val="7030A0"/>
                          </a:solidFill>
                          <a:latin typeface="Cambria Math" panose="02040503050406030204" pitchFamily="18" charset="0"/>
                          <a:cs typeface="Arial" panose="020B0604020202020204" pitchFamily="34" charset="0"/>
                        </a:rPr>
                        <m:t>𝟏</m:t>
                      </m:r>
                    </m:oMath>
                  </m:oMathPara>
                </a14:m>
                <a:endParaRPr lang="es-ES" b="1" dirty="0">
                  <a:solidFill>
                    <a:srgbClr val="7030A0"/>
                  </a:solidFill>
                  <a:latin typeface="Arial" panose="020B0604020202020204" pitchFamily="34" charset="0"/>
                  <a:cs typeface="Arial" panose="020B0604020202020204" pitchFamily="34" charset="0"/>
                </a:endParaRPr>
              </a:p>
            </p:txBody>
          </p:sp>
        </mc:Choice>
        <mc:Fallback>
          <p:sp>
            <p:nvSpPr>
              <p:cNvPr id="6" name="CuadroTexto 5">
                <a:extLst>
                  <a:ext uri="{FF2B5EF4-FFF2-40B4-BE49-F238E27FC236}">
                    <a16:creationId xmlns:a14="http://schemas.microsoft.com/office/drawing/2010/main" xmlns="" xmlns:a16="http://schemas.microsoft.com/office/drawing/2014/main" id="{C92CD02B-C64A-4831-94F3-D7D4FFBA98F6}"/>
                  </a:ext>
                </a:extLst>
              </p:cNvPr>
              <p:cNvSpPr txBox="1">
                <a:spLocks noRot="1" noChangeAspect="1" noMove="1" noResize="1" noEditPoints="1" noAdjustHandles="1" noChangeArrowheads="1" noChangeShapeType="1" noTextEdit="1"/>
              </p:cNvSpPr>
              <p:nvPr/>
            </p:nvSpPr>
            <p:spPr>
              <a:xfrm>
                <a:off x="7661646" y="3187049"/>
                <a:ext cx="3938983" cy="3380926"/>
              </a:xfrm>
              <a:prstGeom prst="rect">
                <a:avLst/>
              </a:prstGeom>
              <a:blipFill>
                <a:blip r:embed="rId4"/>
                <a:stretch>
                  <a:fillRect l="-1393" t="-1083" r="-1238"/>
                </a:stretch>
              </a:blipFill>
            </p:spPr>
            <p:txBody>
              <a:bodyPr/>
              <a:lstStyle/>
              <a:p>
                <a:r>
                  <a:rPr lang="es-ES">
                    <a:noFill/>
                  </a:rPr>
                  <a:t> </a:t>
                </a:r>
              </a:p>
            </p:txBody>
          </p:sp>
        </mc:Fallback>
      </mc:AlternateContent>
    </p:spTree>
    <p:extLst>
      <p:ext uri="{BB962C8B-B14F-4D97-AF65-F5344CB8AC3E}">
        <p14:creationId xmlns="" xmlns:p14="http://schemas.microsoft.com/office/powerpoint/2010/main" val="967751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FF2AC5BC-EC80-44E6-9EA6-FFD4FAE81815}"/>
                  </a:ext>
                </a:extLst>
              </p:cNvPr>
              <p:cNvSpPr>
                <a:spLocks noGrp="1"/>
              </p:cNvSpPr>
              <p:nvPr>
                <p:ph idx="1"/>
              </p:nvPr>
            </p:nvSpPr>
            <p:spPr>
              <a:xfrm>
                <a:off x="838199" y="801858"/>
                <a:ext cx="10903857" cy="5878366"/>
              </a:xfrm>
            </p:spPr>
            <p:txBody>
              <a:bodyPr>
                <a:normAutofit fontScale="92500" lnSpcReduction="10000"/>
              </a:bodyPr>
              <a:lstStyle/>
              <a:p>
                <a:r>
                  <a:rPr lang="es-ES" sz="2400" dirty="0">
                    <a:latin typeface="Arial" panose="020B0604020202020204" pitchFamily="34" charset="0"/>
                    <a:cs typeface="Arial" panose="020B0604020202020204" pitchFamily="34" charset="0"/>
                  </a:rPr>
                  <a:t>Si a la molécula </a:t>
                </a:r>
                <a14:m>
                  <m:oMath xmlns:m="http://schemas.openxmlformats.org/officeDocument/2006/math">
                    <m:sSub>
                      <m:sSubPr>
                        <m:ctrlPr>
                          <a:rPr lang="es-ES" sz="2400" i="1">
                            <a:latin typeface="Cambria Math" panose="02040503050406030204" pitchFamily="18" charset="0"/>
                            <a:cs typeface="Arial" panose="020B0604020202020204" pitchFamily="34" charset="0"/>
                          </a:rPr>
                        </m:ctrlPr>
                      </m:sSubPr>
                      <m:e>
                        <m:r>
                          <a:rPr lang="es-ES" sz="2400" i="1">
                            <a:latin typeface="Cambria Math" panose="02040503050406030204" pitchFamily="18" charset="0"/>
                            <a:cs typeface="Arial" panose="020B0604020202020204" pitchFamily="34" charset="0"/>
                          </a:rPr>
                          <m:t>𝐻</m:t>
                        </m:r>
                      </m:e>
                      <m:sub>
                        <m:r>
                          <a:rPr lang="es-ES" sz="2400" i="1">
                            <a:latin typeface="Cambria Math" panose="02040503050406030204" pitchFamily="18" charset="0"/>
                            <a:cs typeface="Arial" panose="020B0604020202020204" pitchFamily="34" charset="0"/>
                          </a:rPr>
                          <m:t>2</m:t>
                        </m:r>
                      </m:sub>
                    </m:sSub>
                  </m:oMath>
                </a14:m>
                <a:r>
                  <a:rPr lang="es-ES" sz="2400" dirty="0">
                    <a:latin typeface="Arial" panose="020B0604020202020204" pitchFamily="34" charset="0"/>
                    <a:cs typeface="Arial" panose="020B0604020202020204" pitchFamily="34" charset="0"/>
                  </a:rPr>
                  <a:t> la irradiamos con luz ultravioleta puede pasar un electrón al orbital </a:t>
                </a:r>
                <a:r>
                  <a:rPr lang="es-ES" sz="2400" dirty="0" err="1">
                    <a:latin typeface="Arial" panose="020B0604020202020204" pitchFamily="34" charset="0"/>
                    <a:cs typeface="Arial" panose="020B0604020202020204" pitchFamily="34" charset="0"/>
                  </a:rPr>
                  <a:t>antienlazante</a:t>
                </a:r>
                <a:r>
                  <a:rPr lang="es-ES" sz="2400" dirty="0">
                    <a:latin typeface="Arial" panose="020B0604020202020204" pitchFamily="34" charset="0"/>
                    <a:cs typeface="Arial" panose="020B0604020202020204" pitchFamily="34" charset="0"/>
                  </a:rPr>
                  <a:t>, absorbiendo energía con lo cual el OE seria 0 luego la molécula deja de existir.</a:t>
                </a:r>
              </a:p>
              <a:p>
                <a:r>
                  <a:rPr lang="es-ES" sz="2400" dirty="0">
                    <a:latin typeface="Arial" panose="020B0604020202020204" pitchFamily="34" charset="0"/>
                    <a:cs typeface="Arial" panose="020B0604020202020204" pitchFamily="34" charset="0"/>
                  </a:rPr>
                  <a:t>Estudiemos el caso de una molécula de gas noble que no existe </a:t>
                </a:r>
                <a14:m>
                  <m:oMath xmlns:m="http://schemas.openxmlformats.org/officeDocument/2006/math">
                    <m:sSub>
                      <m:sSubPr>
                        <m:ctrlPr>
                          <a:rPr lang="es-ES" sz="2400" i="1">
                            <a:latin typeface="Cambria Math" panose="02040503050406030204" pitchFamily="18" charset="0"/>
                            <a:cs typeface="Arial" panose="020B0604020202020204" pitchFamily="34" charset="0"/>
                          </a:rPr>
                        </m:ctrlPr>
                      </m:sSubPr>
                      <m:e>
                        <m:r>
                          <a:rPr lang="es-ES" sz="2400" i="1">
                            <a:latin typeface="Cambria Math" panose="02040503050406030204" pitchFamily="18" charset="0"/>
                            <a:cs typeface="Arial" panose="020B0604020202020204" pitchFamily="34" charset="0"/>
                          </a:rPr>
                          <m:t>𝐻</m:t>
                        </m:r>
                        <m:r>
                          <a:rPr lang="es-ES" sz="2400" b="0" i="1" smtClean="0">
                            <a:latin typeface="Cambria Math" panose="02040503050406030204" pitchFamily="18" charset="0"/>
                            <a:cs typeface="Arial" panose="020B0604020202020204" pitchFamily="34" charset="0"/>
                          </a:rPr>
                          <m:t>𝑒</m:t>
                        </m:r>
                      </m:e>
                      <m:sub>
                        <m:r>
                          <a:rPr lang="es-ES" sz="2400" i="1">
                            <a:latin typeface="Cambria Math" panose="02040503050406030204" pitchFamily="18" charset="0"/>
                            <a:cs typeface="Arial" panose="020B0604020202020204" pitchFamily="34" charset="0"/>
                          </a:rPr>
                          <m:t>2</m:t>
                        </m:r>
                      </m:sub>
                    </m:sSub>
                    <m:r>
                      <a:rPr lang="es-ES" sz="2400" b="0" i="1" smtClean="0">
                        <a:latin typeface="Cambria Math" panose="02040503050406030204" pitchFamily="18" charset="0"/>
                        <a:cs typeface="Arial" panose="020B0604020202020204" pitchFamily="34" charset="0"/>
                      </a:rPr>
                      <m:t>  </m:t>
                    </m:r>
                  </m:oMath>
                </a14:m>
                <a:endParaRPr lang="es-ES" sz="2400" b="0" dirty="0">
                  <a:latin typeface="Arial" panose="020B0604020202020204" pitchFamily="34" charset="0"/>
                  <a:cs typeface="Arial" panose="020B0604020202020204" pitchFamily="34" charset="0"/>
                </a:endParaRPr>
              </a:p>
              <a:p>
                <a:pPr marL="266700" indent="0">
                  <a:buNone/>
                </a:pPr>
                <a:r>
                  <a:rPr lang="es-ES" sz="2400" dirty="0">
                    <a:latin typeface="Arial" panose="020B0604020202020204" pitchFamily="34" charset="0"/>
                    <a:cs typeface="Arial" panose="020B0604020202020204" pitchFamily="34" charset="0"/>
                  </a:rPr>
                  <a:t>en este caso es:</a:t>
                </a:r>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endParaRPr lang="es-ES" dirty="0"/>
              </a:p>
              <a:p>
                <a:pPr marL="0" indent="0">
                  <a:buNone/>
                </a:pPr>
                <a:r>
                  <a:rPr lang="es-ES" dirty="0"/>
                  <a:t>                                                                         Luego, la molécula no es estable</a:t>
                </a:r>
              </a:p>
            </p:txBody>
          </p:sp>
        </mc:Choice>
        <mc:Fallback>
          <p:sp>
            <p:nvSpPr>
              <p:cNvPr id="3" name="Marcador de contenido 2">
                <a:extLst>
                  <a:ext uri="{FF2B5EF4-FFF2-40B4-BE49-F238E27FC236}">
                    <a16:creationId xmlns:a14="http://schemas.microsoft.com/office/drawing/2010/main" xmlns="" xmlns:a16="http://schemas.microsoft.com/office/drawing/2014/main" id="{FF2AC5BC-EC80-44E6-9EA6-FFD4FAE81815}"/>
                  </a:ext>
                </a:extLst>
              </p:cNvPr>
              <p:cNvSpPr>
                <a:spLocks noGrp="1" noRot="1" noChangeAspect="1" noMove="1" noResize="1" noEditPoints="1" noAdjustHandles="1" noChangeArrowheads="1" noChangeShapeType="1" noTextEdit="1"/>
              </p:cNvSpPr>
              <p:nvPr>
                <p:ph idx="1"/>
              </p:nvPr>
            </p:nvSpPr>
            <p:spPr>
              <a:xfrm>
                <a:off x="838199" y="801858"/>
                <a:ext cx="10903857" cy="5878366"/>
              </a:xfrm>
              <a:blipFill>
                <a:blip r:embed="rId2"/>
                <a:stretch>
                  <a:fillRect l="-615" t="-1763"/>
                </a:stretch>
              </a:blipFill>
            </p:spPr>
            <p:txBody>
              <a:bodyPr/>
              <a:lstStyle/>
              <a:p>
                <a:r>
                  <a:rPr lang="es-ES">
                    <a:noFill/>
                  </a:rPr>
                  <a:t> </a:t>
                </a:r>
              </a:p>
            </p:txBody>
          </p:sp>
        </mc:Fallback>
      </mc:AlternateContent>
      <p:pic>
        <p:nvPicPr>
          <p:cNvPr id="6" name="Imagen 5">
            <a:extLst>
              <a:ext uri="{FF2B5EF4-FFF2-40B4-BE49-F238E27FC236}">
                <a16:creationId xmlns="" xmlns:a16="http://schemas.microsoft.com/office/drawing/2014/main" id="{8B241C9C-EE76-4CCA-A727-90A0167613AF}"/>
              </a:ext>
            </a:extLst>
          </p:cNvPr>
          <p:cNvPicPr>
            <a:picLocks noChangeAspect="1"/>
          </p:cNvPicPr>
          <p:nvPr/>
        </p:nvPicPr>
        <p:blipFill>
          <a:blip r:embed="rId3"/>
          <a:stretch>
            <a:fillRect/>
          </a:stretch>
        </p:blipFill>
        <p:spPr>
          <a:xfrm>
            <a:off x="689961" y="2630659"/>
            <a:ext cx="6620775" cy="3259847"/>
          </a:xfrm>
          <a:prstGeom prst="rect">
            <a:avLst/>
          </a:prstGeom>
        </p:spPr>
      </p:pic>
      <mc:AlternateContent xmlns:mc="http://schemas.openxmlformats.org/markup-compatibility/2006">
        <mc:Choice xmlns="" xmlns:a14="http://schemas.microsoft.com/office/drawing/2010/main" Requires="a14">
          <p:sp>
            <p:nvSpPr>
              <p:cNvPr id="7" name="Rectángulo 6">
                <a:extLst>
                  <a:ext uri="{FF2B5EF4-FFF2-40B4-BE49-F238E27FC236}">
                    <a16:creationId xmlns:a16="http://schemas.microsoft.com/office/drawing/2014/main" id="{6915421C-9B63-453A-B97B-ECD27B202920}"/>
                  </a:ext>
                </a:extLst>
              </p:cNvPr>
              <p:cNvSpPr/>
              <p:nvPr/>
            </p:nvSpPr>
            <p:spPr>
              <a:xfrm>
                <a:off x="6733527" y="5150842"/>
                <a:ext cx="3155578" cy="624082"/>
              </a:xfrm>
              <a:prstGeom prst="rect">
                <a:avLst/>
              </a:prstGeom>
            </p:spPr>
            <p:txBody>
              <a:bodyPr wrap="square">
                <a:spAutoFit/>
              </a:bodyPr>
              <a:lstStyle/>
              <a:p>
                <a:pPr algn="just"/>
                <a14:m>
                  <m:oMath xmlns:m="http://schemas.openxmlformats.org/officeDocument/2006/math">
                    <m:r>
                      <a:rPr lang="es-ES" sz="2400" b="1" smtClean="0">
                        <a:solidFill>
                          <a:srgbClr val="7030A0"/>
                        </a:solidFill>
                        <a:latin typeface="Cambria Math" panose="02040503050406030204" pitchFamily="18" charset="0"/>
                        <a:cs typeface="Arial" panose="020B0604020202020204" pitchFamily="34" charset="0"/>
                      </a:rPr>
                      <m:t>𝐎𝐄</m:t>
                    </m:r>
                    <m:r>
                      <a:rPr lang="es-ES" sz="2400" b="1" i="1">
                        <a:solidFill>
                          <a:srgbClr val="7030A0"/>
                        </a:solidFill>
                        <a:latin typeface="Cambria Math" panose="02040503050406030204" pitchFamily="18" charset="0"/>
                        <a:cs typeface="Arial" panose="020B0604020202020204" pitchFamily="34" charset="0"/>
                      </a:rPr>
                      <m:t>=</m:t>
                    </m:r>
                    <m:f>
                      <m:fPr>
                        <m:ctrlPr>
                          <a:rPr lang="es-ES" sz="2400" b="1" i="1">
                            <a:solidFill>
                              <a:srgbClr val="7030A0"/>
                            </a:solidFill>
                            <a:latin typeface="Cambria Math" panose="02040503050406030204" pitchFamily="18" charset="0"/>
                            <a:cs typeface="Arial" panose="020B0604020202020204" pitchFamily="34" charset="0"/>
                          </a:rPr>
                        </m:ctrlPr>
                      </m:fPr>
                      <m:num>
                        <m:r>
                          <a:rPr lang="es-ES" sz="2400" b="1" i="1">
                            <a:solidFill>
                              <a:srgbClr val="7030A0"/>
                            </a:solidFill>
                            <a:latin typeface="Cambria Math" panose="02040503050406030204" pitchFamily="18" charset="0"/>
                            <a:cs typeface="Arial" panose="020B0604020202020204" pitchFamily="34" charset="0"/>
                          </a:rPr>
                          <m:t>𝑶𝑬</m:t>
                        </m:r>
                        <m:r>
                          <a:rPr lang="es-ES" sz="2400" b="1" i="1">
                            <a:solidFill>
                              <a:srgbClr val="7030A0"/>
                            </a:solidFill>
                            <a:latin typeface="Cambria Math" panose="02040503050406030204" pitchFamily="18" charset="0"/>
                            <a:cs typeface="Arial" panose="020B0604020202020204" pitchFamily="34" charset="0"/>
                          </a:rPr>
                          <m:t>−</m:t>
                        </m:r>
                        <m:r>
                          <a:rPr lang="es-ES" sz="2400" b="1" i="1">
                            <a:solidFill>
                              <a:srgbClr val="7030A0"/>
                            </a:solidFill>
                            <a:latin typeface="Cambria Math" panose="02040503050406030204" pitchFamily="18" charset="0"/>
                            <a:cs typeface="Arial" panose="020B0604020202020204" pitchFamily="34" charset="0"/>
                          </a:rPr>
                          <m:t>𝑶𝑨</m:t>
                        </m:r>
                      </m:num>
                      <m:den>
                        <m:r>
                          <a:rPr lang="es-ES" sz="2400" b="1" i="1">
                            <a:solidFill>
                              <a:srgbClr val="7030A0"/>
                            </a:solidFill>
                            <a:latin typeface="Cambria Math" panose="02040503050406030204" pitchFamily="18" charset="0"/>
                            <a:cs typeface="Arial" panose="020B0604020202020204" pitchFamily="34" charset="0"/>
                          </a:rPr>
                          <m:t>𝟐</m:t>
                        </m:r>
                      </m:den>
                    </m:f>
                    <m:r>
                      <a:rPr lang="es-ES" sz="2400" b="1" i="1">
                        <a:solidFill>
                          <a:srgbClr val="7030A0"/>
                        </a:solidFill>
                        <a:latin typeface="Cambria Math" panose="02040503050406030204" pitchFamily="18" charset="0"/>
                        <a:cs typeface="Arial" panose="020B0604020202020204" pitchFamily="34" charset="0"/>
                      </a:rPr>
                      <m:t>=</m:t>
                    </m:r>
                    <m:f>
                      <m:fPr>
                        <m:ctrlPr>
                          <a:rPr lang="es-ES" sz="2400" b="1" i="1">
                            <a:solidFill>
                              <a:srgbClr val="7030A0"/>
                            </a:solidFill>
                            <a:latin typeface="Cambria Math" panose="02040503050406030204" pitchFamily="18" charset="0"/>
                            <a:cs typeface="Arial" panose="020B0604020202020204" pitchFamily="34" charset="0"/>
                          </a:rPr>
                        </m:ctrlPr>
                      </m:fPr>
                      <m:num>
                        <m:r>
                          <a:rPr lang="es-ES" sz="2400" b="1" i="1">
                            <a:solidFill>
                              <a:srgbClr val="7030A0"/>
                            </a:solidFill>
                            <a:latin typeface="Cambria Math" panose="02040503050406030204" pitchFamily="18" charset="0"/>
                            <a:cs typeface="Arial" panose="020B0604020202020204" pitchFamily="34" charset="0"/>
                          </a:rPr>
                          <m:t>𝟐</m:t>
                        </m:r>
                        <m:r>
                          <a:rPr lang="es-ES" sz="2400" b="1" i="1">
                            <a:solidFill>
                              <a:srgbClr val="7030A0"/>
                            </a:solidFill>
                            <a:latin typeface="Cambria Math" panose="02040503050406030204" pitchFamily="18" charset="0"/>
                            <a:cs typeface="Arial" panose="020B0604020202020204" pitchFamily="34" charset="0"/>
                          </a:rPr>
                          <m:t>−</m:t>
                        </m:r>
                        <m:r>
                          <a:rPr lang="es-ES" sz="2400" b="1" i="1" smtClean="0">
                            <a:solidFill>
                              <a:srgbClr val="7030A0"/>
                            </a:solidFill>
                            <a:latin typeface="Cambria Math" panose="02040503050406030204" pitchFamily="18" charset="0"/>
                            <a:cs typeface="Arial" panose="020B0604020202020204" pitchFamily="34" charset="0"/>
                          </a:rPr>
                          <m:t>𝟐</m:t>
                        </m:r>
                      </m:num>
                      <m:den>
                        <m:r>
                          <a:rPr lang="es-ES" sz="2400" b="1" i="1">
                            <a:solidFill>
                              <a:srgbClr val="7030A0"/>
                            </a:solidFill>
                            <a:latin typeface="Cambria Math" panose="02040503050406030204" pitchFamily="18" charset="0"/>
                            <a:cs typeface="Arial" panose="020B0604020202020204" pitchFamily="34" charset="0"/>
                          </a:rPr>
                          <m:t>𝟐</m:t>
                        </m:r>
                      </m:den>
                    </m:f>
                    <m:r>
                      <a:rPr lang="es-ES" sz="2400" b="1" i="1">
                        <a:solidFill>
                          <a:srgbClr val="7030A0"/>
                        </a:solidFill>
                        <a:latin typeface="Cambria Math" panose="02040503050406030204" pitchFamily="18" charset="0"/>
                        <a:cs typeface="Arial" panose="020B0604020202020204" pitchFamily="34" charset="0"/>
                      </a:rPr>
                      <m:t>=</m:t>
                    </m:r>
                  </m:oMath>
                </a14:m>
                <a:r>
                  <a:rPr lang="es-ES" sz="2400" b="1" dirty="0">
                    <a:solidFill>
                      <a:srgbClr val="7030A0"/>
                    </a:solidFill>
                    <a:latin typeface="Arial" panose="020B0604020202020204" pitchFamily="34" charset="0"/>
                    <a:cs typeface="Arial" panose="020B0604020202020204" pitchFamily="34" charset="0"/>
                  </a:rPr>
                  <a:t>0</a:t>
                </a:r>
              </a:p>
            </p:txBody>
          </p:sp>
        </mc:Choice>
        <mc:Fallback>
          <p:sp>
            <p:nvSpPr>
              <p:cNvPr id="7" name="Rectángulo 6">
                <a:extLst>
                  <a:ext uri="{FF2B5EF4-FFF2-40B4-BE49-F238E27FC236}">
                    <a16:creationId xmlns:a14="http://schemas.microsoft.com/office/drawing/2010/main" xmlns="" xmlns:a16="http://schemas.microsoft.com/office/drawing/2014/main" id="{6915421C-9B63-453A-B97B-ECD27B202920}"/>
                  </a:ext>
                </a:extLst>
              </p:cNvPr>
              <p:cNvSpPr>
                <a:spLocks noRot="1" noChangeAspect="1" noMove="1" noResize="1" noEditPoints="1" noAdjustHandles="1" noChangeArrowheads="1" noChangeShapeType="1" noTextEdit="1"/>
              </p:cNvSpPr>
              <p:nvPr/>
            </p:nvSpPr>
            <p:spPr>
              <a:xfrm>
                <a:off x="6733527" y="5150842"/>
                <a:ext cx="3155578" cy="624082"/>
              </a:xfrm>
              <a:prstGeom prst="rect">
                <a:avLst/>
              </a:prstGeom>
              <a:blipFill>
                <a:blip r:embed="rId4"/>
                <a:stretch>
                  <a:fillRect r="-193" b="-8824"/>
                </a:stretch>
              </a:blipFill>
            </p:spPr>
            <p:txBody>
              <a:bodyPr/>
              <a:lstStyle/>
              <a:p>
                <a:r>
                  <a:rPr lang="es-ES">
                    <a:noFill/>
                  </a:rPr>
                  <a:t> </a:t>
                </a:r>
              </a:p>
            </p:txBody>
          </p:sp>
        </mc:Fallback>
      </mc:AlternateContent>
      <p:sp>
        <p:nvSpPr>
          <p:cNvPr id="8" name="CuadroTexto 7">
            <a:extLst>
              <a:ext uri="{FF2B5EF4-FFF2-40B4-BE49-F238E27FC236}">
                <a16:creationId xmlns="" xmlns:a16="http://schemas.microsoft.com/office/drawing/2014/main" id="{EC3358EC-94CC-489B-AFC1-3AA8D0287C68}"/>
              </a:ext>
            </a:extLst>
          </p:cNvPr>
          <p:cNvSpPr txBox="1"/>
          <p:nvPr/>
        </p:nvSpPr>
        <p:spPr>
          <a:xfrm>
            <a:off x="7507684" y="2485837"/>
            <a:ext cx="4762842" cy="2862322"/>
          </a:xfrm>
          <a:prstGeom prst="rect">
            <a:avLst/>
          </a:prstGeom>
          <a:noFill/>
        </p:spPr>
        <p:txBody>
          <a:bodyPr wrap="none" rtlCol="0">
            <a:spAutoFit/>
          </a:bodyPr>
          <a:lstStyle/>
          <a:p>
            <a:pPr algn="just"/>
            <a:r>
              <a:rPr lang="es-ES" dirty="0">
                <a:latin typeface="Arial" panose="020B0604020202020204" pitchFamily="34" charset="0"/>
                <a:cs typeface="Arial" panose="020B0604020202020204" pitchFamily="34" charset="0"/>
              </a:rPr>
              <a:t>En todos los casos se debe respetar</a:t>
            </a:r>
          </a:p>
          <a:p>
            <a:pPr algn="just"/>
            <a:r>
              <a:rPr lang="es-ES" dirty="0">
                <a:latin typeface="Arial" panose="020B0604020202020204" pitchFamily="34" charset="0"/>
                <a:cs typeface="Arial" panose="020B0604020202020204" pitchFamily="34" charset="0"/>
              </a:rPr>
              <a:t>el </a:t>
            </a:r>
            <a:r>
              <a:rPr lang="es-AR" b="1" dirty="0">
                <a:solidFill>
                  <a:srgbClr val="FF0000"/>
                </a:solidFill>
                <a:latin typeface="Arial" panose="020B0604020202020204" pitchFamily="34" charset="0"/>
                <a:cs typeface="Arial" panose="020B0604020202020204" pitchFamily="34" charset="0"/>
              </a:rPr>
              <a:t>Principio de Pauli: </a:t>
            </a:r>
            <a:r>
              <a:rPr lang="es-ES" dirty="0">
                <a:latin typeface="Arial" panose="020B0604020202020204" pitchFamily="34" charset="0"/>
                <a:cs typeface="Arial" panose="020B0604020202020204" pitchFamily="34" charset="0"/>
              </a:rPr>
              <a:t> recordemos que no</a:t>
            </a:r>
          </a:p>
          <a:p>
            <a:pPr algn="just"/>
            <a:r>
              <a:rPr lang="es-ES" dirty="0">
                <a:latin typeface="Arial" panose="020B0604020202020204" pitchFamily="34" charset="0"/>
                <a:cs typeface="Arial" panose="020B0604020202020204" pitchFamily="34" charset="0"/>
              </a:rPr>
              <a:t> puede haber dos electrones con todos sus </a:t>
            </a:r>
          </a:p>
          <a:p>
            <a:pPr algn="just"/>
            <a:r>
              <a:rPr lang="es-ES" dirty="0">
                <a:latin typeface="Arial" panose="020B0604020202020204" pitchFamily="34" charset="0"/>
                <a:cs typeface="Arial" panose="020B0604020202020204" pitchFamily="34" charset="0"/>
              </a:rPr>
              <a:t>números cuánticos iguales, en el mismo </a:t>
            </a:r>
          </a:p>
          <a:p>
            <a:pPr algn="just"/>
            <a:r>
              <a:rPr lang="es-ES" dirty="0">
                <a:latin typeface="Arial" panose="020B0604020202020204" pitchFamily="34" charset="0"/>
                <a:cs typeface="Arial" panose="020B0604020202020204" pitchFamily="34" charset="0"/>
              </a:rPr>
              <a:t>estado dentro del mismo sistema. </a:t>
            </a:r>
          </a:p>
          <a:p>
            <a:pPr algn="just"/>
            <a:r>
              <a:rPr lang="es-AR" b="1" dirty="0">
                <a:solidFill>
                  <a:srgbClr val="FF0000"/>
                </a:solidFill>
                <a:latin typeface="Arial" panose="020B0604020202020204" pitchFamily="34" charset="0"/>
                <a:cs typeface="Arial" panose="020B0604020202020204" pitchFamily="34" charset="0"/>
              </a:rPr>
              <a:t>y el principio de </a:t>
            </a:r>
            <a:r>
              <a:rPr lang="es-AR" b="1" dirty="0" err="1">
                <a:solidFill>
                  <a:srgbClr val="FF0000"/>
                </a:solidFill>
                <a:latin typeface="Arial" panose="020B0604020202020204" pitchFamily="34" charset="0"/>
                <a:cs typeface="Arial" panose="020B0604020202020204" pitchFamily="34" charset="0"/>
              </a:rPr>
              <a:t>Hund</a:t>
            </a:r>
            <a:r>
              <a:rPr lang="es-ES" dirty="0">
                <a:latin typeface="Arial" panose="020B0604020202020204" pitchFamily="34" charset="0"/>
                <a:cs typeface="Arial" panose="020B0604020202020204" pitchFamily="34" charset="0"/>
              </a:rPr>
              <a:t> que dice: Los</a:t>
            </a:r>
          </a:p>
          <a:p>
            <a:pPr algn="just"/>
            <a:r>
              <a:rPr lang="es-ES" dirty="0">
                <a:latin typeface="Arial" panose="020B0604020202020204" pitchFamily="34" charset="0"/>
                <a:cs typeface="Arial" panose="020B0604020202020204" pitchFamily="34" charset="0"/>
              </a:rPr>
              <a:t>electrones se ubican dentro de los orbitales </a:t>
            </a:r>
          </a:p>
          <a:p>
            <a:pPr algn="just"/>
            <a:r>
              <a:rPr lang="es-ES" dirty="0">
                <a:latin typeface="Arial" panose="020B0604020202020204" pitchFamily="34" charset="0"/>
                <a:cs typeface="Arial" panose="020B0604020202020204" pitchFamily="34" charset="0"/>
              </a:rPr>
              <a:t>de la misma energía de manera que estén</a:t>
            </a:r>
          </a:p>
          <a:p>
            <a:pPr algn="just"/>
            <a:r>
              <a:rPr lang="es-ES" dirty="0">
                <a:latin typeface="Arial" panose="020B0604020202020204" pitchFamily="34" charset="0"/>
                <a:cs typeface="Arial" panose="020B0604020202020204" pitchFamily="34" charset="0"/>
              </a:rPr>
              <a:t>desapareados al máximo</a:t>
            </a:r>
          </a:p>
          <a:p>
            <a:endParaRPr lang="es-ES"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9313004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4074782-07B1-4F25-B10B-28E66A44C85D}"/>
              </a:ext>
            </a:extLst>
          </p:cNvPr>
          <p:cNvSpPr>
            <a:spLocks noGrp="1"/>
          </p:cNvSpPr>
          <p:nvPr>
            <p:ph type="title"/>
          </p:nvPr>
        </p:nvSpPr>
        <p:spPr>
          <a:xfrm>
            <a:off x="838200" y="365126"/>
            <a:ext cx="10515600" cy="591478"/>
          </a:xfrm>
        </p:spPr>
        <p:txBody>
          <a:bodyPr>
            <a:normAutofit/>
          </a:bodyPr>
          <a:lstStyle/>
          <a:p>
            <a:pPr algn="just"/>
            <a:r>
              <a:rPr lang="es-ES" sz="2800" dirty="0">
                <a:latin typeface="Arial" panose="020B0604020202020204" pitchFamily="34" charset="0"/>
                <a:cs typeface="Arial" panose="020B0604020202020204" pitchFamily="34" charset="0"/>
              </a:rPr>
              <a:t>      </a:t>
            </a:r>
            <a:r>
              <a:rPr lang="es-ES" sz="2800" b="1" dirty="0">
                <a:solidFill>
                  <a:srgbClr val="00B050"/>
                </a:solidFill>
                <a:latin typeface="Arial" panose="020B0604020202020204" pitchFamily="34" charset="0"/>
                <a:cs typeface="Arial" panose="020B0604020202020204" pitchFamily="34" charset="0"/>
              </a:rPr>
              <a:t>Casos en que entra en juego el segundo nivel energético</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872AD600-5E58-439E-8BAB-9FDA17E61D96}"/>
                  </a:ext>
                </a:extLst>
              </p:cNvPr>
              <p:cNvSpPr>
                <a:spLocks noGrp="1"/>
              </p:cNvSpPr>
              <p:nvPr>
                <p:ph idx="1"/>
              </p:nvPr>
            </p:nvSpPr>
            <p:spPr>
              <a:xfrm>
                <a:off x="5106572" y="956603"/>
                <a:ext cx="6247228" cy="5781821"/>
              </a:xfrm>
            </p:spPr>
            <p:txBody>
              <a:bodyPr>
                <a:normAutofit fontScale="92500" lnSpcReduction="10000"/>
              </a:bodyPr>
              <a:lstStyle/>
              <a:p>
                <a:pPr algn="just"/>
                <a:r>
                  <a:rPr lang="es-ES" sz="2400" dirty="0">
                    <a:latin typeface="Arial" panose="020B0604020202020204" pitchFamily="34" charset="0"/>
                    <a:cs typeface="Arial" panose="020B0604020202020204" pitchFamily="34" charset="0"/>
                  </a:rPr>
                  <a:t>En el caso que interactúen orbitales </a:t>
                </a:r>
                <a14:m>
                  <m:oMath xmlns:m="http://schemas.openxmlformats.org/officeDocument/2006/math">
                    <m:r>
                      <a:rPr lang="es-ES" sz="2400" b="0" i="1" smtClean="0">
                        <a:latin typeface="Cambria Math" panose="02040503050406030204" pitchFamily="18" charset="0"/>
                      </a:rPr>
                      <m:t>2</m:t>
                    </m:r>
                    <m:r>
                      <a:rPr lang="es-ES" sz="2400" b="0" i="1" smtClean="0">
                        <a:latin typeface="Cambria Math" panose="02040503050406030204" pitchFamily="18" charset="0"/>
                      </a:rPr>
                      <m:t>𝑠</m:t>
                    </m:r>
                    <m:r>
                      <a:rPr lang="es-ES" sz="2400" b="0" i="1" smtClean="0">
                        <a:latin typeface="Cambria Math" panose="02040503050406030204" pitchFamily="18" charset="0"/>
                      </a:rPr>
                      <m:t>  </m:t>
                    </m:r>
                  </m:oMath>
                </a14:m>
                <a:r>
                  <a:rPr lang="es-ES" sz="2400" dirty="0">
                    <a:latin typeface="Arial" panose="020B0604020202020204" pitchFamily="34" charset="0"/>
                    <a:cs typeface="Arial" panose="020B0604020202020204" pitchFamily="34" charset="0"/>
                  </a:rPr>
                  <a:t>el procedimiento es igual al caso anterior. En la  figura, de abajo, se observa un esquema de los orbitales s, con n significamos el número cuántico principal, puesto que todos los s serán Iguales.</a:t>
                </a:r>
              </a:p>
              <a:p>
                <a:pPr algn="just"/>
                <a:r>
                  <a:rPr lang="es-ES" sz="2400" dirty="0">
                    <a:latin typeface="Arial" panose="020B0604020202020204" pitchFamily="34" charset="0"/>
                    <a:cs typeface="Arial" panose="020B0604020202020204" pitchFamily="34" charset="0"/>
                  </a:rPr>
                  <a:t>  Difiere un poco cuando trabajos con los orbitales </a:t>
                </a:r>
                <a14:m>
                  <m:oMath xmlns:m="http://schemas.openxmlformats.org/officeDocument/2006/math">
                    <m:r>
                      <a:rPr lang="es-ES" sz="2400" b="0" i="1" smtClean="0">
                        <a:latin typeface="Cambria Math" panose="02040503050406030204" pitchFamily="18" charset="0"/>
                      </a:rPr>
                      <m:t>2</m:t>
                    </m:r>
                    <m:r>
                      <a:rPr lang="es-ES" sz="2400" b="0" i="1" smtClean="0">
                        <a:latin typeface="Cambria Math" panose="02040503050406030204" pitchFamily="18" charset="0"/>
                      </a:rPr>
                      <m:t>𝑝</m:t>
                    </m:r>
                  </m:oMath>
                </a14:m>
                <a:r>
                  <a:rPr lang="es-ES" sz="2400" dirty="0">
                    <a:latin typeface="Arial" panose="020B0604020202020204" pitchFamily="34" charset="0"/>
                    <a:cs typeface="Arial" panose="020B0604020202020204" pitchFamily="34" charset="0"/>
                  </a:rPr>
                  <a:t>, ya que, no son esféricos y se sitúan a lo largo de los tres ejes </a:t>
                </a:r>
                <a14:m>
                  <m:oMath xmlns:m="http://schemas.openxmlformats.org/officeDocument/2006/math">
                    <m:r>
                      <a:rPr lang="es-ES" sz="2400" b="0" i="1" smtClean="0">
                        <a:latin typeface="Cambria Math" panose="02040503050406030204" pitchFamily="18" charset="0"/>
                        <a:cs typeface="Arial" panose="020B0604020202020204" pitchFamily="34" charset="0"/>
                      </a:rPr>
                      <m:t>𝑥</m:t>
                    </m:r>
                    <m:r>
                      <a:rPr lang="es-ES" sz="2400" b="0" i="1" smtClean="0">
                        <a:latin typeface="Cambria Math" panose="02040503050406030204" pitchFamily="18" charset="0"/>
                        <a:cs typeface="Arial" panose="020B0604020202020204" pitchFamily="34" charset="0"/>
                      </a:rPr>
                      <m:t> , </m:t>
                    </m:r>
                    <m:r>
                      <a:rPr lang="es-ES" sz="2400" b="0" i="1" smtClean="0">
                        <a:latin typeface="Cambria Math" panose="02040503050406030204" pitchFamily="18" charset="0"/>
                        <a:cs typeface="Arial" panose="020B0604020202020204" pitchFamily="34" charset="0"/>
                      </a:rPr>
                      <m:t>𝑦</m:t>
                    </m:r>
                    <m:r>
                      <a:rPr lang="es-ES" sz="2400" b="0" i="1" smtClean="0">
                        <a:latin typeface="Cambria Math" panose="02040503050406030204" pitchFamily="18" charset="0"/>
                        <a:cs typeface="Arial" panose="020B0604020202020204" pitchFamily="34" charset="0"/>
                      </a:rPr>
                      <m:t>,  </m:t>
                    </m:r>
                    <m:r>
                      <a:rPr lang="es-ES" sz="2400" b="0" i="1" smtClean="0">
                        <a:latin typeface="Cambria Math" panose="02040503050406030204" pitchFamily="18" charset="0"/>
                        <a:cs typeface="Arial" panose="020B0604020202020204" pitchFamily="34" charset="0"/>
                      </a:rPr>
                      <m:t>𝑧</m:t>
                    </m:r>
                  </m:oMath>
                </a14:m>
                <a:r>
                  <a:rPr lang="es-ES" sz="2400" dirty="0">
                    <a:latin typeface="Arial" panose="020B0604020202020204" pitchFamily="34" charset="0"/>
                    <a:cs typeface="Arial" panose="020B0604020202020204" pitchFamily="34" charset="0"/>
                  </a:rPr>
                  <a:t> del espacio. Para entender un poco mejor como se unen los átomos seguiremos trabajando con los orbitales. A medida que los átomos se acercan comienzan a interactuar los orbitales atómicos y forman, por combinación lineal los orbitales moleculares. Se dan distintas posibilidades según que orbitales atómicos se enfrentan. Supongamos que enfrentamos dos orbita </a:t>
                </a:r>
                <a14:m>
                  <m:oMath xmlns:m="http://schemas.openxmlformats.org/officeDocument/2006/math">
                    <m:r>
                      <a:rPr lang="es-ES" sz="2400" b="0" i="1" smtClean="0">
                        <a:latin typeface="Cambria Math" panose="02040503050406030204" pitchFamily="18" charset="0"/>
                        <a:cs typeface="Arial" panose="020B0604020202020204" pitchFamily="34" charset="0"/>
                      </a:rPr>
                      <m:t>2</m:t>
                    </m:r>
                    <m:sSub>
                      <m:sSubPr>
                        <m:ctrlPr>
                          <a:rPr lang="es-ES" sz="2400" b="0" i="1" smtClean="0">
                            <a:latin typeface="Cambria Math" panose="02040503050406030204" pitchFamily="18" charset="0"/>
                            <a:cs typeface="Arial" panose="020B0604020202020204" pitchFamily="34" charset="0"/>
                          </a:rPr>
                        </m:ctrlPr>
                      </m:sSubPr>
                      <m:e>
                        <m:r>
                          <a:rPr lang="es-ES" sz="2400" b="0" i="1" smtClean="0">
                            <a:latin typeface="Cambria Math" panose="02040503050406030204" pitchFamily="18" charset="0"/>
                            <a:cs typeface="Arial" panose="020B0604020202020204" pitchFamily="34" charset="0"/>
                          </a:rPr>
                          <m:t>𝑝</m:t>
                        </m:r>
                      </m:e>
                      <m:sub>
                        <m:r>
                          <a:rPr lang="es-ES" sz="2400" b="0" i="1" smtClean="0">
                            <a:latin typeface="Cambria Math" panose="02040503050406030204" pitchFamily="18" charset="0"/>
                            <a:cs typeface="Arial" panose="020B0604020202020204" pitchFamily="34" charset="0"/>
                          </a:rPr>
                          <m:t>𝑥</m:t>
                        </m:r>
                        <m:r>
                          <a:rPr lang="es-ES" sz="2400" b="0" i="1" smtClean="0">
                            <a:latin typeface="Cambria Math" panose="02040503050406030204" pitchFamily="18" charset="0"/>
                            <a:cs typeface="Arial" panose="020B0604020202020204" pitchFamily="34" charset="0"/>
                          </a:rPr>
                          <m:t> </m:t>
                        </m:r>
                      </m:sub>
                    </m:sSub>
                    <m:r>
                      <a:rPr lang="es-ES" sz="2400" b="0" i="1" smtClean="0">
                        <a:latin typeface="Cambria Math" panose="02040503050406030204" pitchFamily="18" charset="0"/>
                        <a:cs typeface="Arial" panose="020B0604020202020204" pitchFamily="34" charset="0"/>
                      </a:rPr>
                      <m:t>, </m:t>
                    </m:r>
                  </m:oMath>
                </a14:m>
                <a:r>
                  <a:rPr lang="es-ES" sz="2400" dirty="0">
                    <a:latin typeface="Arial" panose="020B0604020202020204" pitchFamily="34" charset="0"/>
                    <a:cs typeface="Arial" panose="020B0604020202020204" pitchFamily="34" charset="0"/>
                  </a:rPr>
                  <a:t>como indica el esquema, esta interacción dará origen a dos orbitales moleculares</a:t>
                </a:r>
                <a:r>
                  <a:rPr lang="es-ES" sz="2000" dirty="0">
                    <a:latin typeface="Arial" panose="020B0604020202020204" pitchFamily="34" charset="0"/>
                    <a:cs typeface="Arial" panose="020B0604020202020204" pitchFamily="34" charset="0"/>
                  </a:rPr>
                  <a:t>.</a:t>
                </a:r>
              </a:p>
            </p:txBody>
          </p:sp>
        </mc:Choice>
        <mc:Fallback>
          <p:sp>
            <p:nvSpPr>
              <p:cNvPr id="3" name="Marcador de contenido 2">
                <a:extLst>
                  <a:ext uri="{FF2B5EF4-FFF2-40B4-BE49-F238E27FC236}">
                    <a16:creationId xmlns:a14="http://schemas.microsoft.com/office/drawing/2010/main" xmlns="" xmlns:a16="http://schemas.microsoft.com/office/drawing/2014/main" id="{872AD600-5E58-439E-8BAB-9FDA17E61D96}"/>
                  </a:ext>
                </a:extLst>
              </p:cNvPr>
              <p:cNvSpPr>
                <a:spLocks noGrp="1" noRot="1" noChangeAspect="1" noMove="1" noResize="1" noEditPoints="1" noAdjustHandles="1" noChangeArrowheads="1" noChangeShapeType="1" noTextEdit="1"/>
              </p:cNvSpPr>
              <p:nvPr>
                <p:ph idx="1"/>
              </p:nvPr>
            </p:nvSpPr>
            <p:spPr>
              <a:xfrm>
                <a:off x="5106572" y="956603"/>
                <a:ext cx="6247228" cy="5781821"/>
              </a:xfrm>
              <a:blipFill>
                <a:blip r:embed="rId2"/>
                <a:stretch>
                  <a:fillRect l="-1171" t="-1793" r="-1268"/>
                </a:stretch>
              </a:blipFill>
            </p:spPr>
            <p:txBody>
              <a:bodyPr/>
              <a:lstStyle/>
              <a:p>
                <a:r>
                  <a:rPr lang="es-ES">
                    <a:noFill/>
                  </a:rPr>
                  <a:t> </a:t>
                </a:r>
              </a:p>
            </p:txBody>
          </p:sp>
        </mc:Fallback>
      </mc:AlternateContent>
      <p:pic>
        <p:nvPicPr>
          <p:cNvPr id="4" name="Imagen 3">
            <a:extLst>
              <a:ext uri="{FF2B5EF4-FFF2-40B4-BE49-F238E27FC236}">
                <a16:creationId xmlns="" xmlns:a16="http://schemas.microsoft.com/office/drawing/2014/main" id="{32AD4B6E-8F96-49FA-B9ED-2C7CCB7AC63B}"/>
              </a:ext>
            </a:extLst>
          </p:cNvPr>
          <p:cNvPicPr>
            <a:picLocks noChangeAspect="1"/>
          </p:cNvPicPr>
          <p:nvPr/>
        </p:nvPicPr>
        <p:blipFill>
          <a:blip r:embed="rId3"/>
          <a:stretch>
            <a:fillRect/>
          </a:stretch>
        </p:blipFill>
        <p:spPr>
          <a:xfrm>
            <a:off x="956209" y="956603"/>
            <a:ext cx="3514191" cy="2641620"/>
          </a:xfrm>
          <a:prstGeom prst="rect">
            <a:avLst/>
          </a:prstGeom>
        </p:spPr>
      </p:pic>
      <p:pic>
        <p:nvPicPr>
          <p:cNvPr id="5" name="Imagen 4">
            <a:extLst>
              <a:ext uri="{FF2B5EF4-FFF2-40B4-BE49-F238E27FC236}">
                <a16:creationId xmlns="" xmlns:a16="http://schemas.microsoft.com/office/drawing/2014/main" id="{3EA0E60F-E7D0-4EAF-8E1D-CCDECFB0835E}"/>
              </a:ext>
            </a:extLst>
          </p:cNvPr>
          <p:cNvPicPr>
            <a:picLocks noChangeAspect="1"/>
          </p:cNvPicPr>
          <p:nvPr/>
        </p:nvPicPr>
        <p:blipFill>
          <a:blip r:embed="rId4"/>
          <a:stretch>
            <a:fillRect/>
          </a:stretch>
        </p:blipFill>
        <p:spPr>
          <a:xfrm>
            <a:off x="224566" y="3847513"/>
            <a:ext cx="4977476" cy="2303174"/>
          </a:xfrm>
          <a:prstGeom prst="rect">
            <a:avLst/>
          </a:prstGeom>
        </p:spPr>
      </p:pic>
    </p:spTree>
    <p:extLst>
      <p:ext uri="{BB962C8B-B14F-4D97-AF65-F5344CB8AC3E}">
        <p14:creationId xmlns="" xmlns:p14="http://schemas.microsoft.com/office/powerpoint/2010/main" val="2302904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81200" y="176164"/>
            <a:ext cx="8229600" cy="418058"/>
          </a:xfrm>
        </p:spPr>
        <p:txBody>
          <a:bodyPr>
            <a:noAutofit/>
          </a:bodyPr>
          <a:lstStyle/>
          <a:p>
            <a:r>
              <a:rPr lang="es-ES" sz="3600" b="1" dirty="0">
                <a:latin typeface="Arial" panose="020B0604020202020204" pitchFamily="34" charset="0"/>
                <a:cs typeface="Arial" panose="020B0604020202020204" pitchFamily="34" charset="0"/>
              </a:rPr>
              <a:t>Momento magnético orbital</a:t>
            </a:r>
            <a:endParaRPr lang="es-AR" sz="3600" b="1" dirty="0">
              <a:latin typeface="Arial" panose="020B0604020202020204" pitchFamily="34" charset="0"/>
              <a:cs typeface="Arial" panose="020B0604020202020204" pitchFamily="34" charset="0"/>
            </a:endParaRPr>
          </a:p>
        </p:txBody>
      </p:sp>
      <mc:AlternateContent xmlns:mc="http://schemas.openxmlformats.org/markup-compatibility/2006">
        <mc:Choice xmlns="" xmlns:a14="http://schemas.microsoft.com/office/drawing/2010/main" Requires="a14">
          <p:sp>
            <p:nvSpPr>
              <p:cNvPr id="3" name="2 Marcador de contenido"/>
              <p:cNvSpPr>
                <a:spLocks noGrp="1"/>
              </p:cNvSpPr>
              <p:nvPr>
                <p:ph idx="1"/>
              </p:nvPr>
            </p:nvSpPr>
            <p:spPr>
              <a:xfrm>
                <a:off x="211015" y="764704"/>
                <a:ext cx="7348984" cy="6093296"/>
              </a:xfrm>
            </p:spPr>
            <p:txBody>
              <a:bodyPr>
                <a:normAutofit fontScale="62500" lnSpcReduction="20000"/>
              </a:bodyPr>
              <a:lstStyle/>
              <a:p>
                <a:pPr marL="0" indent="0" algn="just">
                  <a:lnSpc>
                    <a:spcPct val="120000"/>
                  </a:lnSpc>
                  <a:buNone/>
                </a:pPr>
                <a:r>
                  <a:rPr lang="es-AR" dirty="0">
                    <a:latin typeface="Arial" panose="020B0604020202020204" pitchFamily="34" charset="0"/>
                    <a:cs typeface="Arial" panose="020B0604020202020204" pitchFamily="34" charset="0"/>
                  </a:rPr>
                  <a:t>Los momentos angulares de partículas cargadas tiene asociado un momento magnético, cuyo sentido es opuesto al del vector </a:t>
                </a:r>
                <a14:m>
                  <m:oMath xmlns:m="http://schemas.openxmlformats.org/officeDocument/2006/math">
                    <m:acc>
                      <m:accPr>
                        <m:chr m:val="⃗"/>
                        <m:ctrlPr>
                          <a:rPr lang="es-AR" i="1" smtClean="0">
                            <a:latin typeface="Cambria Math" panose="02040503050406030204" pitchFamily="18" charset="0"/>
                          </a:rPr>
                        </m:ctrlPr>
                      </m:accPr>
                      <m:e>
                        <m:r>
                          <a:rPr lang="es-AR" b="0" i="1" smtClean="0">
                            <a:latin typeface="Cambria Math"/>
                          </a:rPr>
                          <m:t>𝐿</m:t>
                        </m:r>
                      </m:e>
                    </m:acc>
                    <m:r>
                      <a:rPr lang="es-AR" b="0" i="0" smtClean="0">
                        <a:latin typeface="Cambria Math"/>
                      </a:rPr>
                      <m:t>.</m:t>
                    </m:r>
                  </m:oMath>
                </a14:m>
                <a:r>
                  <a:rPr lang="es-AR" dirty="0">
                    <a:latin typeface="Arial" panose="020B0604020202020204" pitchFamily="34" charset="0"/>
                    <a:cs typeface="Arial" panose="020B0604020202020204" pitchFamily="34" charset="0"/>
                  </a:rPr>
                  <a:t> Según el electromagnetismo el momento magnético asociado al momento angular orbita es  (como se vera)</a:t>
                </a:r>
              </a:p>
              <a:p>
                <a:pPr marL="0" indent="0" algn="just">
                  <a:lnSpc>
                    <a:spcPct val="120000"/>
                  </a:lnSpc>
                  <a:buNone/>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acc>
                            <m:accPr>
                              <m:chr m:val="⃗"/>
                              <m:ctrlPr>
                                <a:rPr lang="es-AR" i="1">
                                  <a:latin typeface="Cambria Math" panose="02040503050406030204" pitchFamily="18" charset="0"/>
                                </a:rPr>
                              </m:ctrlPr>
                            </m:accPr>
                            <m:e>
                              <m:r>
                                <a:rPr lang="es-AR" i="1">
                                  <a:latin typeface="Cambria Math"/>
                                  <a:ea typeface="Cambria Math"/>
                                </a:rPr>
                                <m:t>𝜇</m:t>
                              </m:r>
                            </m:e>
                          </m:acc>
                        </m:e>
                        <m:sub>
                          <m:r>
                            <a:rPr lang="es-AR" i="1">
                              <a:latin typeface="Cambria Math"/>
                            </a:rPr>
                            <m:t>𝐿</m:t>
                          </m:r>
                        </m:sub>
                      </m:sSub>
                      <m:r>
                        <a:rPr lang="es-AR" i="1">
                          <a:latin typeface="Cambria Math"/>
                        </a:rPr>
                        <m:t>=</m:t>
                      </m:r>
                      <m:f>
                        <m:fPr>
                          <m:ctrlPr>
                            <a:rPr lang="es-AR" i="1">
                              <a:latin typeface="Cambria Math" panose="02040503050406030204" pitchFamily="18" charset="0"/>
                            </a:rPr>
                          </m:ctrlPr>
                        </m:fPr>
                        <m:num>
                          <m:r>
                            <a:rPr lang="es-AR" i="1">
                              <a:latin typeface="Cambria Math"/>
                            </a:rPr>
                            <m:t>−</m:t>
                          </m:r>
                          <m:r>
                            <a:rPr lang="es-AR" i="1">
                              <a:latin typeface="Cambria Math"/>
                            </a:rPr>
                            <m:t>𝑒</m:t>
                          </m:r>
                        </m:num>
                        <m:den>
                          <m:r>
                            <a:rPr lang="es-AR" i="1">
                              <a:latin typeface="Cambria Math"/>
                            </a:rPr>
                            <m:t>2</m:t>
                          </m:r>
                          <m:r>
                            <a:rPr lang="es-ES" b="0" i="1" smtClean="0">
                              <a:latin typeface="Cambria Math" panose="02040503050406030204" pitchFamily="18" charset="0"/>
                            </a:rPr>
                            <m:t>𝑚</m:t>
                          </m:r>
                        </m:den>
                      </m:f>
                      <m:acc>
                        <m:accPr>
                          <m:chr m:val="⃗"/>
                          <m:ctrlPr>
                            <a:rPr lang="es-AR" i="1">
                              <a:latin typeface="Cambria Math" panose="02040503050406030204" pitchFamily="18" charset="0"/>
                            </a:rPr>
                          </m:ctrlPr>
                        </m:accPr>
                        <m:e>
                          <m:r>
                            <a:rPr lang="es-AR" i="1">
                              <a:latin typeface="Cambria Math"/>
                            </a:rPr>
                            <m:t>𝐿</m:t>
                          </m:r>
                        </m:e>
                      </m:acc>
                      <m:r>
                        <a:rPr lang="es-AR" i="1">
                          <a:latin typeface="Cambria Math"/>
                        </a:rPr>
                        <m:t> </m:t>
                      </m:r>
                    </m:oMath>
                  </m:oMathPara>
                </a14:m>
                <a:endParaRPr lang="es-AR" dirty="0">
                  <a:latin typeface="Arial" panose="020B0604020202020204" pitchFamily="34" charset="0"/>
                  <a:cs typeface="Arial" panose="020B0604020202020204" pitchFamily="34" charset="0"/>
                </a:endParaRPr>
              </a:p>
              <a:p>
                <a:pPr marL="0" indent="0" algn="just">
                  <a:lnSpc>
                    <a:spcPct val="120000"/>
                  </a:lnSpc>
                  <a:buNone/>
                </a:pPr>
                <a:r>
                  <a:rPr lang="es-AR" dirty="0">
                    <a:latin typeface="Arial" panose="020B0604020202020204" pitchFamily="34" charset="0"/>
                    <a:cs typeface="Arial" panose="020B0604020202020204" pitchFamily="34" charset="0"/>
                  </a:rPr>
                  <a:t>donde </a:t>
                </a:r>
                <a14:m>
                  <m:oMath xmlns:m="http://schemas.openxmlformats.org/officeDocument/2006/math">
                    <m:r>
                      <a:rPr lang="es-AR" i="1">
                        <a:latin typeface="Cambria Math"/>
                      </a:rPr>
                      <m:t>𝑒</m:t>
                    </m:r>
                  </m:oMath>
                </a14:m>
                <a:r>
                  <a:rPr lang="es-AR" dirty="0">
                    <a:latin typeface="Arial" panose="020B0604020202020204" pitchFamily="34" charset="0"/>
                    <a:cs typeface="Arial" panose="020B0604020202020204" pitchFamily="34" charset="0"/>
                  </a:rPr>
                  <a:t> es la carga del electrón y m la masa del electrón en reposo. El signo – significa que los vectores tienen sentido contrarios. Pasando a modulo </a:t>
                </a:r>
              </a:p>
              <a:p>
                <a:pPr marL="0" indent="0" algn="just">
                  <a:lnSpc>
                    <a:spcPct val="120000"/>
                  </a:lnSpc>
                  <a:buNone/>
                </a:pPr>
                <a14:m>
                  <m:oMathPara xmlns:m="http://schemas.openxmlformats.org/officeDocument/2006/math">
                    <m:oMathParaPr>
                      <m:jc m:val="centerGroup"/>
                    </m:oMathParaPr>
                    <m:oMath xmlns:m="http://schemas.openxmlformats.org/officeDocument/2006/math">
                      <m:d>
                        <m:dPr>
                          <m:begChr m:val="|"/>
                          <m:endChr m:val="|"/>
                          <m:ctrlPr>
                            <a:rPr lang="es-AR" i="1">
                              <a:latin typeface="Cambria Math" panose="02040503050406030204" pitchFamily="18" charset="0"/>
                            </a:rPr>
                          </m:ctrlPr>
                        </m:dPr>
                        <m:e>
                          <m:sSub>
                            <m:sSubPr>
                              <m:ctrlPr>
                                <a:rPr lang="es-AR" i="1">
                                  <a:latin typeface="Cambria Math" panose="02040503050406030204" pitchFamily="18" charset="0"/>
                                </a:rPr>
                              </m:ctrlPr>
                            </m:sSubPr>
                            <m:e>
                              <m:acc>
                                <m:accPr>
                                  <m:chr m:val="⃗"/>
                                  <m:ctrlPr>
                                    <a:rPr lang="es-AR" i="1">
                                      <a:latin typeface="Cambria Math" panose="02040503050406030204" pitchFamily="18" charset="0"/>
                                    </a:rPr>
                                  </m:ctrlPr>
                                </m:accPr>
                                <m:e>
                                  <m:r>
                                    <a:rPr lang="es-AR" i="1">
                                      <a:latin typeface="Cambria Math"/>
                                      <a:ea typeface="Cambria Math"/>
                                    </a:rPr>
                                    <m:t>𝜇</m:t>
                                  </m:r>
                                </m:e>
                              </m:acc>
                            </m:e>
                            <m:sub>
                              <m:r>
                                <a:rPr lang="es-AR" i="1">
                                  <a:latin typeface="Cambria Math"/>
                                </a:rPr>
                                <m:t>𝐿</m:t>
                              </m:r>
                            </m:sub>
                          </m:sSub>
                        </m:e>
                      </m:d>
                      <m:r>
                        <a:rPr lang="es-AR" i="1">
                          <a:latin typeface="Cambria Math"/>
                        </a:rPr>
                        <m:t>=</m:t>
                      </m:r>
                      <m:rad>
                        <m:radPr>
                          <m:degHide m:val="on"/>
                          <m:ctrlPr>
                            <a:rPr lang="es-AR" i="1">
                              <a:latin typeface="Cambria Math" panose="02040503050406030204" pitchFamily="18" charset="0"/>
                            </a:rPr>
                          </m:ctrlPr>
                        </m:radPr>
                        <m:deg/>
                        <m:e>
                          <m:r>
                            <a:rPr lang="es-AR" i="1">
                              <a:latin typeface="Cambria Math"/>
                            </a:rPr>
                            <m:t>𝑙</m:t>
                          </m:r>
                          <m:d>
                            <m:dPr>
                              <m:ctrlPr>
                                <a:rPr lang="es-AR" i="1">
                                  <a:latin typeface="Cambria Math" panose="02040503050406030204" pitchFamily="18" charset="0"/>
                                </a:rPr>
                              </m:ctrlPr>
                            </m:dPr>
                            <m:e>
                              <m:r>
                                <a:rPr lang="es-AR" i="1">
                                  <a:latin typeface="Cambria Math"/>
                                </a:rPr>
                                <m:t>𝑙</m:t>
                              </m:r>
                              <m:r>
                                <a:rPr lang="es-AR" i="1">
                                  <a:latin typeface="Cambria Math"/>
                                </a:rPr>
                                <m:t>+1</m:t>
                              </m:r>
                            </m:e>
                          </m:d>
                        </m:e>
                      </m:rad>
                      <m:f>
                        <m:fPr>
                          <m:ctrlPr>
                            <a:rPr lang="es-AR" i="1">
                              <a:latin typeface="Cambria Math" panose="02040503050406030204" pitchFamily="18" charset="0"/>
                            </a:rPr>
                          </m:ctrlPr>
                        </m:fPr>
                        <m:num>
                          <m:r>
                            <a:rPr lang="es-AR" i="1">
                              <a:latin typeface="Cambria Math"/>
                            </a:rPr>
                            <m:t>𝑒</m:t>
                          </m:r>
                          <m:r>
                            <a:rPr lang="es-AR" i="1">
                              <a:latin typeface="Cambria Math"/>
                              <a:ea typeface="Cambria Math"/>
                            </a:rPr>
                            <m:t>ℏ</m:t>
                          </m:r>
                        </m:num>
                        <m:den>
                          <m:r>
                            <a:rPr lang="es-ES" b="0" i="1" smtClean="0">
                              <a:latin typeface="Cambria Math" panose="02040503050406030204" pitchFamily="18" charset="0"/>
                              <a:ea typeface="Cambria Math"/>
                            </a:rPr>
                            <m:t>2</m:t>
                          </m:r>
                          <m:r>
                            <a:rPr lang="es-ES" b="0" i="1" smtClean="0">
                              <a:latin typeface="Cambria Math" panose="02040503050406030204" pitchFamily="18" charset="0"/>
                              <a:ea typeface="Cambria Math"/>
                            </a:rPr>
                            <m:t>𝑚</m:t>
                          </m:r>
                        </m:den>
                      </m:f>
                      <m:r>
                        <a:rPr lang="es-AR" i="1">
                          <a:latin typeface="Cambria Math"/>
                        </a:rPr>
                        <m:t>=</m:t>
                      </m:r>
                      <m:rad>
                        <m:radPr>
                          <m:degHide m:val="on"/>
                          <m:ctrlPr>
                            <a:rPr lang="es-AR" i="1">
                              <a:latin typeface="Cambria Math" panose="02040503050406030204" pitchFamily="18" charset="0"/>
                            </a:rPr>
                          </m:ctrlPr>
                        </m:radPr>
                        <m:deg/>
                        <m:e>
                          <m:r>
                            <a:rPr lang="es-AR" i="1">
                              <a:latin typeface="Cambria Math"/>
                            </a:rPr>
                            <m:t>𝑙</m:t>
                          </m:r>
                          <m:d>
                            <m:dPr>
                              <m:ctrlPr>
                                <a:rPr lang="es-AR" i="1">
                                  <a:latin typeface="Cambria Math" panose="02040503050406030204" pitchFamily="18" charset="0"/>
                                </a:rPr>
                              </m:ctrlPr>
                            </m:dPr>
                            <m:e>
                              <m:r>
                                <a:rPr lang="es-AR" i="1">
                                  <a:latin typeface="Cambria Math"/>
                                </a:rPr>
                                <m:t>𝑙</m:t>
                              </m:r>
                              <m:r>
                                <a:rPr lang="es-AR" i="1">
                                  <a:latin typeface="Cambria Math"/>
                                </a:rPr>
                                <m:t>+1</m:t>
                              </m:r>
                            </m:e>
                          </m:d>
                        </m:e>
                      </m:rad>
                      <m:r>
                        <a:rPr lang="es-AR" i="1">
                          <a:latin typeface="Cambria Math"/>
                        </a:rPr>
                        <m:t> </m:t>
                      </m:r>
                      <m:sSub>
                        <m:sSubPr>
                          <m:ctrlPr>
                            <a:rPr lang="es-AR" i="1">
                              <a:latin typeface="Cambria Math" panose="02040503050406030204" pitchFamily="18" charset="0"/>
                            </a:rPr>
                          </m:ctrlPr>
                        </m:sSubPr>
                        <m:e>
                          <m:r>
                            <a:rPr lang="es-AR" i="1">
                              <a:latin typeface="Cambria Math"/>
                              <a:ea typeface="Cambria Math"/>
                            </a:rPr>
                            <m:t>𝜇</m:t>
                          </m:r>
                        </m:e>
                        <m:sub>
                          <m:r>
                            <a:rPr lang="es-AR" i="1">
                              <a:latin typeface="Cambria Math"/>
                            </a:rPr>
                            <m:t>𝐵</m:t>
                          </m:r>
                        </m:sub>
                      </m:sSub>
                    </m:oMath>
                  </m:oMathPara>
                </a14:m>
                <a:endParaRPr lang="es-AR" dirty="0">
                  <a:latin typeface="Arial" panose="020B0604020202020204" pitchFamily="34" charset="0"/>
                  <a:cs typeface="Arial" panose="020B0604020202020204" pitchFamily="34" charset="0"/>
                </a:endParaRPr>
              </a:p>
              <a:p>
                <a:pPr marL="0" indent="0" algn="just">
                  <a:lnSpc>
                    <a:spcPct val="120000"/>
                  </a:lnSpc>
                  <a:buNone/>
                </a:pPr>
                <a:r>
                  <a:rPr lang="es-AR" dirty="0">
                    <a:latin typeface="Arial" panose="020B0604020202020204" pitchFamily="34" charset="0"/>
                    <a:cs typeface="Arial" panose="020B0604020202020204" pitchFamily="34" charset="0"/>
                  </a:rPr>
                  <a:t>donde </a:t>
                </a:r>
                <a14:m>
                  <m:oMath xmlns:m="http://schemas.openxmlformats.org/officeDocument/2006/math">
                    <m:sSub>
                      <m:sSubPr>
                        <m:ctrlPr>
                          <a:rPr lang="es-AR" i="1">
                            <a:latin typeface="Cambria Math" panose="02040503050406030204" pitchFamily="18" charset="0"/>
                          </a:rPr>
                        </m:ctrlPr>
                      </m:sSubPr>
                      <m:e>
                        <m:r>
                          <a:rPr lang="es-AR" i="1">
                            <a:latin typeface="Cambria Math"/>
                            <a:ea typeface="Cambria Math"/>
                          </a:rPr>
                          <m:t>𝜇</m:t>
                        </m:r>
                      </m:e>
                      <m:sub>
                        <m:r>
                          <a:rPr lang="es-AR" i="1">
                            <a:latin typeface="Cambria Math"/>
                          </a:rPr>
                          <m:t>𝐵</m:t>
                        </m:r>
                      </m:sub>
                    </m:sSub>
                    <m:r>
                      <a:rPr lang="es-ES" b="0" i="1" smtClean="0">
                        <a:latin typeface="Cambria Math" panose="02040503050406030204" pitchFamily="18" charset="0"/>
                      </a:rPr>
                      <m:t>=</m:t>
                    </m:r>
                    <m:f>
                      <m:fPr>
                        <m:ctrlPr>
                          <a:rPr lang="es-AR" i="1">
                            <a:latin typeface="Cambria Math" panose="02040503050406030204" pitchFamily="18" charset="0"/>
                          </a:rPr>
                        </m:ctrlPr>
                      </m:fPr>
                      <m:num>
                        <m:r>
                          <a:rPr lang="es-AR" i="1">
                            <a:latin typeface="Cambria Math"/>
                          </a:rPr>
                          <m:t>𝑒</m:t>
                        </m:r>
                        <m:r>
                          <a:rPr lang="es-AR" i="1">
                            <a:latin typeface="Cambria Math"/>
                            <a:ea typeface="Cambria Math"/>
                          </a:rPr>
                          <m:t>ℏ</m:t>
                        </m:r>
                      </m:num>
                      <m:den>
                        <m:r>
                          <a:rPr lang="es-ES" i="1">
                            <a:latin typeface="Cambria Math" panose="02040503050406030204" pitchFamily="18" charset="0"/>
                            <a:ea typeface="Cambria Math"/>
                          </a:rPr>
                          <m:t>2</m:t>
                        </m:r>
                        <m:r>
                          <a:rPr lang="es-ES" i="1">
                            <a:latin typeface="Cambria Math" panose="02040503050406030204" pitchFamily="18" charset="0"/>
                            <a:ea typeface="Cambria Math"/>
                          </a:rPr>
                          <m:t>𝑚</m:t>
                        </m:r>
                      </m:den>
                    </m:f>
                  </m:oMath>
                </a14:m>
                <a:r>
                  <a:rPr lang="es-AR" dirty="0">
                    <a:latin typeface="Arial" panose="020B0604020202020204" pitchFamily="34" charset="0"/>
                    <a:cs typeface="Arial" panose="020B0604020202020204" pitchFamily="34" charset="0"/>
                  </a:rPr>
                  <a:t> es llamado Magnetón de Bohr (unidades atómicas del momento magnético).</a:t>
                </a:r>
              </a:p>
              <a:p>
                <a:pPr marL="0" indent="0" algn="just">
                  <a:lnSpc>
                    <a:spcPct val="120000"/>
                  </a:lnSpc>
                  <a:buNone/>
                </a:pPr>
                <a:r>
                  <a:rPr lang="es-AR" dirty="0">
                    <a:latin typeface="Arial" panose="020B0604020202020204" pitchFamily="34" charset="0"/>
                    <a:cs typeface="Arial" panose="020B0604020202020204" pitchFamily="34" charset="0"/>
                  </a:rPr>
                  <a:t>La proyección del momento magnético orbital en la dirección de z es  </a:t>
                </a:r>
              </a:p>
              <a:p>
                <a:pPr marL="0" indent="0" algn="just">
                  <a:lnSpc>
                    <a:spcPct val="120000"/>
                  </a:lnSpc>
                  <a:buNone/>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a:ea typeface="Cambria Math"/>
                            </a:rPr>
                            <m:t>𝜇</m:t>
                          </m:r>
                        </m:e>
                        <m:sub>
                          <m:r>
                            <a:rPr lang="es-AR" i="1">
                              <a:latin typeface="Cambria Math"/>
                            </a:rPr>
                            <m:t>𝑙</m:t>
                          </m:r>
                          <m:r>
                            <a:rPr lang="es-AR" b="0" i="1" smtClean="0">
                              <a:latin typeface="Cambria Math"/>
                            </a:rPr>
                            <m:t>𝑧</m:t>
                          </m:r>
                        </m:sub>
                      </m:sSub>
                      <m:r>
                        <a:rPr lang="es-AR" i="1">
                          <a:latin typeface="Cambria Math"/>
                        </a:rPr>
                        <m:t>=−</m:t>
                      </m:r>
                      <m:sSub>
                        <m:sSubPr>
                          <m:ctrlPr>
                            <a:rPr lang="es-AR" i="1">
                              <a:latin typeface="Cambria Math" panose="02040503050406030204" pitchFamily="18" charset="0"/>
                            </a:rPr>
                          </m:ctrlPr>
                        </m:sSubPr>
                        <m:e>
                          <m:r>
                            <a:rPr lang="es-AR" i="1">
                              <a:latin typeface="Cambria Math"/>
                            </a:rPr>
                            <m:t>𝑚</m:t>
                          </m:r>
                        </m:e>
                        <m:sub>
                          <m:r>
                            <a:rPr lang="es-AR" i="1">
                              <a:latin typeface="Cambria Math"/>
                            </a:rPr>
                            <m:t>𝑙</m:t>
                          </m:r>
                        </m:sub>
                      </m:sSub>
                      <m:sSub>
                        <m:sSubPr>
                          <m:ctrlPr>
                            <a:rPr lang="es-AR" i="1">
                              <a:latin typeface="Cambria Math" panose="02040503050406030204" pitchFamily="18" charset="0"/>
                            </a:rPr>
                          </m:ctrlPr>
                        </m:sSubPr>
                        <m:e>
                          <m:r>
                            <a:rPr lang="es-AR" i="1">
                              <a:latin typeface="Cambria Math"/>
                              <a:ea typeface="Cambria Math"/>
                            </a:rPr>
                            <m:t>𝜇</m:t>
                          </m:r>
                        </m:e>
                        <m:sub>
                          <m:r>
                            <a:rPr lang="es-AR" i="1">
                              <a:latin typeface="Cambria Math"/>
                            </a:rPr>
                            <m:t>𝐵</m:t>
                          </m:r>
                        </m:sub>
                      </m:sSub>
                    </m:oMath>
                  </m:oMathPara>
                </a14:m>
                <a:endParaRPr lang="es-AR" dirty="0">
                  <a:latin typeface="Arial" panose="020B0604020202020204" pitchFamily="34" charset="0"/>
                  <a:cs typeface="Arial" panose="020B0604020202020204" pitchFamily="34" charset="0"/>
                </a:endParaRPr>
              </a:p>
              <a:p>
                <a:pPr marL="0" indent="0" algn="just">
                  <a:lnSpc>
                    <a:spcPct val="120000"/>
                  </a:lnSpc>
                  <a:buNone/>
                </a:pPr>
                <a:r>
                  <a:rPr lang="es-AR" dirty="0">
                    <a:latin typeface="Arial" panose="020B0604020202020204" pitchFamily="34" charset="0"/>
                    <a:cs typeface="Arial" panose="020B0604020202020204" pitchFamily="34" charset="0"/>
                  </a:rPr>
                  <a:t>En cuántica la orientación del momento magnético orbital está cuantificado y es también determinado por el n° cuántico magnético  </a:t>
                </a:r>
                <a14:m>
                  <m:oMath xmlns:m="http://schemas.openxmlformats.org/officeDocument/2006/math">
                    <m:sSub>
                      <m:sSubPr>
                        <m:ctrlPr>
                          <a:rPr lang="es-AR" i="1">
                            <a:latin typeface="Cambria Math" panose="02040503050406030204" pitchFamily="18" charset="0"/>
                          </a:rPr>
                        </m:ctrlPr>
                      </m:sSubPr>
                      <m:e>
                        <m:r>
                          <a:rPr lang="es-AR" i="1">
                            <a:latin typeface="Cambria Math"/>
                          </a:rPr>
                          <m:t>𝑚</m:t>
                        </m:r>
                      </m:e>
                      <m:sub>
                        <m:r>
                          <a:rPr lang="es-AR" i="1">
                            <a:latin typeface="Cambria Math"/>
                          </a:rPr>
                          <m:t>𝑙</m:t>
                        </m:r>
                      </m:sub>
                    </m:sSub>
                  </m:oMath>
                </a14:m>
                <a:endParaRPr lang="es-AR" dirty="0">
                  <a:latin typeface="Arial" panose="020B0604020202020204" pitchFamily="34" charset="0"/>
                  <a:cs typeface="Arial" panose="020B0604020202020204" pitchFamily="34" charset="0"/>
                </a:endParaRPr>
              </a:p>
            </p:txBody>
          </p:sp>
        </mc:Choice>
        <mc:Fallback>
          <p:sp>
            <p:nvSpPr>
              <p:cNvPr id="3" name="2 Marcador de contenido"/>
              <p:cNvSpPr>
                <a:spLocks noGrp="1" noRot="1" noChangeAspect="1" noMove="1" noResize="1" noEditPoints="1" noAdjustHandles="1" noChangeArrowheads="1" noChangeShapeType="1" noTextEdit="1"/>
              </p:cNvSpPr>
              <p:nvPr>
                <p:ph idx="1"/>
              </p:nvPr>
            </p:nvSpPr>
            <p:spPr>
              <a:xfrm>
                <a:off x="211015" y="764704"/>
                <a:ext cx="7348984" cy="6093296"/>
              </a:xfrm>
              <a:blipFill>
                <a:blip r:embed="rId2"/>
                <a:stretch>
                  <a:fillRect l="-747" t="-500" r="-747"/>
                </a:stretch>
              </a:blipFill>
            </p:spPr>
            <p:txBody>
              <a:bodyPr/>
              <a:lstStyle/>
              <a:p>
                <a:r>
                  <a:rPr lang="es-ES">
                    <a:noFill/>
                  </a:rPr>
                  <a:t> </a:t>
                </a:r>
              </a:p>
            </p:txBody>
          </p:sp>
        </mc:Fallback>
      </mc:AlternateContent>
      <p:pic>
        <p:nvPicPr>
          <p:cNvPr id="4"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863442" y="1483737"/>
            <a:ext cx="3923928" cy="38744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045639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2F9DC44-E52D-46F7-8221-CF0025E203AC}"/>
              </a:ext>
            </a:extLst>
          </p:cNvPr>
          <p:cNvSpPr>
            <a:spLocks noGrp="1"/>
          </p:cNvSpPr>
          <p:nvPr>
            <p:ph type="title"/>
          </p:nvPr>
        </p:nvSpPr>
        <p:spPr>
          <a:xfrm>
            <a:off x="838200" y="146141"/>
            <a:ext cx="10515600" cy="641644"/>
          </a:xfrm>
        </p:spPr>
        <p:txBody>
          <a:bodyPr>
            <a:normAutofit/>
          </a:bodyPr>
          <a:lstStyle/>
          <a:p>
            <a:pPr algn="ctr"/>
            <a:r>
              <a:rPr lang="es-ES" sz="2800" b="1" dirty="0">
                <a:solidFill>
                  <a:srgbClr val="00B050"/>
                </a:solidFill>
                <a:latin typeface="Arial" panose="020B0604020202020204" pitchFamily="34" charset="0"/>
                <a:cs typeface="Arial" panose="020B0604020202020204" pitchFamily="34" charset="0"/>
              </a:rPr>
              <a:t>Casos en que entra en juego el segundo nivel energético</a:t>
            </a:r>
            <a:endParaRPr lang="es-ES" sz="2800" dirty="0"/>
          </a:p>
        </p:txBody>
      </p:sp>
      <p:pic>
        <p:nvPicPr>
          <p:cNvPr id="7" name="Imagen 6">
            <a:extLst>
              <a:ext uri="{FF2B5EF4-FFF2-40B4-BE49-F238E27FC236}">
                <a16:creationId xmlns="" xmlns:a16="http://schemas.microsoft.com/office/drawing/2014/main" id="{B2EEFAD6-DF2D-443A-8CF0-84E7C3DB9387}"/>
              </a:ext>
            </a:extLst>
          </p:cNvPr>
          <p:cNvPicPr>
            <a:picLocks noChangeAspect="1"/>
          </p:cNvPicPr>
          <p:nvPr/>
        </p:nvPicPr>
        <p:blipFill>
          <a:blip r:embed="rId2"/>
          <a:stretch>
            <a:fillRect/>
          </a:stretch>
        </p:blipFill>
        <p:spPr>
          <a:xfrm>
            <a:off x="190455" y="622380"/>
            <a:ext cx="7735675" cy="2643333"/>
          </a:xfrm>
          <a:prstGeom prst="rect">
            <a:avLst/>
          </a:prstGeom>
        </p:spPr>
      </p:pic>
      <mc:AlternateContent xmlns:mc="http://schemas.openxmlformats.org/markup-compatibility/2006">
        <mc:Choice xmlns="" xmlns:a14="http://schemas.microsoft.com/office/drawing/2010/main" Requires="a14">
          <p:sp>
            <p:nvSpPr>
              <p:cNvPr id="10" name="CuadroTexto 9">
                <a:extLst>
                  <a:ext uri="{FF2B5EF4-FFF2-40B4-BE49-F238E27FC236}">
                    <a16:creationId xmlns:a16="http://schemas.microsoft.com/office/drawing/2014/main" id="{010DBAF4-A9F5-4B89-8E77-DB4E1413D793}"/>
                  </a:ext>
                </a:extLst>
              </p:cNvPr>
              <p:cNvSpPr txBox="1"/>
              <p:nvPr/>
            </p:nvSpPr>
            <p:spPr>
              <a:xfrm>
                <a:off x="190455" y="3790610"/>
                <a:ext cx="7735674" cy="2921249"/>
              </a:xfrm>
              <a:prstGeom prst="rect">
                <a:avLst/>
              </a:prstGeom>
              <a:noFill/>
            </p:spPr>
            <p:txBody>
              <a:bodyPr wrap="square" rtlCol="0">
                <a:spAutoFit/>
              </a:bodyPr>
              <a:lstStyle/>
              <a:p>
                <a:r>
                  <a:rPr lang="es-ES" sz="2000" dirty="0">
                    <a:latin typeface="Arial" panose="020B0604020202020204" pitchFamily="34" charset="0"/>
                    <a:cs typeface="Arial" panose="020B0604020202020204" pitchFamily="34" charset="0"/>
                  </a:rPr>
                  <a:t>En las figura de arriba se observa un esquema donde</a:t>
                </a:r>
              </a:p>
              <a:p>
                <a:r>
                  <a:rPr lang="es-ES" sz="2000" dirty="0">
                    <a:latin typeface="Arial" panose="020B0604020202020204" pitchFamily="34" charset="0"/>
                    <a:cs typeface="Arial" panose="020B0604020202020204" pitchFamily="34" charset="0"/>
                  </a:rPr>
                  <a:t>reaccionan dos orbitales atómicos enfrentado en la dirección </a:t>
                </a:r>
                <a:r>
                  <a:rPr lang="es-ES" sz="2000" i="1" dirty="0">
                    <a:latin typeface="Arial" panose="020B0604020202020204" pitchFamily="34" charset="0"/>
                    <a:cs typeface="Arial" panose="020B0604020202020204" pitchFamily="34" charset="0"/>
                  </a:rPr>
                  <a:t>X</a:t>
                </a:r>
                <a:r>
                  <a:rPr lang="es-ES" sz="2000" dirty="0">
                    <a:latin typeface="Arial" panose="020B0604020202020204" pitchFamily="34" charset="0"/>
                    <a:cs typeface="Arial" panose="020B0604020202020204" pitchFamily="34" charset="0"/>
                  </a:rPr>
                  <a:t>,</a:t>
                </a:r>
              </a:p>
              <a:p>
                <a:r>
                  <a:rPr lang="es-ES" sz="2000" dirty="0">
                    <a:latin typeface="Arial" panose="020B0604020202020204" pitchFamily="34" charset="0"/>
                    <a:cs typeface="Arial" panose="020B0604020202020204" pitchFamily="34" charset="0"/>
                  </a:rPr>
                  <a:t>mientras que en la derecha los orbitales que reaccionan están</a:t>
                </a:r>
              </a:p>
              <a:p>
                <a:r>
                  <a:rPr lang="es-ES" sz="2000" dirty="0">
                    <a:latin typeface="Arial" panose="020B0604020202020204" pitchFamily="34" charset="0"/>
                    <a:cs typeface="Arial" panose="020B0604020202020204" pitchFamily="34" charset="0"/>
                  </a:rPr>
                  <a:t>en la dirección </a:t>
                </a:r>
                <a:r>
                  <a:rPr lang="es-ES" sz="2000" i="1" dirty="0">
                    <a:latin typeface="Arial" panose="020B0604020202020204" pitchFamily="34" charset="0"/>
                    <a:cs typeface="Arial" panose="020B0604020202020204" pitchFamily="34" charset="0"/>
                  </a:rPr>
                  <a:t>Y</a:t>
                </a:r>
                <a:r>
                  <a:rPr lang="es-ES" sz="2000" dirty="0">
                    <a:latin typeface="Arial" panose="020B0604020202020204" pitchFamily="34" charset="0"/>
                    <a:cs typeface="Arial" panose="020B0604020202020204" pitchFamily="34" charset="0"/>
                  </a:rPr>
                  <a:t>. Algo similar sucede si los orbitales paralelos</a:t>
                </a:r>
              </a:p>
              <a:p>
                <a:r>
                  <a:rPr lang="es-ES" sz="2000" dirty="0">
                    <a:latin typeface="Arial" panose="020B0604020202020204" pitchFamily="34" charset="0"/>
                    <a:cs typeface="Arial" panose="020B0604020202020204" pitchFamily="34" charset="0"/>
                  </a:rPr>
                  <a:t>estuviesen en la dirección </a:t>
                </a:r>
                <a:r>
                  <a:rPr lang="es-ES" sz="2000" i="1" dirty="0">
                    <a:latin typeface="Arial" panose="020B0604020202020204" pitchFamily="34" charset="0"/>
                    <a:cs typeface="Arial" panose="020B0604020202020204" pitchFamily="34" charset="0"/>
                  </a:rPr>
                  <a:t>Z</a:t>
                </a:r>
                <a:r>
                  <a:rPr lang="es-ES" sz="2000" dirty="0">
                    <a:latin typeface="Arial" panose="020B0604020202020204" pitchFamily="34" charset="0"/>
                    <a:cs typeface="Arial" panose="020B0604020202020204" pitchFamily="34" charset="0"/>
                  </a:rPr>
                  <a:t>. En estos dos últimos casos los </a:t>
                </a:r>
              </a:p>
              <a:p>
                <a:r>
                  <a:rPr lang="es-ES" sz="2000" dirty="0">
                    <a:latin typeface="Arial" panose="020B0604020202020204" pitchFamily="34" charset="0"/>
                    <a:cs typeface="Arial" panose="020B0604020202020204" pitchFamily="34" charset="0"/>
                  </a:rPr>
                  <a:t>orbitales moleculares se designan con </a:t>
                </a:r>
                <a14:m>
                  <m:oMath xmlns:m="http://schemas.openxmlformats.org/officeDocument/2006/math">
                    <m:sSub>
                      <m:sSubPr>
                        <m:ctrlPr>
                          <a:rPr lang="es-ES" sz="2000" i="1" smtClean="0">
                            <a:latin typeface="Cambria Math" panose="02040503050406030204" pitchFamily="18" charset="0"/>
                            <a:cs typeface="Arial" panose="020B0604020202020204" pitchFamily="34" charset="0"/>
                          </a:rPr>
                        </m:ctrlPr>
                      </m:sSubPr>
                      <m:e>
                        <m:r>
                          <a:rPr lang="es-ES" sz="2000" i="1" smtClean="0">
                            <a:latin typeface="Cambria Math" panose="02040503050406030204" pitchFamily="18" charset="0"/>
                            <a:ea typeface="Cambria Math" panose="02040503050406030204" pitchFamily="18" charset="0"/>
                            <a:cs typeface="Arial" panose="020B0604020202020204" pitchFamily="34" charset="0"/>
                          </a:rPr>
                          <m:t>𝜋</m:t>
                        </m:r>
                      </m:e>
                      <m:sub>
                        <m:r>
                          <a:rPr lang="es-ES" sz="2000" b="0" i="1" smtClean="0">
                            <a:latin typeface="Cambria Math" panose="02040503050406030204" pitchFamily="18" charset="0"/>
                            <a:cs typeface="Arial" panose="020B0604020202020204" pitchFamily="34" charset="0"/>
                          </a:rPr>
                          <m:t>𝑛</m:t>
                        </m:r>
                        <m:sSub>
                          <m:sSubPr>
                            <m:ctrlPr>
                              <a:rPr lang="es-ES" sz="2000" b="0" i="1" smtClean="0">
                                <a:latin typeface="Cambria Math" panose="02040503050406030204" pitchFamily="18" charset="0"/>
                                <a:cs typeface="Arial" panose="020B0604020202020204" pitchFamily="34" charset="0"/>
                              </a:rPr>
                            </m:ctrlPr>
                          </m:sSubPr>
                          <m:e>
                            <m:r>
                              <a:rPr lang="es-ES" sz="2000" b="0" i="1" smtClean="0">
                                <a:latin typeface="Cambria Math" panose="02040503050406030204" pitchFamily="18" charset="0"/>
                                <a:cs typeface="Arial" panose="020B0604020202020204" pitchFamily="34" charset="0"/>
                              </a:rPr>
                              <m:t>𝑝</m:t>
                            </m:r>
                          </m:e>
                          <m:sub>
                            <m:r>
                              <a:rPr lang="es-ES" sz="2000" b="0" i="1" smtClean="0">
                                <a:latin typeface="Cambria Math" panose="02040503050406030204" pitchFamily="18" charset="0"/>
                                <a:cs typeface="Arial" panose="020B0604020202020204" pitchFamily="34" charset="0"/>
                              </a:rPr>
                              <m:t>𝑦</m:t>
                            </m:r>
                          </m:sub>
                        </m:sSub>
                      </m:sub>
                    </m:sSub>
                  </m:oMath>
                </a14:m>
                <a:r>
                  <a:rPr lang="es-ES" sz="2000" dirty="0">
                    <a:latin typeface="Arial" panose="020B0604020202020204" pitchFamily="34" charset="0"/>
                    <a:cs typeface="Arial" panose="020B0604020202020204" pitchFamily="34" charset="0"/>
                  </a:rPr>
                  <a:t> ,  </a:t>
                </a:r>
                <a14:m>
                  <m:oMath xmlns:m="http://schemas.openxmlformats.org/officeDocument/2006/math">
                    <m:sSub>
                      <m:sSubPr>
                        <m:ctrlPr>
                          <a:rPr lang="es-ES" sz="2000" i="1">
                            <a:latin typeface="Cambria Math" panose="02040503050406030204" pitchFamily="18" charset="0"/>
                            <a:cs typeface="Arial" panose="020B0604020202020204" pitchFamily="34" charset="0"/>
                          </a:rPr>
                        </m:ctrlPr>
                      </m:sSubPr>
                      <m:e>
                        <m:r>
                          <a:rPr lang="es-ES" sz="2000" i="1">
                            <a:latin typeface="Cambria Math" panose="02040503050406030204" pitchFamily="18" charset="0"/>
                            <a:ea typeface="Cambria Math" panose="02040503050406030204" pitchFamily="18" charset="0"/>
                            <a:cs typeface="Arial" panose="020B0604020202020204" pitchFamily="34" charset="0"/>
                          </a:rPr>
                          <m:t>𝜋</m:t>
                        </m:r>
                      </m:e>
                      <m:sub>
                        <m:r>
                          <a:rPr lang="es-ES" sz="2000" i="1">
                            <a:latin typeface="Cambria Math" panose="02040503050406030204" pitchFamily="18" charset="0"/>
                            <a:cs typeface="Arial" panose="020B0604020202020204" pitchFamily="34" charset="0"/>
                          </a:rPr>
                          <m:t>𝑛</m:t>
                        </m:r>
                        <m:sSub>
                          <m:sSubPr>
                            <m:ctrlPr>
                              <a:rPr lang="es-ES" sz="2000" i="1">
                                <a:latin typeface="Cambria Math" panose="02040503050406030204" pitchFamily="18" charset="0"/>
                                <a:cs typeface="Arial" panose="020B0604020202020204" pitchFamily="34" charset="0"/>
                              </a:rPr>
                            </m:ctrlPr>
                          </m:sSubPr>
                          <m:e>
                            <m:r>
                              <a:rPr lang="es-ES" sz="2000" i="1">
                                <a:latin typeface="Cambria Math" panose="02040503050406030204" pitchFamily="18" charset="0"/>
                                <a:cs typeface="Arial" panose="020B0604020202020204" pitchFamily="34" charset="0"/>
                              </a:rPr>
                              <m:t>𝑝</m:t>
                            </m:r>
                          </m:e>
                          <m:sub>
                            <m:r>
                              <a:rPr lang="es-ES" sz="2000" b="0" i="1" smtClean="0">
                                <a:latin typeface="Cambria Math" panose="02040503050406030204" pitchFamily="18" charset="0"/>
                                <a:cs typeface="Arial" panose="020B0604020202020204" pitchFamily="34" charset="0"/>
                              </a:rPr>
                              <m:t>𝑧</m:t>
                            </m:r>
                          </m:sub>
                        </m:sSub>
                        <m:r>
                          <a:rPr lang="es-ES" sz="2000" b="0" i="1" smtClean="0">
                            <a:latin typeface="Cambria Math" panose="02040503050406030204" pitchFamily="18" charset="0"/>
                            <a:cs typeface="Arial" panose="020B0604020202020204" pitchFamily="34" charset="0"/>
                          </a:rPr>
                          <m:t> </m:t>
                        </m:r>
                      </m:sub>
                    </m:sSub>
                  </m:oMath>
                </a14:m>
                <a:r>
                  <a:rPr lang="es-ES" sz="2000" dirty="0">
                    <a:latin typeface="Arial" panose="020B0604020202020204" pitchFamily="34" charset="0"/>
                    <a:cs typeface="Arial" panose="020B0604020202020204" pitchFamily="34" charset="0"/>
                  </a:rPr>
                  <a:t> o   </a:t>
                </a:r>
                <a14:m>
                  <m:oMath xmlns:m="http://schemas.openxmlformats.org/officeDocument/2006/math">
                    <m:sSubSup>
                      <m:sSubSupPr>
                        <m:ctrlPr>
                          <a:rPr lang="es-ES" sz="2000" i="1" smtClean="0">
                            <a:latin typeface="Cambria Math" panose="02040503050406030204" pitchFamily="18" charset="0"/>
                            <a:cs typeface="Arial" panose="020B0604020202020204" pitchFamily="34" charset="0"/>
                          </a:rPr>
                        </m:ctrlPr>
                      </m:sSubSupPr>
                      <m:e>
                        <m:r>
                          <a:rPr lang="es-ES" sz="2000" i="1" smtClean="0">
                            <a:latin typeface="Cambria Math" panose="02040503050406030204" pitchFamily="18" charset="0"/>
                            <a:ea typeface="Cambria Math" panose="02040503050406030204" pitchFamily="18" charset="0"/>
                            <a:cs typeface="Arial" panose="020B0604020202020204" pitchFamily="34" charset="0"/>
                          </a:rPr>
                          <m:t>𝜋</m:t>
                        </m:r>
                      </m:e>
                      <m:sub>
                        <m:r>
                          <a:rPr lang="es-ES" sz="2000" b="0" i="1" smtClean="0">
                            <a:latin typeface="Cambria Math" panose="02040503050406030204" pitchFamily="18" charset="0"/>
                            <a:cs typeface="Arial" panose="020B0604020202020204" pitchFamily="34" charset="0"/>
                          </a:rPr>
                          <m:t>𝑛</m:t>
                        </m:r>
                        <m:sSub>
                          <m:sSubPr>
                            <m:ctrlPr>
                              <a:rPr lang="es-ES" sz="2000" b="0" i="1" smtClean="0">
                                <a:latin typeface="Cambria Math" panose="02040503050406030204" pitchFamily="18" charset="0"/>
                                <a:cs typeface="Arial" panose="020B0604020202020204" pitchFamily="34" charset="0"/>
                              </a:rPr>
                            </m:ctrlPr>
                          </m:sSubPr>
                          <m:e>
                            <m:r>
                              <a:rPr lang="es-ES" sz="2000" b="0" i="1" smtClean="0">
                                <a:latin typeface="Cambria Math" panose="02040503050406030204" pitchFamily="18" charset="0"/>
                                <a:cs typeface="Arial" panose="020B0604020202020204" pitchFamily="34" charset="0"/>
                              </a:rPr>
                              <m:t>𝑝</m:t>
                            </m:r>
                          </m:e>
                          <m:sub>
                            <m:r>
                              <a:rPr lang="es-ES" sz="2000" b="0" i="1" smtClean="0">
                                <a:latin typeface="Cambria Math" panose="02040503050406030204" pitchFamily="18" charset="0"/>
                                <a:cs typeface="Arial" panose="020B0604020202020204" pitchFamily="34" charset="0"/>
                              </a:rPr>
                              <m:t>𝑦</m:t>
                            </m:r>
                          </m:sub>
                        </m:sSub>
                      </m:sub>
                      <m:sup>
                        <m:r>
                          <a:rPr lang="es-ES" sz="2000" b="0" i="1" smtClean="0">
                            <a:latin typeface="Cambria Math" panose="02040503050406030204" pitchFamily="18" charset="0"/>
                            <a:cs typeface="Arial" panose="020B0604020202020204" pitchFamily="34" charset="0"/>
                          </a:rPr>
                          <m:t>∗</m:t>
                        </m:r>
                      </m:sup>
                    </m:sSubSup>
                  </m:oMath>
                </a14:m>
                <a:r>
                  <a:rPr lang="es-ES" sz="2000" dirty="0">
                    <a:latin typeface="Arial" panose="020B0604020202020204" pitchFamily="34" charset="0"/>
                    <a:cs typeface="Arial" panose="020B0604020202020204" pitchFamily="34" charset="0"/>
                  </a:rPr>
                  <a:t> , </a:t>
                </a:r>
                <a14:m>
                  <m:oMath xmlns:m="http://schemas.openxmlformats.org/officeDocument/2006/math">
                    <m:sSubSup>
                      <m:sSubSupPr>
                        <m:ctrlPr>
                          <a:rPr lang="es-ES" sz="2000" i="1">
                            <a:latin typeface="Cambria Math" panose="02040503050406030204" pitchFamily="18" charset="0"/>
                            <a:cs typeface="Arial" panose="020B0604020202020204" pitchFamily="34" charset="0"/>
                          </a:rPr>
                        </m:ctrlPr>
                      </m:sSubSupPr>
                      <m:e>
                        <m:r>
                          <a:rPr lang="es-ES" sz="2000" i="1">
                            <a:latin typeface="Cambria Math" panose="02040503050406030204" pitchFamily="18" charset="0"/>
                            <a:ea typeface="Cambria Math" panose="02040503050406030204" pitchFamily="18" charset="0"/>
                            <a:cs typeface="Arial" panose="020B0604020202020204" pitchFamily="34" charset="0"/>
                          </a:rPr>
                          <m:t>𝜋</m:t>
                        </m:r>
                      </m:e>
                      <m:sub>
                        <m:r>
                          <a:rPr lang="es-ES" sz="2000" i="1">
                            <a:latin typeface="Cambria Math" panose="02040503050406030204" pitchFamily="18" charset="0"/>
                            <a:cs typeface="Arial" panose="020B0604020202020204" pitchFamily="34" charset="0"/>
                          </a:rPr>
                          <m:t>𝑛</m:t>
                        </m:r>
                        <m:sSub>
                          <m:sSubPr>
                            <m:ctrlPr>
                              <a:rPr lang="es-ES" sz="2000" i="1" smtClean="0">
                                <a:latin typeface="Cambria Math" panose="02040503050406030204" pitchFamily="18" charset="0"/>
                                <a:cs typeface="Arial" panose="020B0604020202020204" pitchFamily="34" charset="0"/>
                              </a:rPr>
                            </m:ctrlPr>
                          </m:sSubPr>
                          <m:e>
                            <m:r>
                              <a:rPr lang="es-ES" sz="2000" i="1">
                                <a:latin typeface="Cambria Math" panose="02040503050406030204" pitchFamily="18" charset="0"/>
                                <a:cs typeface="Arial" panose="020B0604020202020204" pitchFamily="34" charset="0"/>
                              </a:rPr>
                              <m:t>𝑝</m:t>
                            </m:r>
                          </m:e>
                          <m:sub>
                            <m:r>
                              <a:rPr lang="es-ES" sz="2000" b="0" i="1" smtClean="0">
                                <a:latin typeface="Cambria Math" panose="02040503050406030204" pitchFamily="18" charset="0"/>
                                <a:cs typeface="Arial" panose="020B0604020202020204" pitchFamily="34" charset="0"/>
                              </a:rPr>
                              <m:t>𝑧</m:t>
                            </m:r>
                          </m:sub>
                        </m:sSub>
                      </m:sub>
                      <m:sup>
                        <m:r>
                          <a:rPr lang="es-ES" sz="2000" i="1">
                            <a:latin typeface="Cambria Math" panose="02040503050406030204" pitchFamily="18" charset="0"/>
                            <a:cs typeface="Arial" panose="020B0604020202020204" pitchFamily="34" charset="0"/>
                          </a:rPr>
                          <m:t>∗</m:t>
                        </m:r>
                      </m:sup>
                    </m:sSubSup>
                  </m:oMath>
                </a14:m>
                <a:endParaRPr lang="es-ES" sz="2000" dirty="0">
                  <a:latin typeface="Arial" panose="020B0604020202020204" pitchFamily="34" charset="0"/>
                  <a:cs typeface="Arial" panose="020B0604020202020204" pitchFamily="34" charset="0"/>
                </a:endParaRPr>
              </a:p>
              <a:p>
                <a:endParaRPr lang="es-ES" sz="2000" dirty="0">
                  <a:latin typeface="Arial" panose="020B0604020202020204" pitchFamily="34" charset="0"/>
                  <a:cs typeface="Arial" panose="020B0604020202020204" pitchFamily="34" charset="0"/>
                </a:endParaRPr>
              </a:p>
              <a:p>
                <a:endParaRPr lang="es-ES" sz="2000" dirty="0">
                  <a:latin typeface="Arial" panose="020B0604020202020204" pitchFamily="34" charset="0"/>
                  <a:cs typeface="Arial" panose="020B0604020202020204" pitchFamily="34" charset="0"/>
                </a:endParaRPr>
              </a:p>
              <a:p>
                <a:endParaRPr lang="es-ES" sz="2000" dirty="0">
                  <a:latin typeface="Arial" panose="020B0604020202020204" pitchFamily="34" charset="0"/>
                  <a:cs typeface="Arial" panose="020B0604020202020204" pitchFamily="34" charset="0"/>
                </a:endParaRPr>
              </a:p>
            </p:txBody>
          </p:sp>
        </mc:Choice>
        <mc:Fallback>
          <p:sp>
            <p:nvSpPr>
              <p:cNvPr id="10" name="CuadroTexto 9">
                <a:extLst>
                  <a:ext uri="{FF2B5EF4-FFF2-40B4-BE49-F238E27FC236}">
                    <a16:creationId xmlns:a14="http://schemas.microsoft.com/office/drawing/2010/main" xmlns="" xmlns:a16="http://schemas.microsoft.com/office/drawing/2014/main" id="{010DBAF4-A9F5-4B89-8E77-DB4E1413D793}"/>
                  </a:ext>
                </a:extLst>
              </p:cNvPr>
              <p:cNvSpPr txBox="1">
                <a:spLocks noRot="1" noChangeAspect="1" noMove="1" noResize="1" noEditPoints="1" noAdjustHandles="1" noChangeArrowheads="1" noChangeShapeType="1" noTextEdit="1"/>
              </p:cNvSpPr>
              <p:nvPr/>
            </p:nvSpPr>
            <p:spPr>
              <a:xfrm>
                <a:off x="190455" y="3790610"/>
                <a:ext cx="7735674" cy="2921249"/>
              </a:xfrm>
              <a:prstGeom prst="rect">
                <a:avLst/>
              </a:prstGeom>
              <a:blipFill>
                <a:blip r:embed="rId3"/>
                <a:stretch>
                  <a:fillRect l="-788" t="-1044"/>
                </a:stretch>
              </a:blipFill>
            </p:spPr>
            <p:txBody>
              <a:bodyPr/>
              <a:lstStyle/>
              <a:p>
                <a:r>
                  <a:rPr lang="es-ES">
                    <a:noFill/>
                  </a:rPr>
                  <a:t> </a:t>
                </a:r>
              </a:p>
            </p:txBody>
          </p:sp>
        </mc:Fallback>
      </mc:AlternateContent>
      <p:pic>
        <p:nvPicPr>
          <p:cNvPr id="17" name="Imagen 16">
            <a:extLst>
              <a:ext uri="{FF2B5EF4-FFF2-40B4-BE49-F238E27FC236}">
                <a16:creationId xmlns="" xmlns:a16="http://schemas.microsoft.com/office/drawing/2014/main" id="{FA640A47-AB50-43FD-AF9C-88632625C0EC}"/>
              </a:ext>
            </a:extLst>
          </p:cNvPr>
          <p:cNvPicPr>
            <a:picLocks noChangeAspect="1"/>
          </p:cNvPicPr>
          <p:nvPr/>
        </p:nvPicPr>
        <p:blipFill>
          <a:blip r:embed="rId4"/>
          <a:stretch>
            <a:fillRect/>
          </a:stretch>
        </p:blipFill>
        <p:spPr>
          <a:xfrm>
            <a:off x="7968333" y="2028454"/>
            <a:ext cx="4126437" cy="4784643"/>
          </a:xfrm>
          <a:prstGeom prst="rect">
            <a:avLst/>
          </a:prstGeom>
        </p:spPr>
      </p:pic>
    </p:spTree>
    <p:extLst>
      <p:ext uri="{BB962C8B-B14F-4D97-AF65-F5344CB8AC3E}">
        <p14:creationId xmlns="" xmlns:p14="http://schemas.microsoft.com/office/powerpoint/2010/main" val="13476773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F489D0E-F782-4139-9F60-B879C6814DD9}"/>
              </a:ext>
            </a:extLst>
          </p:cNvPr>
          <p:cNvSpPr>
            <a:spLocks noGrp="1"/>
          </p:cNvSpPr>
          <p:nvPr>
            <p:ph type="title"/>
          </p:nvPr>
        </p:nvSpPr>
        <p:spPr>
          <a:xfrm>
            <a:off x="838200" y="283269"/>
            <a:ext cx="10515600" cy="315912"/>
          </a:xfrm>
        </p:spPr>
        <p:txBody>
          <a:bodyPr>
            <a:noAutofit/>
          </a:bodyPr>
          <a:lstStyle/>
          <a:p>
            <a:r>
              <a:rPr lang="es-ES" sz="2800" b="1" dirty="0">
                <a:solidFill>
                  <a:srgbClr val="00B050"/>
                </a:solidFill>
                <a:latin typeface="Arial" panose="020B0604020202020204" pitchFamily="34" charset="0"/>
                <a:cs typeface="Arial" panose="020B0604020202020204" pitchFamily="34" charset="0"/>
              </a:rPr>
              <a:t>Casos en que entra en juego el segundo nivel energético</a:t>
            </a:r>
            <a:endParaRPr lang="es-ES" sz="2800" dirty="0"/>
          </a:p>
        </p:txBody>
      </p:sp>
      <mc:AlternateContent xmlns:mc="http://schemas.openxmlformats.org/markup-compatibility/2006">
        <mc:Choice xmlns="" xmlns:a14="http://schemas.microsoft.com/office/drawing/2010/main" Requires="a14">
          <p:sp>
            <p:nvSpPr>
              <p:cNvPr id="4" name="Marcador de contenido 3">
                <a:extLst>
                  <a:ext uri="{FF2B5EF4-FFF2-40B4-BE49-F238E27FC236}">
                    <a16:creationId xmlns:a16="http://schemas.microsoft.com/office/drawing/2014/main" id="{6A0DF293-A206-426F-9C21-6427AB63CEE0}"/>
                  </a:ext>
                </a:extLst>
              </p:cNvPr>
              <p:cNvSpPr>
                <a:spLocks noGrp="1"/>
              </p:cNvSpPr>
              <p:nvPr>
                <p:ph idx="1"/>
              </p:nvPr>
            </p:nvSpPr>
            <p:spPr>
              <a:xfrm>
                <a:off x="1744394" y="678145"/>
                <a:ext cx="9609406" cy="436098"/>
              </a:xfrm>
            </p:spPr>
            <p:txBody>
              <a:bodyPr>
                <a:normAutofit fontScale="92500" lnSpcReduction="10000"/>
              </a:bodyPr>
              <a:lstStyle/>
              <a:p>
                <a:pPr marL="0" indent="0" algn="ctr">
                  <a:buNone/>
                </a:pPr>
                <a:r>
                  <a:rPr lang="es-ES" dirty="0"/>
                  <a:t>Ejemplo molécula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𝑁</m:t>
                        </m:r>
                      </m:e>
                      <m:sub>
                        <m:r>
                          <a:rPr lang="es-ES" b="0" i="1" smtClean="0">
                            <a:latin typeface="Cambria Math" panose="02040503050406030204" pitchFamily="18" charset="0"/>
                          </a:rPr>
                          <m:t>2</m:t>
                        </m:r>
                      </m:sub>
                    </m:sSub>
                  </m:oMath>
                </a14:m>
                <a:endParaRPr lang="es-ES" dirty="0"/>
              </a:p>
            </p:txBody>
          </p:sp>
        </mc:Choice>
        <mc:Fallback>
          <p:sp>
            <p:nvSpPr>
              <p:cNvPr id="4" name="Marcador de contenido 3">
                <a:extLst>
                  <a:ext uri="{FF2B5EF4-FFF2-40B4-BE49-F238E27FC236}">
                    <a16:creationId xmlns:a14="http://schemas.microsoft.com/office/drawing/2010/main" xmlns="" xmlns:a16="http://schemas.microsoft.com/office/drawing/2014/main" id="{6A0DF293-A206-426F-9C21-6427AB63CEE0}"/>
                  </a:ext>
                </a:extLst>
              </p:cNvPr>
              <p:cNvSpPr>
                <a:spLocks noGrp="1" noRot="1" noChangeAspect="1" noMove="1" noResize="1" noEditPoints="1" noAdjustHandles="1" noChangeArrowheads="1" noChangeShapeType="1" noTextEdit="1"/>
              </p:cNvSpPr>
              <p:nvPr>
                <p:ph idx="1"/>
              </p:nvPr>
            </p:nvSpPr>
            <p:spPr>
              <a:xfrm>
                <a:off x="1744394" y="678145"/>
                <a:ext cx="9609406" cy="436098"/>
              </a:xfrm>
              <a:blipFill>
                <a:blip r:embed="rId2"/>
                <a:stretch>
                  <a:fillRect t="-27778" b="-31944"/>
                </a:stretch>
              </a:blipFill>
            </p:spPr>
            <p:txBody>
              <a:bodyPr/>
              <a:lstStyle/>
              <a:p>
                <a:r>
                  <a:rPr lang="es-ES">
                    <a:noFill/>
                  </a:rPr>
                  <a:t> </a:t>
                </a:r>
              </a:p>
            </p:txBody>
          </p:sp>
        </mc:Fallback>
      </mc:AlternateContent>
      <mc:AlternateContent xmlns:mc="http://schemas.openxmlformats.org/markup-compatibility/2006">
        <mc:Choice xmlns="" xmlns:a14="http://schemas.microsoft.com/office/drawing/2010/main" Requires="a14">
          <p:sp>
            <p:nvSpPr>
              <p:cNvPr id="6" name="CuadroTexto 5">
                <a:extLst>
                  <a:ext uri="{FF2B5EF4-FFF2-40B4-BE49-F238E27FC236}">
                    <a16:creationId xmlns:a16="http://schemas.microsoft.com/office/drawing/2014/main" id="{68202CD2-BBD8-408D-A8E6-BBF88AE1E5B7}"/>
                  </a:ext>
                </a:extLst>
              </p:cNvPr>
              <p:cNvSpPr txBox="1"/>
              <p:nvPr/>
            </p:nvSpPr>
            <p:spPr>
              <a:xfrm>
                <a:off x="144727" y="974552"/>
                <a:ext cx="6453021" cy="5779787"/>
              </a:xfrm>
              <a:prstGeom prst="rect">
                <a:avLst/>
              </a:prstGeom>
              <a:noFill/>
            </p:spPr>
            <p:txBody>
              <a:bodyPr wrap="square" rtlCol="0">
                <a:spAutoFit/>
              </a:bodyPr>
              <a:lstStyle/>
              <a:p>
                <a:pPr algn="just"/>
                <a:r>
                  <a:rPr lang="es-ES" sz="1600" dirty="0">
                    <a:latin typeface="Arial" panose="020B0604020202020204" pitchFamily="34" charset="0"/>
                    <a:cs typeface="Arial" panose="020B0604020202020204" pitchFamily="34" charset="0"/>
                  </a:rPr>
                  <a:t>1-Comenzamos por la configuración electrónica del </a:t>
                </a:r>
              </a:p>
              <a:p>
                <a:pPr algn="just"/>
                <a:r>
                  <a:rPr lang="es-ES" sz="1600" dirty="0">
                    <a:latin typeface="Arial" panose="020B0604020202020204" pitchFamily="34" charset="0"/>
                    <a:cs typeface="Arial" panose="020B0604020202020204" pitchFamily="34" charset="0"/>
                  </a:rPr>
                  <a:t>    Nitrógeno  </a:t>
                </a:r>
                <a14:m>
                  <m:oMath xmlns:m="http://schemas.openxmlformats.org/officeDocument/2006/math">
                    <m:r>
                      <a:rPr lang="es-ES" sz="1600" b="0" i="0" smtClean="0">
                        <a:latin typeface="Cambria Math" panose="02040503050406030204" pitchFamily="18" charset="0"/>
                      </a:rPr>
                      <m:t>   </m:t>
                    </m:r>
                    <m:r>
                      <a:rPr lang="es-ES" sz="1600" i="1">
                        <a:latin typeface="Cambria Math" panose="02040503050406030204" pitchFamily="18" charset="0"/>
                      </a:rPr>
                      <m:t>𝑧</m:t>
                    </m:r>
                    <m:r>
                      <a:rPr lang="es-ES" sz="1600" i="1">
                        <a:latin typeface="Cambria Math" panose="02040503050406030204" pitchFamily="18" charset="0"/>
                      </a:rPr>
                      <m:t>=7 :</m:t>
                    </m:r>
                    <m:sSup>
                      <m:sSupPr>
                        <m:ctrlPr>
                          <a:rPr lang="es-ES" sz="1600" i="1">
                            <a:latin typeface="Cambria Math" panose="02040503050406030204" pitchFamily="18" charset="0"/>
                          </a:rPr>
                        </m:ctrlPr>
                      </m:sSupPr>
                      <m:e>
                        <m:r>
                          <a:rPr lang="es-ES" sz="1600" i="1">
                            <a:latin typeface="Cambria Math" panose="02040503050406030204" pitchFamily="18" charset="0"/>
                          </a:rPr>
                          <m:t>1</m:t>
                        </m:r>
                        <m:r>
                          <a:rPr lang="es-ES" sz="1600" i="1">
                            <a:latin typeface="Cambria Math" panose="02040503050406030204" pitchFamily="18" charset="0"/>
                          </a:rPr>
                          <m:t>𝑠</m:t>
                        </m:r>
                      </m:e>
                      <m:sup>
                        <m:r>
                          <a:rPr lang="es-ES" sz="1600" i="1">
                            <a:latin typeface="Cambria Math" panose="02040503050406030204" pitchFamily="18" charset="0"/>
                          </a:rPr>
                          <m:t>2</m:t>
                        </m:r>
                      </m:sup>
                    </m:sSup>
                    <m:r>
                      <a:rPr lang="es-ES" sz="1600" i="1">
                        <a:latin typeface="Cambria Math" panose="02040503050406030204" pitchFamily="18" charset="0"/>
                      </a:rPr>
                      <m:t>2</m:t>
                    </m:r>
                    <m:sSup>
                      <m:sSupPr>
                        <m:ctrlPr>
                          <a:rPr lang="es-ES" sz="1600" i="1">
                            <a:latin typeface="Cambria Math" panose="02040503050406030204" pitchFamily="18" charset="0"/>
                          </a:rPr>
                        </m:ctrlPr>
                      </m:sSupPr>
                      <m:e>
                        <m:r>
                          <a:rPr lang="es-ES" sz="1600" i="1">
                            <a:latin typeface="Cambria Math" panose="02040503050406030204" pitchFamily="18" charset="0"/>
                          </a:rPr>
                          <m:t>𝑠</m:t>
                        </m:r>
                      </m:e>
                      <m:sup>
                        <m:r>
                          <a:rPr lang="es-ES" sz="1600" i="1">
                            <a:latin typeface="Cambria Math" panose="02040503050406030204" pitchFamily="18" charset="0"/>
                          </a:rPr>
                          <m:t>2</m:t>
                        </m:r>
                      </m:sup>
                    </m:sSup>
                    <m:r>
                      <a:rPr lang="es-ES" sz="1600">
                        <a:latin typeface="Cambria Math" panose="02040503050406030204" pitchFamily="18" charset="0"/>
                      </a:rPr>
                      <m:t>2</m:t>
                    </m:r>
                    <m:sSubSup>
                      <m:sSubSupPr>
                        <m:ctrlPr>
                          <a:rPr lang="es-ES" sz="1600" i="1">
                            <a:latin typeface="Cambria Math" panose="02040503050406030204" pitchFamily="18" charset="0"/>
                          </a:rPr>
                        </m:ctrlPr>
                      </m:sSubSupPr>
                      <m:e>
                        <m:r>
                          <a:rPr lang="es-ES" sz="1600" i="1">
                            <a:latin typeface="Cambria Math" panose="02040503050406030204" pitchFamily="18" charset="0"/>
                          </a:rPr>
                          <m:t>𝑝</m:t>
                        </m:r>
                      </m:e>
                      <m:sub>
                        <m:r>
                          <a:rPr lang="es-ES" sz="1600" i="1">
                            <a:latin typeface="Cambria Math" panose="02040503050406030204" pitchFamily="18" charset="0"/>
                          </a:rPr>
                          <m:t>𝑥</m:t>
                        </m:r>
                      </m:sub>
                      <m:sup>
                        <m:r>
                          <a:rPr lang="es-ES" sz="1600" i="1">
                            <a:latin typeface="Cambria Math" panose="02040503050406030204" pitchFamily="18" charset="0"/>
                          </a:rPr>
                          <m:t>1</m:t>
                        </m:r>
                      </m:sup>
                    </m:sSubSup>
                    <m:r>
                      <a:rPr lang="es-ES" sz="1600">
                        <a:latin typeface="Cambria Math" panose="02040503050406030204" pitchFamily="18" charset="0"/>
                      </a:rPr>
                      <m:t>2</m:t>
                    </m:r>
                    <m:sSubSup>
                      <m:sSubSupPr>
                        <m:ctrlPr>
                          <a:rPr lang="es-ES" sz="1600" i="1">
                            <a:latin typeface="Cambria Math" panose="02040503050406030204" pitchFamily="18" charset="0"/>
                          </a:rPr>
                        </m:ctrlPr>
                      </m:sSubSupPr>
                      <m:e>
                        <m:r>
                          <a:rPr lang="es-ES" sz="1600" i="1">
                            <a:latin typeface="Cambria Math" panose="02040503050406030204" pitchFamily="18" charset="0"/>
                          </a:rPr>
                          <m:t>𝑝</m:t>
                        </m:r>
                      </m:e>
                      <m:sub>
                        <m:r>
                          <a:rPr lang="es-ES" sz="1600" i="1">
                            <a:latin typeface="Cambria Math" panose="02040503050406030204" pitchFamily="18" charset="0"/>
                          </a:rPr>
                          <m:t>𝑦</m:t>
                        </m:r>
                      </m:sub>
                      <m:sup>
                        <m:r>
                          <a:rPr lang="es-ES" sz="1600" i="1">
                            <a:latin typeface="Cambria Math" panose="02040503050406030204" pitchFamily="18" charset="0"/>
                          </a:rPr>
                          <m:t>1</m:t>
                        </m:r>
                      </m:sup>
                    </m:sSubSup>
                  </m:oMath>
                </a14:m>
                <a:r>
                  <a:rPr lang="es-ES" sz="1600" dirty="0">
                    <a:latin typeface="Arial" panose="020B0604020202020204" pitchFamily="34" charset="0"/>
                    <a:cs typeface="Arial" panose="020B0604020202020204" pitchFamily="34" charset="0"/>
                  </a:rPr>
                  <a:t/>
                </a:r>
                <a14:m>
                  <m:oMath xmlns:m="http://schemas.openxmlformats.org/officeDocument/2006/math">
                    <m:r>
                      <a:rPr lang="es-ES" sz="1600">
                        <a:latin typeface="Cambria Math" panose="02040503050406030204" pitchFamily="18" charset="0"/>
                      </a:rPr>
                      <m:t>2</m:t>
                    </m:r>
                    <m:sSubSup>
                      <m:sSubSupPr>
                        <m:ctrlPr>
                          <a:rPr lang="es-ES" sz="1600" i="1">
                            <a:latin typeface="Cambria Math" panose="02040503050406030204" pitchFamily="18" charset="0"/>
                          </a:rPr>
                        </m:ctrlPr>
                      </m:sSubSupPr>
                      <m:e>
                        <m:r>
                          <a:rPr lang="es-ES" sz="1600" i="1">
                            <a:latin typeface="Cambria Math" panose="02040503050406030204" pitchFamily="18" charset="0"/>
                          </a:rPr>
                          <m:t>𝑝</m:t>
                        </m:r>
                      </m:e>
                      <m:sub>
                        <m:r>
                          <a:rPr lang="es-ES" sz="1600" i="1">
                            <a:latin typeface="Cambria Math" panose="02040503050406030204" pitchFamily="18" charset="0"/>
                          </a:rPr>
                          <m:t>𝑧</m:t>
                        </m:r>
                      </m:sub>
                      <m:sup>
                        <m:r>
                          <a:rPr lang="es-ES" sz="1600" i="1">
                            <a:latin typeface="Cambria Math" panose="02040503050406030204" pitchFamily="18" charset="0"/>
                          </a:rPr>
                          <m:t>1</m:t>
                        </m:r>
                      </m:sup>
                    </m:sSubSup>
                  </m:oMath>
                </a14:m>
                <a:r>
                  <a:rPr lang="es-ES" sz="1600" dirty="0">
                    <a:latin typeface="Arial" panose="020B0604020202020204" pitchFamily="34" charset="0"/>
                    <a:cs typeface="Arial" panose="020B0604020202020204" pitchFamily="34" charset="0"/>
                  </a:rPr>
                  <a:t>.</a:t>
                </a:r>
              </a:p>
              <a:p>
                <a:pPr algn="just"/>
                <a:endParaRPr lang="es-ES" sz="1600" dirty="0">
                  <a:latin typeface="Arial" panose="020B0604020202020204" pitchFamily="34" charset="0"/>
                  <a:cs typeface="Arial" panose="020B0604020202020204" pitchFamily="34" charset="0"/>
                </a:endParaRPr>
              </a:p>
              <a:p>
                <a:pPr algn="just"/>
                <a:r>
                  <a:rPr lang="es-ES" sz="1600" dirty="0">
                    <a:latin typeface="Arial" panose="020B0604020202020204" pitchFamily="34" charset="0"/>
                    <a:cs typeface="Arial" panose="020B0604020202020204" pitchFamily="34" charset="0"/>
                  </a:rPr>
                  <a:t>2-Los orbitales se llenan de acuerdo a las principios </a:t>
                </a:r>
              </a:p>
              <a:p>
                <a:pPr algn="just"/>
                <a:r>
                  <a:rPr lang="es-ES" sz="1600" dirty="0">
                    <a:latin typeface="Arial" panose="020B0604020202020204" pitchFamily="34" charset="0"/>
                    <a:cs typeface="Arial" panose="020B0604020202020204" pitchFamily="34" charset="0"/>
                  </a:rPr>
                  <a:t>   de </a:t>
                </a:r>
                <a:r>
                  <a:rPr lang="es-AR" sz="1600" b="1" dirty="0">
                    <a:solidFill>
                      <a:srgbClr val="FF0000"/>
                    </a:solidFill>
                    <a:latin typeface="Arial" panose="020B0604020202020204" pitchFamily="34" charset="0"/>
                    <a:cs typeface="Arial" panose="020B0604020202020204" pitchFamily="34" charset="0"/>
                  </a:rPr>
                  <a:t>Pauli y </a:t>
                </a:r>
                <a:r>
                  <a:rPr lang="es-AR" sz="1600" b="1" dirty="0" err="1">
                    <a:solidFill>
                      <a:srgbClr val="FF0000"/>
                    </a:solidFill>
                    <a:latin typeface="Arial" panose="020B0604020202020204" pitchFamily="34" charset="0"/>
                    <a:cs typeface="Arial" panose="020B0604020202020204" pitchFamily="34" charset="0"/>
                  </a:rPr>
                  <a:t>Hund</a:t>
                </a:r>
                <a:r>
                  <a:rPr lang="es-AR" sz="1600" b="1" dirty="0">
                    <a:solidFill>
                      <a:srgbClr val="FF0000"/>
                    </a:solidFill>
                    <a:latin typeface="Arial" panose="020B0604020202020204" pitchFamily="34" charset="0"/>
                    <a:cs typeface="Arial" panose="020B0604020202020204" pitchFamily="34" charset="0"/>
                  </a:rPr>
                  <a:t>.</a:t>
                </a:r>
              </a:p>
              <a:p>
                <a:pPr algn="just"/>
                <a:endParaRPr lang="es-AR" sz="1600" b="1" dirty="0">
                  <a:solidFill>
                    <a:srgbClr val="FF0000"/>
                  </a:solidFill>
                  <a:latin typeface="Arial" panose="020B0604020202020204" pitchFamily="34" charset="0"/>
                  <a:cs typeface="Arial" panose="020B0604020202020204" pitchFamily="34" charset="0"/>
                </a:endParaRPr>
              </a:p>
              <a:p>
                <a:pPr algn="just"/>
                <a:r>
                  <a:rPr lang="es-AR" sz="1600" dirty="0">
                    <a:latin typeface="Arial" panose="020B0604020202020204" pitchFamily="34" charset="0"/>
                    <a:cs typeface="Arial" panose="020B0604020202020204" pitchFamily="34" charset="0"/>
                  </a:rPr>
                  <a:t>3-</a:t>
                </a:r>
                <a:r>
                  <a:rPr lang="es-ES" sz="1600" dirty="0">
                    <a:latin typeface="Arial" panose="020B0604020202020204" pitchFamily="34" charset="0"/>
                    <a:cs typeface="Arial" panose="020B0604020202020204" pitchFamily="34" charset="0"/>
                  </a:rPr>
                  <a:t>Los orbitales atómicos tienen las mismas energía, </a:t>
                </a:r>
              </a:p>
              <a:p>
                <a:pPr algn="just"/>
                <a:r>
                  <a:rPr lang="es-ES" sz="1600" dirty="0">
                    <a:latin typeface="Arial" panose="020B0604020202020204" pitchFamily="34" charset="0"/>
                    <a:cs typeface="Arial" panose="020B0604020202020204" pitchFamily="34" charset="0"/>
                  </a:rPr>
                  <a:t>   por eso se encuentran al mismo nivel. No pasaría</a:t>
                </a:r>
              </a:p>
              <a:p>
                <a:pPr algn="just"/>
                <a:r>
                  <a:rPr lang="es-ES" sz="1600" dirty="0">
                    <a:latin typeface="Arial" panose="020B0604020202020204" pitchFamily="34" charset="0"/>
                    <a:cs typeface="Arial" panose="020B0604020202020204" pitchFamily="34" charset="0"/>
                  </a:rPr>
                  <a:t>   lo mismo si los átomos son distintos.</a:t>
                </a:r>
              </a:p>
              <a:p>
                <a:pPr algn="just"/>
                <a:endParaRPr lang="es-ES" sz="1600" dirty="0">
                  <a:latin typeface="Arial" panose="020B0604020202020204" pitchFamily="34" charset="0"/>
                  <a:cs typeface="Arial" panose="020B0604020202020204" pitchFamily="34" charset="0"/>
                </a:endParaRPr>
              </a:p>
              <a:p>
                <a:pPr algn="just"/>
                <a:r>
                  <a:rPr lang="es-ES" sz="1600" dirty="0">
                    <a:latin typeface="Arial" panose="020B0604020202020204" pitchFamily="34" charset="0"/>
                    <a:cs typeface="Arial" panose="020B0604020202020204" pitchFamily="34" charset="0"/>
                  </a:rPr>
                  <a:t>4-Los orbitales moleculares se llenan primero los de</a:t>
                </a:r>
              </a:p>
              <a:p>
                <a:pPr algn="just"/>
                <a:r>
                  <a:rPr lang="es-ES" sz="1600" dirty="0">
                    <a:latin typeface="Arial" panose="020B0604020202020204" pitchFamily="34" charset="0"/>
                    <a:cs typeface="Arial" panose="020B0604020202020204" pitchFamily="34" charset="0"/>
                  </a:rPr>
                  <a:t>   menor energía.</a:t>
                </a:r>
              </a:p>
              <a:p>
                <a:pPr algn="just"/>
                <a:endParaRPr lang="es-ES" sz="1600" dirty="0">
                  <a:latin typeface="Arial" panose="020B0604020202020204" pitchFamily="34" charset="0"/>
                  <a:cs typeface="Arial" panose="020B0604020202020204" pitchFamily="34" charset="0"/>
                </a:endParaRPr>
              </a:p>
              <a:p>
                <a:pPr algn="just"/>
                <a:r>
                  <a:rPr lang="es-ES" sz="1600" dirty="0">
                    <a:latin typeface="Arial" panose="020B0604020202020204" pitchFamily="34" charset="0"/>
                    <a:cs typeface="Arial" panose="020B0604020202020204" pitchFamily="34" charset="0"/>
                  </a:rPr>
                  <a:t>5-En este caso los orbitales enfrentados son los </a:t>
                </a:r>
                <a14:m>
                  <m:oMath xmlns:m="http://schemas.openxmlformats.org/officeDocument/2006/math">
                    <m:r>
                      <a:rPr lang="es-ES" sz="1600" b="0" i="1" smtClean="0">
                        <a:latin typeface="Cambria Math" panose="02040503050406030204" pitchFamily="18" charset="0"/>
                      </a:rPr>
                      <m:t>2</m:t>
                    </m:r>
                    <m:sSub>
                      <m:sSubPr>
                        <m:ctrlPr>
                          <a:rPr lang="es-ES" sz="1600" b="0" i="1" smtClean="0">
                            <a:latin typeface="Cambria Math" panose="02040503050406030204" pitchFamily="18" charset="0"/>
                          </a:rPr>
                        </m:ctrlPr>
                      </m:sSubPr>
                      <m:e>
                        <m:r>
                          <a:rPr lang="es-ES" sz="1600" b="0" i="1" smtClean="0">
                            <a:latin typeface="Cambria Math" panose="02040503050406030204" pitchFamily="18" charset="0"/>
                          </a:rPr>
                          <m:t>𝑝</m:t>
                        </m:r>
                      </m:e>
                      <m:sub>
                        <m:r>
                          <a:rPr lang="es-ES" sz="1600" b="0" i="1" smtClean="0">
                            <a:latin typeface="Cambria Math" panose="02040503050406030204" pitchFamily="18" charset="0"/>
                          </a:rPr>
                          <m:t>𝑧</m:t>
                        </m:r>
                      </m:sub>
                    </m:sSub>
                  </m:oMath>
                </a14:m>
                <a:r>
                  <a:rPr lang="es-ES" sz="1600" dirty="0">
                    <a:latin typeface="Arial" panose="020B0604020202020204" pitchFamily="34" charset="0"/>
                    <a:cs typeface="Arial" panose="020B0604020202020204" pitchFamily="34" charset="0"/>
                  </a:rPr>
                  <a:t>.</a:t>
                </a:r>
              </a:p>
              <a:p>
                <a:pPr algn="just"/>
                <a:endParaRPr lang="es-ES" sz="1600" dirty="0">
                  <a:latin typeface="Arial" panose="020B0604020202020204" pitchFamily="34" charset="0"/>
                  <a:cs typeface="Arial" panose="020B0604020202020204" pitchFamily="34" charset="0"/>
                </a:endParaRPr>
              </a:p>
              <a:p>
                <a:pPr algn="just"/>
                <a:r>
                  <a:rPr lang="es-ES" sz="1600" dirty="0">
                    <a:latin typeface="Arial" panose="020B0604020202020204" pitchFamily="34" charset="0"/>
                    <a:cs typeface="Arial" panose="020B0604020202020204" pitchFamily="34" charset="0"/>
                  </a:rPr>
                  <a:t>6-</a:t>
                </a:r>
                <a:r>
                  <a:rPr lang="es-ES" sz="1600" b="1" dirty="0">
                    <a:latin typeface="Arial" panose="020B0604020202020204" pitchFamily="34" charset="0"/>
                    <a:cs typeface="Arial" panose="020B0604020202020204" pitchFamily="34" charset="0"/>
                  </a:rPr>
                  <a:t>Esta molécula es diamagnética, puesto que</a:t>
                </a:r>
              </a:p>
              <a:p>
                <a:pPr algn="just"/>
                <a:r>
                  <a:rPr lang="es-ES" sz="1600" b="1" dirty="0">
                    <a:latin typeface="Arial" panose="020B0604020202020204" pitchFamily="34" charset="0"/>
                    <a:cs typeface="Arial" panose="020B0604020202020204" pitchFamily="34" charset="0"/>
                  </a:rPr>
                  <a:t>    tiene los electrones  apareados, los átomos son</a:t>
                </a:r>
              </a:p>
              <a:p>
                <a:pPr algn="just"/>
                <a:r>
                  <a:rPr lang="es-ES" sz="1600" b="1" dirty="0">
                    <a:latin typeface="Arial" panose="020B0604020202020204" pitchFamily="34" charset="0"/>
                    <a:cs typeface="Arial" panose="020B0604020202020204" pitchFamily="34" charset="0"/>
                  </a:rPr>
                  <a:t>   paramagnéticos</a:t>
                </a:r>
                <a:r>
                  <a:rPr lang="es-ES" sz="1600" dirty="0">
                    <a:latin typeface="Arial" panose="020B0604020202020204" pitchFamily="34" charset="0"/>
                    <a:cs typeface="Arial" panose="020B0604020202020204" pitchFamily="34" charset="0"/>
                  </a:rPr>
                  <a:t>.</a:t>
                </a:r>
              </a:p>
              <a:p>
                <a:pPr algn="just"/>
                <a:endParaRPr lang="es-ES" sz="1600" dirty="0">
                  <a:latin typeface="Arial" panose="020B0604020202020204" pitchFamily="34" charset="0"/>
                  <a:cs typeface="Arial" panose="020B0604020202020204" pitchFamily="34" charset="0"/>
                </a:endParaRPr>
              </a:p>
              <a:p>
                <a:pPr marL="182563" indent="-182563" algn="just"/>
                <a:r>
                  <a:rPr lang="es-ES" sz="1600" dirty="0">
                    <a:latin typeface="Arial" panose="020B0604020202020204" pitchFamily="34" charset="0"/>
                    <a:cs typeface="Arial" panose="020B0604020202020204" pitchFamily="34" charset="0"/>
                  </a:rPr>
                  <a:t>7- Si los átomo que reaccionan tiene pocos electrones, no solo hay interacción </a:t>
                </a:r>
                <a:r>
                  <a:rPr lang="es-ES" sz="1600" dirty="0" err="1">
                    <a:latin typeface="Arial" panose="020B0604020202020204" pitchFamily="34" charset="0"/>
                    <a:cs typeface="Arial" panose="020B0604020202020204" pitchFamily="34" charset="0"/>
                  </a:rPr>
                  <a:t>ss</a:t>
                </a:r>
                <a:r>
                  <a:rPr lang="es-ES" sz="1600" dirty="0">
                    <a:latin typeface="Arial" panose="020B0604020202020204" pitchFamily="34" charset="0"/>
                    <a:cs typeface="Arial" panose="020B0604020202020204" pitchFamily="34" charset="0"/>
                  </a:rPr>
                  <a:t> y </a:t>
                </a:r>
                <a:r>
                  <a:rPr lang="es-ES" sz="1600" dirty="0" err="1">
                    <a:latin typeface="Arial" panose="020B0604020202020204" pitchFamily="34" charset="0"/>
                    <a:cs typeface="Arial" panose="020B0604020202020204" pitchFamily="34" charset="0"/>
                  </a:rPr>
                  <a:t>pp</a:t>
                </a:r>
                <a:r>
                  <a:rPr lang="es-ES" sz="1600" dirty="0">
                    <a:latin typeface="Arial" panose="020B0604020202020204" pitchFamily="34" charset="0"/>
                    <a:cs typeface="Arial" panose="020B0604020202020204" pitchFamily="34" charset="0"/>
                  </a:rPr>
                  <a:t> sino que aparece otra interacción </a:t>
                </a:r>
                <a:r>
                  <a:rPr lang="es-ES" sz="1600" dirty="0" err="1">
                    <a:latin typeface="Arial" panose="020B0604020202020204" pitchFamily="34" charset="0"/>
                    <a:cs typeface="Arial" panose="020B0604020202020204" pitchFamily="34" charset="0"/>
                  </a:rPr>
                  <a:t>sp</a:t>
                </a:r>
                <a:r>
                  <a:rPr lang="es-ES" sz="1600" dirty="0">
                    <a:latin typeface="Arial" panose="020B0604020202020204" pitchFamily="34" charset="0"/>
                    <a:cs typeface="Arial" panose="020B0604020202020204" pitchFamily="34" charset="0"/>
                  </a:rPr>
                  <a:t> que modifica los niveles de los orbitales moleculares esto se observa en el esquema siguiente</a:t>
                </a:r>
              </a:p>
            </p:txBody>
          </p:sp>
        </mc:Choice>
        <mc:Fallback>
          <p:sp>
            <p:nvSpPr>
              <p:cNvPr id="6" name="CuadroTexto 5">
                <a:extLst>
                  <a:ext uri="{FF2B5EF4-FFF2-40B4-BE49-F238E27FC236}">
                    <a16:creationId xmlns:a14="http://schemas.microsoft.com/office/drawing/2010/main" xmlns="" xmlns:a16="http://schemas.microsoft.com/office/drawing/2014/main" id="{68202CD2-BBD8-408D-A8E6-BBF88AE1E5B7}"/>
                  </a:ext>
                </a:extLst>
              </p:cNvPr>
              <p:cNvSpPr txBox="1">
                <a:spLocks noRot="1" noChangeAspect="1" noMove="1" noResize="1" noEditPoints="1" noAdjustHandles="1" noChangeArrowheads="1" noChangeShapeType="1" noTextEdit="1"/>
              </p:cNvSpPr>
              <p:nvPr/>
            </p:nvSpPr>
            <p:spPr>
              <a:xfrm>
                <a:off x="144727" y="974552"/>
                <a:ext cx="6453021" cy="5779787"/>
              </a:xfrm>
              <a:prstGeom prst="rect">
                <a:avLst/>
              </a:prstGeom>
              <a:blipFill>
                <a:blip r:embed="rId3"/>
                <a:stretch>
                  <a:fillRect l="-567" t="-316" r="-473" b="-422"/>
                </a:stretch>
              </a:blipFill>
            </p:spPr>
            <p:txBody>
              <a:bodyPr/>
              <a:lstStyle/>
              <a:p>
                <a:r>
                  <a:rPr lang="es-ES">
                    <a:noFill/>
                  </a:rPr>
                  <a:t> </a:t>
                </a:r>
              </a:p>
            </p:txBody>
          </p:sp>
        </mc:Fallback>
      </mc:AlternateContent>
      <p:pic>
        <p:nvPicPr>
          <p:cNvPr id="7" name="Imagen 6">
            <a:extLst>
              <a:ext uri="{FF2B5EF4-FFF2-40B4-BE49-F238E27FC236}">
                <a16:creationId xmlns="" xmlns:a16="http://schemas.microsoft.com/office/drawing/2014/main" id="{D6ECD985-4B19-4211-A6C1-56684EF0F9DF}"/>
              </a:ext>
            </a:extLst>
          </p:cNvPr>
          <p:cNvPicPr>
            <a:picLocks noChangeAspect="1"/>
          </p:cNvPicPr>
          <p:nvPr/>
        </p:nvPicPr>
        <p:blipFill>
          <a:blip r:embed="rId4"/>
          <a:stretch>
            <a:fillRect/>
          </a:stretch>
        </p:blipFill>
        <p:spPr>
          <a:xfrm>
            <a:off x="6864020" y="1356229"/>
            <a:ext cx="5183253" cy="5016435"/>
          </a:xfrm>
          <a:prstGeom prst="rect">
            <a:avLst/>
          </a:prstGeom>
        </p:spPr>
      </p:pic>
    </p:spTree>
    <p:extLst>
      <p:ext uri="{BB962C8B-B14F-4D97-AF65-F5344CB8AC3E}">
        <p14:creationId xmlns="" xmlns:p14="http://schemas.microsoft.com/office/powerpoint/2010/main" val="117017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arcador de contenido 13">
            <a:extLst>
              <a:ext uri="{FF2B5EF4-FFF2-40B4-BE49-F238E27FC236}">
                <a16:creationId xmlns="" xmlns:a16="http://schemas.microsoft.com/office/drawing/2014/main" id="{906C10E2-D8AE-46DC-9FC1-433B0CC258ED}"/>
              </a:ext>
            </a:extLst>
          </p:cNvPr>
          <p:cNvPicPr>
            <a:picLocks noGrp="1" noChangeAspect="1"/>
          </p:cNvPicPr>
          <p:nvPr>
            <p:ph sz="half" idx="2"/>
          </p:nvPr>
        </p:nvPicPr>
        <p:blipFill>
          <a:blip r:embed="rId2"/>
          <a:stretch>
            <a:fillRect/>
          </a:stretch>
        </p:blipFill>
        <p:spPr>
          <a:xfrm>
            <a:off x="71052" y="1233056"/>
            <a:ext cx="6113816" cy="5334000"/>
          </a:xfrm>
          <a:prstGeom prst="rect">
            <a:avLst/>
          </a:prstGeom>
          <a:ln w="28575">
            <a:solidFill>
              <a:srgbClr val="0070C0"/>
            </a:solidFill>
          </a:ln>
        </p:spPr>
      </p:pic>
      <p:pic>
        <p:nvPicPr>
          <p:cNvPr id="6" name="Marcador de contenido 5">
            <a:extLst>
              <a:ext uri="{FF2B5EF4-FFF2-40B4-BE49-F238E27FC236}">
                <a16:creationId xmlns="" xmlns:a16="http://schemas.microsoft.com/office/drawing/2014/main" id="{34CF84E5-A917-40A0-9A60-B3C520D75B1A}"/>
              </a:ext>
            </a:extLst>
          </p:cNvPr>
          <p:cNvPicPr>
            <a:picLocks noGrp="1" noChangeAspect="1"/>
          </p:cNvPicPr>
          <p:nvPr>
            <p:ph sz="quarter" idx="4"/>
          </p:nvPr>
        </p:nvPicPr>
        <p:blipFill>
          <a:blip r:embed="rId3"/>
          <a:stretch>
            <a:fillRect/>
          </a:stretch>
        </p:blipFill>
        <p:spPr>
          <a:xfrm>
            <a:off x="6287056" y="1333670"/>
            <a:ext cx="5833892" cy="5233385"/>
          </a:xfrm>
          <a:prstGeom prst="rect">
            <a:avLst/>
          </a:prstGeom>
          <a:ln w="28575">
            <a:solidFill>
              <a:srgbClr val="FFC000"/>
            </a:solidFill>
          </a:ln>
        </p:spPr>
      </p:pic>
      <p:sp>
        <p:nvSpPr>
          <p:cNvPr id="2" name="Título 1">
            <a:extLst>
              <a:ext uri="{FF2B5EF4-FFF2-40B4-BE49-F238E27FC236}">
                <a16:creationId xmlns="" xmlns:a16="http://schemas.microsoft.com/office/drawing/2014/main" id="{D602DA2F-F9F4-4B45-B708-839F38EB98E7}"/>
              </a:ext>
            </a:extLst>
          </p:cNvPr>
          <p:cNvSpPr>
            <a:spLocks noGrp="1"/>
          </p:cNvSpPr>
          <p:nvPr>
            <p:ph type="title"/>
          </p:nvPr>
        </p:nvSpPr>
        <p:spPr>
          <a:xfrm>
            <a:off x="839788" y="0"/>
            <a:ext cx="10515600" cy="464234"/>
          </a:xfrm>
        </p:spPr>
        <p:txBody>
          <a:bodyPr>
            <a:normAutofit fontScale="90000"/>
          </a:bodyPr>
          <a:lstStyle/>
          <a:p>
            <a:pPr algn="ctr"/>
            <a:r>
              <a:rPr lang="es-ES" b="1" dirty="0">
                <a:solidFill>
                  <a:srgbClr val="00B050"/>
                </a:solidFill>
              </a:rPr>
              <a:t>Interacción cruzada</a:t>
            </a:r>
            <a:endParaRPr lang="es-ES" dirty="0"/>
          </a:p>
        </p:txBody>
      </p:sp>
      <p:sp>
        <p:nvSpPr>
          <p:cNvPr id="9" name="CuadroTexto 8">
            <a:extLst>
              <a:ext uri="{FF2B5EF4-FFF2-40B4-BE49-F238E27FC236}">
                <a16:creationId xmlns="" xmlns:a16="http://schemas.microsoft.com/office/drawing/2014/main" id="{80E40612-A03F-49A4-9CD4-C8D2BC829A39}"/>
              </a:ext>
            </a:extLst>
          </p:cNvPr>
          <p:cNvSpPr txBox="1"/>
          <p:nvPr/>
        </p:nvSpPr>
        <p:spPr>
          <a:xfrm>
            <a:off x="979727" y="687339"/>
            <a:ext cx="4583306" cy="646331"/>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Para átomos con 7(N) o menos electrones </a:t>
            </a:r>
          </a:p>
          <a:p>
            <a:endParaRPr lang="es-ES" dirty="0"/>
          </a:p>
        </p:txBody>
      </p:sp>
      <p:sp>
        <p:nvSpPr>
          <p:cNvPr id="10" name="CuadroTexto 9">
            <a:extLst>
              <a:ext uri="{FF2B5EF4-FFF2-40B4-BE49-F238E27FC236}">
                <a16:creationId xmlns="" xmlns:a16="http://schemas.microsoft.com/office/drawing/2014/main" id="{1C629A55-5CFB-4611-8DBA-E516FF695F31}"/>
              </a:ext>
            </a:extLst>
          </p:cNvPr>
          <p:cNvSpPr txBox="1"/>
          <p:nvPr/>
        </p:nvSpPr>
        <p:spPr>
          <a:xfrm>
            <a:off x="6874079" y="628066"/>
            <a:ext cx="4557658" cy="923330"/>
          </a:xfrm>
          <a:prstGeom prst="rect">
            <a:avLst/>
          </a:prstGeom>
          <a:noFill/>
        </p:spPr>
        <p:txBody>
          <a:bodyPr wrap="none" rtlCol="0">
            <a:spAutoFit/>
          </a:bodyPr>
          <a:lstStyle/>
          <a:p>
            <a:r>
              <a:rPr lang="es-ES" dirty="0">
                <a:latin typeface="Arial" panose="020B0604020202020204" pitchFamily="34" charset="0"/>
                <a:cs typeface="Arial" panose="020B0604020202020204" pitchFamily="34" charset="0"/>
              </a:rPr>
              <a:t>Para átomos con mas de 7 electrones, sin </a:t>
            </a:r>
          </a:p>
          <a:p>
            <a:r>
              <a:rPr lang="es-ES" dirty="0">
                <a:latin typeface="Arial" panose="020B0604020202020204" pitchFamily="34" charset="0"/>
                <a:cs typeface="Arial" panose="020B0604020202020204" pitchFamily="34" charset="0"/>
              </a:rPr>
              <a:t>llegar a los de transición </a:t>
            </a:r>
          </a:p>
          <a:p>
            <a:endParaRPr lang="es-ES" dirty="0"/>
          </a:p>
        </p:txBody>
      </p:sp>
      <p:sp>
        <p:nvSpPr>
          <p:cNvPr id="12" name="Elipse 11">
            <a:extLst>
              <a:ext uri="{FF2B5EF4-FFF2-40B4-BE49-F238E27FC236}">
                <a16:creationId xmlns="" xmlns:a16="http://schemas.microsoft.com/office/drawing/2014/main" id="{0CB9B214-3580-43A6-A79D-72D4873B66B5}"/>
              </a:ext>
            </a:extLst>
          </p:cNvPr>
          <p:cNvSpPr/>
          <p:nvPr/>
        </p:nvSpPr>
        <p:spPr>
          <a:xfrm>
            <a:off x="1941342" y="2447779"/>
            <a:ext cx="2321169" cy="1659988"/>
          </a:xfrm>
          <a:prstGeom prst="ellipse">
            <a:avLst/>
          </a:prstGeom>
          <a:noFill/>
          <a:ln w="38100">
            <a:solidFill>
              <a:srgbClr val="00B05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Elipse 2">
            <a:extLst>
              <a:ext uri="{FF2B5EF4-FFF2-40B4-BE49-F238E27FC236}">
                <a16:creationId xmlns="" xmlns:a16="http://schemas.microsoft.com/office/drawing/2014/main" id="{289C998E-D051-45DD-8BE6-7365448C5C7B}"/>
              </a:ext>
            </a:extLst>
          </p:cNvPr>
          <p:cNvSpPr/>
          <p:nvPr/>
        </p:nvSpPr>
        <p:spPr>
          <a:xfrm>
            <a:off x="7839436" y="2447779"/>
            <a:ext cx="2729132" cy="1659988"/>
          </a:xfrm>
          <a:prstGeom prst="ellipse">
            <a:avLst/>
          </a:prstGeom>
          <a:noFill/>
          <a:ln w="38100">
            <a:solidFill>
              <a:srgbClr val="00B050"/>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 xmlns:p14="http://schemas.microsoft.com/office/powerpoint/2010/main" val="30111195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5D9A8FF-5CB8-49C1-B415-079CA33F5D9A}"/>
              </a:ext>
            </a:extLst>
          </p:cNvPr>
          <p:cNvSpPr>
            <a:spLocks noGrp="1"/>
          </p:cNvSpPr>
          <p:nvPr>
            <p:ph type="title"/>
          </p:nvPr>
        </p:nvSpPr>
        <p:spPr>
          <a:xfrm>
            <a:off x="838200" y="126610"/>
            <a:ext cx="10515600" cy="393895"/>
          </a:xfrm>
        </p:spPr>
        <p:txBody>
          <a:bodyPr>
            <a:noAutofit/>
          </a:bodyPr>
          <a:lstStyle/>
          <a:p>
            <a:r>
              <a:rPr lang="es-ES" sz="3200" dirty="0">
                <a:solidFill>
                  <a:schemeClr val="accent6"/>
                </a:solidFill>
                <a:latin typeface="Arial" panose="020B0604020202020204" pitchFamily="34" charset="0"/>
                <a:cs typeface="Arial" panose="020B0604020202020204" pitchFamily="34" charset="0"/>
              </a:rPr>
              <a:t>Caso del Oxigeno</a:t>
            </a:r>
          </a:p>
        </p:txBody>
      </p:sp>
      <p:sp>
        <p:nvSpPr>
          <p:cNvPr id="5" name="CuadroTexto 4">
            <a:extLst>
              <a:ext uri="{FF2B5EF4-FFF2-40B4-BE49-F238E27FC236}">
                <a16:creationId xmlns="" xmlns:a16="http://schemas.microsoft.com/office/drawing/2014/main" id="{455C0D8A-A723-4712-94D6-67DAEBB45FCA}"/>
              </a:ext>
            </a:extLst>
          </p:cNvPr>
          <p:cNvSpPr txBox="1"/>
          <p:nvPr/>
        </p:nvSpPr>
        <p:spPr>
          <a:xfrm>
            <a:off x="4398720" y="127399"/>
            <a:ext cx="792205" cy="369332"/>
          </a:xfrm>
          <a:prstGeom prst="rect">
            <a:avLst/>
          </a:prstGeom>
          <a:noFill/>
        </p:spPr>
        <p:txBody>
          <a:bodyPr wrap="none" rtlCol="0">
            <a:spAutoFit/>
          </a:bodyPr>
          <a:lstStyle/>
          <a:p>
            <a:r>
              <a:rPr lang="es-ES" dirty="0"/>
              <a:t>O: Z=8</a:t>
            </a:r>
          </a:p>
        </p:txBody>
      </p:sp>
      <p:pic>
        <p:nvPicPr>
          <p:cNvPr id="8" name="Marcador de contenido 7">
            <a:extLst>
              <a:ext uri="{FF2B5EF4-FFF2-40B4-BE49-F238E27FC236}">
                <a16:creationId xmlns="" xmlns:a16="http://schemas.microsoft.com/office/drawing/2014/main" id="{03E1CFBB-1AA6-42B0-B2F7-260E757E3BAA}"/>
              </a:ext>
            </a:extLst>
          </p:cNvPr>
          <p:cNvPicPr>
            <a:picLocks noGrp="1" noChangeAspect="1"/>
          </p:cNvPicPr>
          <p:nvPr>
            <p:ph idx="1"/>
          </p:nvPr>
        </p:nvPicPr>
        <p:blipFill>
          <a:blip r:embed="rId2"/>
          <a:stretch>
            <a:fillRect/>
          </a:stretch>
        </p:blipFill>
        <p:spPr>
          <a:xfrm>
            <a:off x="0" y="662256"/>
            <a:ext cx="6302325" cy="2766744"/>
          </a:xfrm>
          <a:prstGeom prst="rect">
            <a:avLst/>
          </a:prstGeom>
          <a:ln w="28575">
            <a:solidFill>
              <a:schemeClr val="accent4">
                <a:lumMod val="75000"/>
              </a:schemeClr>
            </a:solidFill>
          </a:ln>
        </p:spPr>
      </p:pic>
      <mc:AlternateContent xmlns:mc="http://schemas.openxmlformats.org/markup-compatibility/2006">
        <mc:Choice xmlns="" xmlns:a14="http://schemas.microsoft.com/office/drawing/2010/main" Requires="a14">
          <p:sp>
            <p:nvSpPr>
              <p:cNvPr id="9" name="CuadroTexto 8">
                <a:extLst>
                  <a:ext uri="{FF2B5EF4-FFF2-40B4-BE49-F238E27FC236}">
                    <a16:creationId xmlns:a16="http://schemas.microsoft.com/office/drawing/2014/main" id="{B23F069A-70D1-4C2E-B326-D0C607F36BDA}"/>
                  </a:ext>
                </a:extLst>
              </p:cNvPr>
              <p:cNvSpPr txBox="1"/>
              <p:nvPr/>
            </p:nvSpPr>
            <p:spPr>
              <a:xfrm>
                <a:off x="4064354" y="662256"/>
                <a:ext cx="2303195" cy="400110"/>
              </a:xfrm>
              <a:prstGeom prst="rect">
                <a:avLst/>
              </a:prstGeom>
              <a:noFill/>
            </p:spPr>
            <p:txBody>
              <a:bodyPr wrap="none" rtlCol="0">
                <a:spAutoFit/>
              </a:bodyPr>
              <a:lstStyle/>
              <a:p>
                <a14:m>
                  <m:oMath xmlns:m="http://schemas.openxmlformats.org/officeDocument/2006/math">
                    <m:sSub>
                      <m:sSubPr>
                        <m:ctrlPr>
                          <a:rPr lang="es-ES" sz="2000" i="1" smtClean="0">
                            <a:latin typeface="Cambria Math" panose="02040503050406030204" pitchFamily="18" charset="0"/>
                          </a:rPr>
                        </m:ctrlPr>
                      </m:sSubPr>
                      <m:e>
                        <m:r>
                          <a:rPr lang="es-ES" sz="2000" b="0" i="1" smtClean="0">
                            <a:latin typeface="Cambria Math" panose="02040503050406030204" pitchFamily="18" charset="0"/>
                          </a:rPr>
                          <m:t>𝑂</m:t>
                        </m:r>
                      </m:e>
                      <m:sub>
                        <m:r>
                          <a:rPr lang="es-ES" sz="2000" b="0" i="1" smtClean="0">
                            <a:latin typeface="Cambria Math" panose="02040503050406030204" pitchFamily="18" charset="0"/>
                          </a:rPr>
                          <m:t>2</m:t>
                        </m:r>
                      </m:sub>
                    </m:sSub>
                  </m:oMath>
                </a14:m>
                <a:r>
                  <a:rPr lang="es-ES" sz="2000" dirty="0">
                    <a:latin typeface="Arial" panose="020B0604020202020204" pitchFamily="34" charset="0"/>
                    <a:cs typeface="Arial" panose="020B0604020202020204" pitchFamily="34" charset="0"/>
                  </a:rPr>
                  <a:t>: paramagnético</a:t>
                </a:r>
              </a:p>
            </p:txBody>
          </p:sp>
        </mc:Choice>
        <mc:Fallback>
          <p:sp>
            <p:nvSpPr>
              <p:cNvPr id="9" name="CuadroTexto 8">
                <a:extLst>
                  <a:ext uri="{FF2B5EF4-FFF2-40B4-BE49-F238E27FC236}">
                    <a16:creationId xmlns:a14="http://schemas.microsoft.com/office/drawing/2010/main" xmlns="" xmlns:a16="http://schemas.microsoft.com/office/drawing/2014/main" id="{B23F069A-70D1-4C2E-B326-D0C607F36BDA}"/>
                  </a:ext>
                </a:extLst>
              </p:cNvPr>
              <p:cNvSpPr txBox="1">
                <a:spLocks noRot="1" noChangeAspect="1" noMove="1" noResize="1" noEditPoints="1" noAdjustHandles="1" noChangeArrowheads="1" noChangeShapeType="1" noTextEdit="1"/>
              </p:cNvSpPr>
              <p:nvPr/>
            </p:nvSpPr>
            <p:spPr>
              <a:xfrm>
                <a:off x="4064354" y="662256"/>
                <a:ext cx="2303195" cy="400110"/>
              </a:xfrm>
              <a:prstGeom prst="rect">
                <a:avLst/>
              </a:prstGeom>
              <a:blipFill>
                <a:blip r:embed="rId3"/>
                <a:stretch>
                  <a:fillRect t="-7692" r="-2116" b="-29231"/>
                </a:stretch>
              </a:blipFill>
            </p:spPr>
            <p:txBody>
              <a:bodyPr/>
              <a:lstStyle/>
              <a:p>
                <a:r>
                  <a:rPr lang="es-ES">
                    <a:noFill/>
                  </a:rPr>
                  <a:t> </a:t>
                </a:r>
              </a:p>
            </p:txBody>
          </p:sp>
        </mc:Fallback>
      </mc:AlternateContent>
      <p:pic>
        <p:nvPicPr>
          <p:cNvPr id="10" name="Imagen 9">
            <a:extLst>
              <a:ext uri="{FF2B5EF4-FFF2-40B4-BE49-F238E27FC236}">
                <a16:creationId xmlns="" xmlns:a16="http://schemas.microsoft.com/office/drawing/2014/main" id="{0CBFDB9A-7D26-46FC-893F-60142741AE41}"/>
              </a:ext>
            </a:extLst>
          </p:cNvPr>
          <p:cNvPicPr>
            <a:picLocks noChangeAspect="1"/>
          </p:cNvPicPr>
          <p:nvPr/>
        </p:nvPicPr>
        <p:blipFill>
          <a:blip r:embed="rId4"/>
          <a:stretch>
            <a:fillRect/>
          </a:stretch>
        </p:blipFill>
        <p:spPr>
          <a:xfrm>
            <a:off x="26568" y="3570751"/>
            <a:ext cx="6302326" cy="2855165"/>
          </a:xfrm>
          <a:prstGeom prst="rect">
            <a:avLst/>
          </a:prstGeom>
          <a:ln w="28575">
            <a:solidFill>
              <a:srgbClr val="00B0F0"/>
            </a:solidFill>
          </a:ln>
        </p:spPr>
      </p:pic>
      <p:sp>
        <p:nvSpPr>
          <p:cNvPr id="3" name="CuadroTexto 2">
            <a:extLst>
              <a:ext uri="{FF2B5EF4-FFF2-40B4-BE49-F238E27FC236}">
                <a16:creationId xmlns="" xmlns:a16="http://schemas.microsoft.com/office/drawing/2014/main" id="{2DE81B53-6C5C-4F21-B219-8DDD9646BFEA}"/>
              </a:ext>
            </a:extLst>
          </p:cNvPr>
          <p:cNvSpPr txBox="1"/>
          <p:nvPr/>
        </p:nvSpPr>
        <p:spPr>
          <a:xfrm>
            <a:off x="6654018" y="3868615"/>
            <a:ext cx="184731" cy="369332"/>
          </a:xfrm>
          <a:prstGeom prst="rect">
            <a:avLst/>
          </a:prstGeom>
          <a:noFill/>
        </p:spPr>
        <p:txBody>
          <a:bodyPr wrap="none" rtlCol="0">
            <a:spAutoFit/>
          </a:bodyPr>
          <a:lstStyle/>
          <a:p>
            <a:endParaRPr lang="es-ES" dirty="0"/>
          </a:p>
        </p:txBody>
      </p:sp>
      <mc:AlternateContent xmlns:mc="http://schemas.openxmlformats.org/markup-compatibility/2006">
        <mc:Choice xmlns="" xmlns:a14="http://schemas.microsoft.com/office/drawing/2010/main" Requires="a14">
          <p:sp>
            <p:nvSpPr>
              <p:cNvPr id="4" name="Rectángulo 3">
                <a:extLst>
                  <a:ext uri="{FF2B5EF4-FFF2-40B4-BE49-F238E27FC236}">
                    <a16:creationId xmlns:a16="http://schemas.microsoft.com/office/drawing/2014/main" id="{93C4FB2D-57C2-44FC-B1DE-C2EBFFB302DF}"/>
                  </a:ext>
                </a:extLst>
              </p:cNvPr>
              <p:cNvSpPr/>
              <p:nvPr/>
            </p:nvSpPr>
            <p:spPr>
              <a:xfrm>
                <a:off x="3965878" y="3674331"/>
                <a:ext cx="2450094" cy="410882"/>
              </a:xfrm>
              <a:prstGeom prst="rect">
                <a:avLst/>
              </a:prstGeom>
            </p:spPr>
            <p:txBody>
              <a:bodyPr wrap="none">
                <a:spAutoFit/>
              </a:bodyPr>
              <a:lstStyle/>
              <a:p>
                <a14:m>
                  <m:oMath xmlns:m="http://schemas.openxmlformats.org/officeDocument/2006/math">
                    <m:sSup>
                      <m:sSupPr>
                        <m:ctrlPr>
                          <a:rPr lang="es-ES" sz="2000" i="1" smtClean="0">
                            <a:latin typeface="Cambria Math" panose="02040503050406030204" pitchFamily="18" charset="0"/>
                            <a:cs typeface="Arial" panose="020B0604020202020204" pitchFamily="34" charset="0"/>
                          </a:rPr>
                        </m:ctrlPr>
                      </m:sSupPr>
                      <m:e>
                        <m:sSub>
                          <m:sSubPr>
                            <m:ctrlPr>
                              <a:rPr lang="es-ES" sz="2000" i="1">
                                <a:latin typeface="Cambria Math" panose="02040503050406030204" pitchFamily="18" charset="0"/>
                              </a:rPr>
                            </m:ctrlPr>
                          </m:sSubPr>
                          <m:e>
                            <m:r>
                              <a:rPr lang="es-ES" sz="2000" i="1">
                                <a:latin typeface="Cambria Math" panose="02040503050406030204" pitchFamily="18" charset="0"/>
                              </a:rPr>
                              <m:t>𝑂</m:t>
                            </m:r>
                          </m:e>
                          <m:sub>
                            <m:r>
                              <a:rPr lang="es-ES" sz="2000" i="1">
                                <a:latin typeface="Cambria Math" panose="02040503050406030204" pitchFamily="18" charset="0"/>
                              </a:rPr>
                              <m:t>2</m:t>
                            </m:r>
                          </m:sub>
                        </m:sSub>
                      </m:e>
                      <m:sup>
                        <m:r>
                          <a:rPr lang="es-ES" sz="2000" b="0" i="1" smtClean="0">
                            <a:latin typeface="Cambria Math" panose="02040503050406030204" pitchFamily="18" charset="0"/>
                            <a:cs typeface="Arial" panose="020B0604020202020204" pitchFamily="34" charset="0"/>
                          </a:rPr>
                          <m:t>+</m:t>
                        </m:r>
                      </m:sup>
                    </m:sSup>
                  </m:oMath>
                </a14:m>
                <a:r>
                  <a:rPr lang="es-ES" sz="2000" dirty="0">
                    <a:latin typeface="Arial" panose="020B0604020202020204" pitchFamily="34" charset="0"/>
                    <a:cs typeface="Arial" panose="020B0604020202020204" pitchFamily="34" charset="0"/>
                  </a:rPr>
                  <a:t>: paramagnético</a:t>
                </a:r>
              </a:p>
            </p:txBody>
          </p:sp>
        </mc:Choice>
        <mc:Fallback>
          <p:sp>
            <p:nvSpPr>
              <p:cNvPr id="4" name="Rectángulo 3">
                <a:extLst>
                  <a:ext uri="{FF2B5EF4-FFF2-40B4-BE49-F238E27FC236}">
                    <a16:creationId xmlns:a14="http://schemas.microsoft.com/office/drawing/2010/main" xmlns="" xmlns:a16="http://schemas.microsoft.com/office/drawing/2014/main" id="{93C4FB2D-57C2-44FC-B1DE-C2EBFFB302DF}"/>
                  </a:ext>
                </a:extLst>
              </p:cNvPr>
              <p:cNvSpPr>
                <a:spLocks noRot="1" noChangeAspect="1" noMove="1" noResize="1" noEditPoints="1" noAdjustHandles="1" noChangeArrowheads="1" noChangeShapeType="1" noTextEdit="1"/>
              </p:cNvSpPr>
              <p:nvPr/>
            </p:nvSpPr>
            <p:spPr>
              <a:xfrm>
                <a:off x="3965878" y="3674331"/>
                <a:ext cx="2450094" cy="410882"/>
              </a:xfrm>
              <a:prstGeom prst="rect">
                <a:avLst/>
              </a:prstGeom>
              <a:blipFill>
                <a:blip r:embed="rId5"/>
                <a:stretch>
                  <a:fillRect t="-5970" r="-2244" b="-26866"/>
                </a:stretch>
              </a:blipFill>
            </p:spPr>
            <p:txBody>
              <a:bodyPr/>
              <a:lstStyle/>
              <a:p>
                <a:r>
                  <a:rPr lang="es-ES">
                    <a:noFill/>
                  </a:rPr>
                  <a:t> </a:t>
                </a:r>
              </a:p>
            </p:txBody>
          </p:sp>
        </mc:Fallback>
      </mc:AlternateContent>
      <p:pic>
        <p:nvPicPr>
          <p:cNvPr id="6" name="Imagen 5">
            <a:extLst>
              <a:ext uri="{FF2B5EF4-FFF2-40B4-BE49-F238E27FC236}">
                <a16:creationId xmlns="" xmlns:a16="http://schemas.microsoft.com/office/drawing/2014/main" id="{D8853E4F-BB52-4E8D-B8DD-BE4DF66A695C}"/>
              </a:ext>
            </a:extLst>
          </p:cNvPr>
          <p:cNvPicPr>
            <a:picLocks noChangeAspect="1"/>
          </p:cNvPicPr>
          <p:nvPr/>
        </p:nvPicPr>
        <p:blipFill>
          <a:blip r:embed="rId6"/>
          <a:stretch>
            <a:fillRect/>
          </a:stretch>
        </p:blipFill>
        <p:spPr>
          <a:xfrm>
            <a:off x="6367549" y="994530"/>
            <a:ext cx="5749354" cy="2434470"/>
          </a:xfrm>
          <a:prstGeom prst="rect">
            <a:avLst/>
          </a:prstGeom>
          <a:ln w="28575">
            <a:solidFill>
              <a:schemeClr val="accent6"/>
            </a:solidFill>
          </a:ln>
        </p:spPr>
      </p:pic>
      <mc:AlternateContent xmlns:mc="http://schemas.openxmlformats.org/markup-compatibility/2006">
        <mc:Choice xmlns="" xmlns:a14="http://schemas.microsoft.com/office/drawing/2010/main" Requires="a14">
          <p:sp>
            <p:nvSpPr>
              <p:cNvPr id="7" name="Rectángulo 6">
                <a:extLst>
                  <a:ext uri="{FF2B5EF4-FFF2-40B4-BE49-F238E27FC236}">
                    <a16:creationId xmlns:a16="http://schemas.microsoft.com/office/drawing/2014/main" id="{E08139D9-DD3B-4131-BE5B-4A7F022E3517}"/>
                  </a:ext>
                </a:extLst>
              </p:cNvPr>
              <p:cNvSpPr/>
              <p:nvPr/>
            </p:nvSpPr>
            <p:spPr>
              <a:xfrm>
                <a:off x="7373397" y="432150"/>
                <a:ext cx="2389180" cy="420628"/>
              </a:xfrm>
              <a:prstGeom prst="rect">
                <a:avLst/>
              </a:prstGeom>
            </p:spPr>
            <p:txBody>
              <a:bodyPr wrap="none">
                <a:spAutoFit/>
              </a:bodyPr>
              <a:lstStyle/>
              <a:p>
                <a14:m>
                  <m:oMath xmlns:m="http://schemas.openxmlformats.org/officeDocument/2006/math">
                    <m:sSup>
                      <m:sSupPr>
                        <m:ctrlPr>
                          <a:rPr lang="es-ES" sz="2000" i="1" smtClean="0">
                            <a:latin typeface="Cambria Math" panose="02040503050406030204" pitchFamily="18" charset="0"/>
                            <a:cs typeface="Arial" panose="020B0604020202020204" pitchFamily="34" charset="0"/>
                          </a:rPr>
                        </m:ctrlPr>
                      </m:sSupPr>
                      <m:e>
                        <m:sSub>
                          <m:sSubPr>
                            <m:ctrlPr>
                              <a:rPr lang="es-ES" sz="2000" i="1">
                                <a:latin typeface="Cambria Math" panose="02040503050406030204" pitchFamily="18" charset="0"/>
                              </a:rPr>
                            </m:ctrlPr>
                          </m:sSubPr>
                          <m:e>
                            <m:r>
                              <a:rPr lang="es-ES" sz="2000" i="1">
                                <a:latin typeface="Cambria Math" panose="02040503050406030204" pitchFamily="18" charset="0"/>
                              </a:rPr>
                              <m:t>𝑂</m:t>
                            </m:r>
                          </m:e>
                          <m:sub>
                            <m:r>
                              <a:rPr lang="es-ES" sz="2000" i="1">
                                <a:latin typeface="Cambria Math" panose="02040503050406030204" pitchFamily="18" charset="0"/>
                              </a:rPr>
                              <m:t>2</m:t>
                            </m:r>
                          </m:sub>
                        </m:sSub>
                      </m:e>
                      <m:sup>
                        <m:r>
                          <a:rPr lang="es-ES" sz="2000" b="0" i="1" smtClean="0">
                            <a:latin typeface="Cambria Math" panose="02040503050406030204" pitchFamily="18" charset="0"/>
                            <a:cs typeface="Arial" panose="020B0604020202020204" pitchFamily="34" charset="0"/>
                          </a:rPr>
                          <m:t>2+</m:t>
                        </m:r>
                      </m:sup>
                    </m:sSup>
                  </m:oMath>
                </a14:m>
                <a:r>
                  <a:rPr lang="es-ES" sz="2000" dirty="0">
                    <a:latin typeface="Arial" panose="020B0604020202020204" pitchFamily="34" charset="0"/>
                    <a:cs typeface="Arial" panose="020B0604020202020204" pitchFamily="34" charset="0"/>
                  </a:rPr>
                  <a:t>: diamagnético</a:t>
                </a:r>
              </a:p>
            </p:txBody>
          </p:sp>
        </mc:Choice>
        <mc:Fallback>
          <p:sp>
            <p:nvSpPr>
              <p:cNvPr id="7" name="Rectángulo 6">
                <a:extLst>
                  <a:ext uri="{FF2B5EF4-FFF2-40B4-BE49-F238E27FC236}">
                    <a16:creationId xmlns:a14="http://schemas.microsoft.com/office/drawing/2010/main" xmlns="" xmlns:a16="http://schemas.microsoft.com/office/drawing/2014/main" id="{E08139D9-DD3B-4131-BE5B-4A7F022E3517}"/>
                  </a:ext>
                </a:extLst>
              </p:cNvPr>
              <p:cNvSpPr>
                <a:spLocks noRot="1" noChangeAspect="1" noMove="1" noResize="1" noEditPoints="1" noAdjustHandles="1" noChangeArrowheads="1" noChangeShapeType="1" noTextEdit="1"/>
              </p:cNvSpPr>
              <p:nvPr/>
            </p:nvSpPr>
            <p:spPr>
              <a:xfrm>
                <a:off x="7373397" y="432150"/>
                <a:ext cx="2389180" cy="420628"/>
              </a:xfrm>
              <a:prstGeom prst="rect">
                <a:avLst/>
              </a:prstGeom>
              <a:blipFill>
                <a:blip r:embed="rId7"/>
                <a:stretch>
                  <a:fillRect t="-2899" r="-2302" b="-26087"/>
                </a:stretch>
              </a:blipFill>
            </p:spPr>
            <p:txBody>
              <a:bodyPr/>
              <a:lstStyle/>
              <a:p>
                <a:r>
                  <a:rPr lang="es-ES">
                    <a:noFill/>
                  </a:rPr>
                  <a:t> </a:t>
                </a:r>
              </a:p>
            </p:txBody>
          </p:sp>
        </mc:Fallback>
      </mc:AlternateContent>
      <p:pic>
        <p:nvPicPr>
          <p:cNvPr id="11" name="Imagen 10">
            <a:extLst>
              <a:ext uri="{FF2B5EF4-FFF2-40B4-BE49-F238E27FC236}">
                <a16:creationId xmlns="" xmlns:a16="http://schemas.microsoft.com/office/drawing/2014/main" id="{BA2DD2FC-9D2A-4379-AD99-39AF84939A8A}"/>
              </a:ext>
            </a:extLst>
          </p:cNvPr>
          <p:cNvPicPr>
            <a:picLocks noChangeAspect="1"/>
          </p:cNvPicPr>
          <p:nvPr/>
        </p:nvPicPr>
        <p:blipFill>
          <a:blip r:embed="rId8"/>
          <a:stretch>
            <a:fillRect/>
          </a:stretch>
        </p:blipFill>
        <p:spPr>
          <a:xfrm>
            <a:off x="6415972" y="4006090"/>
            <a:ext cx="5674257" cy="2419760"/>
          </a:xfrm>
          <a:prstGeom prst="rect">
            <a:avLst/>
          </a:prstGeom>
          <a:ln w="28575">
            <a:solidFill>
              <a:schemeClr val="tx1"/>
            </a:solidFill>
          </a:ln>
        </p:spPr>
      </p:pic>
      <mc:AlternateContent xmlns:mc="http://schemas.openxmlformats.org/markup-compatibility/2006">
        <mc:Choice xmlns="" xmlns:a14="http://schemas.microsoft.com/office/drawing/2010/main" Requires="a14">
          <p:sp>
            <p:nvSpPr>
              <p:cNvPr id="12" name="Rectángulo 11">
                <a:extLst>
                  <a:ext uri="{FF2B5EF4-FFF2-40B4-BE49-F238E27FC236}">
                    <a16:creationId xmlns:a16="http://schemas.microsoft.com/office/drawing/2014/main" id="{B96E5FBB-ECCC-464C-B1C2-B2D747D7B8A8}"/>
                  </a:ext>
                </a:extLst>
              </p:cNvPr>
              <p:cNvSpPr/>
              <p:nvPr/>
            </p:nvSpPr>
            <p:spPr>
              <a:xfrm>
                <a:off x="7473221" y="3507231"/>
                <a:ext cx="2389180" cy="420628"/>
              </a:xfrm>
              <a:prstGeom prst="rect">
                <a:avLst/>
              </a:prstGeom>
            </p:spPr>
            <p:txBody>
              <a:bodyPr wrap="none">
                <a:spAutoFit/>
              </a:bodyPr>
              <a:lstStyle/>
              <a:p>
                <a14:m>
                  <m:oMath xmlns:m="http://schemas.openxmlformats.org/officeDocument/2006/math">
                    <m:sSup>
                      <m:sSupPr>
                        <m:ctrlPr>
                          <a:rPr lang="es-ES" sz="2000" i="1" smtClean="0">
                            <a:latin typeface="Cambria Math" panose="02040503050406030204" pitchFamily="18" charset="0"/>
                            <a:cs typeface="Arial" panose="020B0604020202020204" pitchFamily="34" charset="0"/>
                          </a:rPr>
                        </m:ctrlPr>
                      </m:sSupPr>
                      <m:e>
                        <m:sSub>
                          <m:sSubPr>
                            <m:ctrlPr>
                              <a:rPr lang="es-ES" sz="2000" i="1">
                                <a:latin typeface="Cambria Math" panose="02040503050406030204" pitchFamily="18" charset="0"/>
                              </a:rPr>
                            </m:ctrlPr>
                          </m:sSubPr>
                          <m:e>
                            <m:r>
                              <a:rPr lang="es-ES" sz="2000" i="1">
                                <a:latin typeface="Cambria Math" panose="02040503050406030204" pitchFamily="18" charset="0"/>
                              </a:rPr>
                              <m:t>𝑂</m:t>
                            </m:r>
                          </m:e>
                          <m:sub>
                            <m:r>
                              <a:rPr lang="es-ES" sz="2000" i="1">
                                <a:latin typeface="Cambria Math" panose="02040503050406030204" pitchFamily="18" charset="0"/>
                              </a:rPr>
                              <m:t>2</m:t>
                            </m:r>
                          </m:sub>
                        </m:sSub>
                      </m:e>
                      <m:sup>
                        <m:r>
                          <a:rPr lang="es-ES" sz="2000" i="1">
                            <a:latin typeface="Cambria Math" panose="02040503050406030204" pitchFamily="18" charset="0"/>
                            <a:cs typeface="Arial" panose="020B0604020202020204" pitchFamily="34" charset="0"/>
                          </a:rPr>
                          <m:t>2</m:t>
                        </m:r>
                        <m:r>
                          <a:rPr lang="es-ES" sz="2000" b="0" i="1" smtClean="0">
                            <a:latin typeface="Cambria Math" panose="02040503050406030204" pitchFamily="18" charset="0"/>
                            <a:cs typeface="Arial" panose="020B0604020202020204" pitchFamily="34" charset="0"/>
                          </a:rPr>
                          <m:t>−</m:t>
                        </m:r>
                      </m:sup>
                    </m:sSup>
                  </m:oMath>
                </a14:m>
                <a:r>
                  <a:rPr lang="es-ES" sz="2000" dirty="0">
                    <a:latin typeface="Arial" panose="020B0604020202020204" pitchFamily="34" charset="0"/>
                    <a:cs typeface="Arial" panose="020B0604020202020204" pitchFamily="34" charset="0"/>
                  </a:rPr>
                  <a:t>: diamagnético</a:t>
                </a:r>
              </a:p>
            </p:txBody>
          </p:sp>
        </mc:Choice>
        <mc:Fallback>
          <p:sp>
            <p:nvSpPr>
              <p:cNvPr id="12" name="Rectángulo 11">
                <a:extLst>
                  <a:ext uri="{FF2B5EF4-FFF2-40B4-BE49-F238E27FC236}">
                    <a16:creationId xmlns:a14="http://schemas.microsoft.com/office/drawing/2010/main" xmlns="" xmlns:a16="http://schemas.microsoft.com/office/drawing/2014/main" id="{B96E5FBB-ECCC-464C-B1C2-B2D747D7B8A8}"/>
                  </a:ext>
                </a:extLst>
              </p:cNvPr>
              <p:cNvSpPr>
                <a:spLocks noRot="1" noChangeAspect="1" noMove="1" noResize="1" noEditPoints="1" noAdjustHandles="1" noChangeArrowheads="1" noChangeShapeType="1" noTextEdit="1"/>
              </p:cNvSpPr>
              <p:nvPr/>
            </p:nvSpPr>
            <p:spPr>
              <a:xfrm>
                <a:off x="7473221" y="3507231"/>
                <a:ext cx="2389180" cy="420628"/>
              </a:xfrm>
              <a:prstGeom prst="rect">
                <a:avLst/>
              </a:prstGeom>
              <a:blipFill>
                <a:blip r:embed="rId9"/>
                <a:stretch>
                  <a:fillRect t="-1449" r="-2041" b="-26087"/>
                </a:stretch>
              </a:blipFill>
            </p:spPr>
            <p:txBody>
              <a:bodyPr/>
              <a:lstStyle/>
              <a:p>
                <a:r>
                  <a:rPr lang="es-ES">
                    <a:noFill/>
                  </a:rPr>
                  <a:t> </a:t>
                </a:r>
              </a:p>
            </p:txBody>
          </p:sp>
        </mc:Fallback>
      </mc:AlternateContent>
    </p:spTree>
    <p:extLst>
      <p:ext uri="{BB962C8B-B14F-4D97-AF65-F5344CB8AC3E}">
        <p14:creationId xmlns="" xmlns:p14="http://schemas.microsoft.com/office/powerpoint/2010/main" val="41094635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9F0B032-53D7-4310-9222-9B9AEB225766}"/>
              </a:ext>
            </a:extLst>
          </p:cNvPr>
          <p:cNvSpPr>
            <a:spLocks noGrp="1"/>
          </p:cNvSpPr>
          <p:nvPr>
            <p:ph type="title"/>
          </p:nvPr>
        </p:nvSpPr>
        <p:spPr>
          <a:xfrm>
            <a:off x="713509" y="183670"/>
            <a:ext cx="7031182" cy="400110"/>
          </a:xfrm>
        </p:spPr>
        <p:txBody>
          <a:bodyPr>
            <a:noAutofit/>
          </a:bodyPr>
          <a:lstStyle/>
          <a:p>
            <a:r>
              <a:rPr lang="es-ES" sz="3600" dirty="0">
                <a:solidFill>
                  <a:schemeClr val="accent6"/>
                </a:solidFill>
                <a:latin typeface="Arial" panose="020B0604020202020204" pitchFamily="34" charset="0"/>
                <a:cs typeface="Arial" panose="020B0604020202020204" pitchFamily="34" charset="0"/>
              </a:rPr>
              <a:t>Compuestos de átomos distintos </a:t>
            </a:r>
          </a:p>
        </p:txBody>
      </p:sp>
      <mc:AlternateContent xmlns:mc="http://schemas.openxmlformats.org/markup-compatibility/2006">
        <mc:Choice xmlns="" xmlns:a14="http://schemas.microsoft.com/office/drawing/2010/main" Requires="a14">
          <p:sp>
            <p:nvSpPr>
              <p:cNvPr id="3" name="Marcador de contenido 2">
                <a:extLst>
                  <a:ext uri="{FF2B5EF4-FFF2-40B4-BE49-F238E27FC236}">
                    <a16:creationId xmlns:a16="http://schemas.microsoft.com/office/drawing/2014/main" id="{6A7491DC-56D1-4BD2-9662-1C1A508AFFCC}"/>
                  </a:ext>
                </a:extLst>
              </p:cNvPr>
              <p:cNvSpPr>
                <a:spLocks noGrp="1"/>
              </p:cNvSpPr>
              <p:nvPr>
                <p:ph idx="1"/>
              </p:nvPr>
            </p:nvSpPr>
            <p:spPr>
              <a:xfrm>
                <a:off x="838200" y="1069143"/>
                <a:ext cx="6251917" cy="5655213"/>
              </a:xfrm>
            </p:spPr>
            <p:txBody>
              <a:bodyPr>
                <a:normAutofit fontScale="77500" lnSpcReduction="20000"/>
              </a:bodyPr>
              <a:lstStyle/>
              <a:p>
                <a:pPr marL="0" indent="0" algn="just">
                  <a:buNone/>
                </a:pPr>
                <a:r>
                  <a:rPr lang="es-ES" dirty="0">
                    <a:latin typeface="Arial" panose="020B0604020202020204" pitchFamily="34" charset="0"/>
                    <a:cs typeface="Arial" panose="020B0604020202020204" pitchFamily="34" charset="0"/>
                  </a:rPr>
                  <a:t>Hasta ahora fueron moléculas di atómicas de átomos iguales, nos esta faltan el magnetismo de molécula formadas por átomos distintos. En este caso lo nuevo es que al no ser átomos iguales no tienen los mismos niveles de energía.</a:t>
                </a:r>
              </a:p>
              <a:p>
                <a:pPr marL="0" indent="0" algn="just">
                  <a:buNone/>
                </a:pPr>
                <a:r>
                  <a:rPr lang="es-ES" dirty="0">
                    <a:latin typeface="Arial" panose="020B0604020202020204" pitchFamily="34" charset="0"/>
                    <a:cs typeface="Arial" panose="020B0604020202020204" pitchFamily="34" charset="0"/>
                  </a:rPr>
                  <a:t>Los átomos más electronegativos tienen menor energía.</a:t>
                </a:r>
              </a:p>
              <a:p>
                <a:pPr marL="0" indent="0" algn="just">
                  <a:buNone/>
                </a:pPr>
                <a:r>
                  <a:rPr lang="es-ES" dirty="0">
                    <a:latin typeface="Arial" panose="020B0604020202020204" pitchFamily="34" charset="0"/>
                    <a:cs typeface="Arial" panose="020B0604020202020204" pitchFamily="34" charset="0"/>
                  </a:rPr>
                  <a:t> Los orbitales moleculares se llenan como hasta ahora teniendo en cuenta los principios de Pauli y </a:t>
                </a:r>
                <a:r>
                  <a:rPr lang="es-ES" dirty="0" err="1">
                    <a:latin typeface="Arial" panose="020B0604020202020204" pitchFamily="34" charset="0"/>
                    <a:cs typeface="Arial" panose="020B0604020202020204" pitchFamily="34" charset="0"/>
                  </a:rPr>
                  <a:t>Hund</a:t>
                </a:r>
                <a:r>
                  <a:rPr lang="es-ES" dirty="0">
                    <a:latin typeface="Arial" panose="020B0604020202020204" pitchFamily="34" charset="0"/>
                    <a:cs typeface="Arial" panose="020B0604020202020204" pitchFamily="34" charset="0"/>
                  </a:rPr>
                  <a:t>. Veamos dos casos clásicos </a:t>
                </a:r>
                <a14:m>
                  <m:oMath xmlns:m="http://schemas.openxmlformats.org/officeDocument/2006/math">
                    <m:r>
                      <m:rPr>
                        <m:sty m:val="p"/>
                      </m:rPr>
                      <a:rPr lang="es-ES" b="0" i="0" smtClean="0">
                        <a:latin typeface="Cambria Math" panose="02040503050406030204" pitchFamily="18" charset="0"/>
                      </a:rPr>
                      <m:t>CO</m:t>
                    </m:r>
                    <m:r>
                      <a:rPr lang="es-ES" b="0" i="0" smtClean="0">
                        <a:latin typeface="Cambria Math" panose="02040503050406030204" pitchFamily="18" charset="0"/>
                      </a:rPr>
                      <m:t> </m:t>
                    </m:r>
                    <m:r>
                      <a:rPr lang="es-ES" b="0" i="1" smtClean="0">
                        <a:latin typeface="Cambria Math" panose="02040503050406030204" pitchFamily="18" charset="0"/>
                      </a:rPr>
                      <m:t>𝑦</m:t>
                    </m:r>
                    <m:r>
                      <a:rPr lang="es-ES" b="0" i="1" smtClean="0">
                        <a:latin typeface="Cambria Math" panose="02040503050406030204" pitchFamily="18" charset="0"/>
                      </a:rPr>
                      <m:t> </m:t>
                    </m:r>
                    <m:r>
                      <a:rPr lang="es-ES" b="0" i="1" smtClean="0">
                        <a:latin typeface="Cambria Math" panose="02040503050406030204" pitchFamily="18" charset="0"/>
                      </a:rPr>
                      <m:t>𝑁𝑂</m:t>
                    </m:r>
                    <m:r>
                      <a:rPr lang="es-ES" b="0" i="1" smtClean="0">
                        <a:latin typeface="Cambria Math" panose="02040503050406030204" pitchFamily="18" charset="0"/>
                      </a:rPr>
                      <m:t>,</m:t>
                    </m:r>
                  </m:oMath>
                </a14:m>
                <a:endParaRPr lang="es-ES" b="0" dirty="0">
                  <a:latin typeface="Arial" panose="020B0604020202020204" pitchFamily="34" charset="0"/>
                  <a:cs typeface="Arial" panose="020B0604020202020204" pitchFamily="34" charset="0"/>
                </a:endParaRPr>
              </a:p>
              <a:p>
                <a:pPr marL="0" indent="0" algn="just">
                  <a:buNone/>
                </a:pPr>
                <a:r>
                  <a:rPr lang="es-ES" dirty="0">
                    <a:latin typeface="Arial" panose="020B0604020202020204" pitchFamily="34" charset="0"/>
                    <a:cs typeface="Arial" panose="020B0604020202020204" pitchFamily="34" charset="0"/>
                  </a:rPr>
                  <a:t>Se debe comenzar con la configuración electrónica de cada elemento</a:t>
                </a:r>
              </a:p>
              <a:p>
                <a:pPr marL="0" indent="0" algn="just">
                  <a:buNone/>
                </a:pPr>
                <a14:m>
                  <m:oMathPara xmlns:m="http://schemas.openxmlformats.org/officeDocument/2006/math">
                    <m:oMathParaPr>
                      <m:jc m:val="centerGroup"/>
                    </m:oMathParaPr>
                    <m:oMath xmlns:m="http://schemas.openxmlformats.org/officeDocument/2006/math">
                      <m:r>
                        <m:rPr>
                          <m:sty m:val="p"/>
                        </m:rPr>
                        <a:rPr lang="es-ES">
                          <a:latin typeface="Cambria Math" panose="02040503050406030204" pitchFamily="18" charset="0"/>
                        </a:rPr>
                        <m:t>C</m:t>
                      </m:r>
                      <m:d>
                        <m:dPr>
                          <m:begChr m:val="["/>
                          <m:endChr m:val="]"/>
                          <m:ctrlPr>
                            <a:rPr lang="es-ES" i="1" smtClean="0">
                              <a:latin typeface="Cambria Math" panose="02040503050406030204" pitchFamily="18" charset="0"/>
                            </a:rPr>
                          </m:ctrlPr>
                        </m:dPr>
                        <m:e>
                          <m:r>
                            <a:rPr lang="es-ES" b="0" i="1" smtClean="0">
                              <a:latin typeface="Cambria Math" panose="02040503050406030204" pitchFamily="18" charset="0"/>
                            </a:rPr>
                            <m:t>𝐻𝑒</m:t>
                          </m:r>
                        </m:e>
                      </m:d>
                      <m:r>
                        <a:rPr lang="es-ES" b="0" i="1" smtClean="0">
                          <a:latin typeface="Cambria Math" panose="02040503050406030204" pitchFamily="18" charset="0"/>
                        </a:rPr>
                        <m:t> 2</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𝑠</m:t>
                          </m:r>
                        </m:e>
                        <m:sup>
                          <m:r>
                            <a:rPr lang="es-ES" b="0" i="1" smtClean="0">
                              <a:latin typeface="Cambria Math" panose="02040503050406030204" pitchFamily="18" charset="0"/>
                            </a:rPr>
                            <m:t>2</m:t>
                          </m:r>
                        </m:sup>
                      </m:sSup>
                      <m:r>
                        <a:rPr lang="es-ES" b="0" i="1" smtClean="0">
                          <a:latin typeface="Cambria Math" panose="02040503050406030204" pitchFamily="18" charset="0"/>
                        </a:rPr>
                        <m:t>2</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𝑝</m:t>
                          </m:r>
                        </m:e>
                        <m:sup>
                          <m:r>
                            <a:rPr lang="es-ES" b="0" i="1" smtClean="0">
                              <a:latin typeface="Cambria Math" panose="02040503050406030204" pitchFamily="18" charset="0"/>
                            </a:rPr>
                            <m:t>2</m:t>
                          </m:r>
                        </m:sup>
                      </m:sSup>
                    </m:oMath>
                  </m:oMathPara>
                </a14:m>
                <a:endParaRPr lang="es-ES" b="0" dirty="0">
                  <a:latin typeface="Arial" panose="020B0604020202020204" pitchFamily="34" charset="0"/>
                  <a:cs typeface="Arial" panose="020B0604020202020204" pitchFamily="34" charset="0"/>
                </a:endParaRPr>
              </a:p>
              <a:p>
                <a:pPr marL="0" indent="0" algn="just">
                  <a:buNone/>
                </a:pPr>
                <a14:m>
                  <m:oMathPara xmlns:m="http://schemas.openxmlformats.org/officeDocument/2006/math">
                    <m:oMathParaPr>
                      <m:jc m:val="centerGroup"/>
                    </m:oMathParaPr>
                    <m:oMath xmlns:m="http://schemas.openxmlformats.org/officeDocument/2006/math">
                      <m:r>
                        <m:rPr>
                          <m:sty m:val="p"/>
                        </m:rPr>
                        <a:rPr lang="es-ES" smtClean="0">
                          <a:latin typeface="Cambria Math" panose="02040503050406030204" pitchFamily="18" charset="0"/>
                        </a:rPr>
                        <m:t>O</m:t>
                      </m:r>
                      <m:d>
                        <m:dPr>
                          <m:begChr m:val="["/>
                          <m:endChr m:val="]"/>
                          <m:ctrlPr>
                            <a:rPr lang="es-ES" i="1">
                              <a:latin typeface="Cambria Math" panose="02040503050406030204" pitchFamily="18" charset="0"/>
                            </a:rPr>
                          </m:ctrlPr>
                        </m:dPr>
                        <m:e>
                          <m:r>
                            <a:rPr lang="es-ES" i="1">
                              <a:latin typeface="Cambria Math" panose="02040503050406030204" pitchFamily="18" charset="0"/>
                            </a:rPr>
                            <m:t>𝐻𝑒</m:t>
                          </m:r>
                        </m:e>
                      </m:d>
                      <m:r>
                        <a:rPr lang="es-ES" i="1">
                          <a:latin typeface="Cambria Math" panose="02040503050406030204" pitchFamily="18" charset="0"/>
                        </a:rPr>
                        <m:t> 2</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2</m:t>
                          </m:r>
                        </m:sup>
                      </m:sSup>
                      <m:r>
                        <a:rPr lang="es-ES" i="1">
                          <a:latin typeface="Cambria Math" panose="02040503050406030204" pitchFamily="18" charset="0"/>
                        </a:rPr>
                        <m:t>2</m:t>
                      </m:r>
                      <m:sSup>
                        <m:sSupPr>
                          <m:ctrlPr>
                            <a:rPr lang="es-ES" i="1">
                              <a:latin typeface="Cambria Math" panose="02040503050406030204" pitchFamily="18" charset="0"/>
                            </a:rPr>
                          </m:ctrlPr>
                        </m:sSupPr>
                        <m:e>
                          <m:r>
                            <a:rPr lang="es-ES" i="1">
                              <a:latin typeface="Cambria Math" panose="02040503050406030204" pitchFamily="18" charset="0"/>
                            </a:rPr>
                            <m:t>𝑝</m:t>
                          </m:r>
                        </m:e>
                        <m:sup>
                          <m:r>
                            <a:rPr lang="es-ES" b="0" i="1" smtClean="0">
                              <a:latin typeface="Cambria Math" panose="02040503050406030204" pitchFamily="18" charset="0"/>
                            </a:rPr>
                            <m:t>4</m:t>
                          </m:r>
                        </m:sup>
                      </m:sSup>
                    </m:oMath>
                  </m:oMathPara>
                </a14:m>
                <a:endParaRPr lang="es-ES" dirty="0">
                  <a:latin typeface="Arial" panose="020B0604020202020204" pitchFamily="34" charset="0"/>
                  <a:cs typeface="Arial" panose="020B0604020202020204" pitchFamily="34" charset="0"/>
                </a:endParaRPr>
              </a:p>
              <a:p>
                <a:pPr marL="0" indent="0" algn="just">
                  <a:buNone/>
                </a:pPr>
                <a:r>
                  <a:rPr lang="es-ES" dirty="0">
                    <a:latin typeface="Arial" panose="020B0604020202020204" pitchFamily="34" charset="0"/>
                    <a:cs typeface="Arial" panose="020B0604020202020204" pitchFamily="34" charset="0"/>
                  </a:rPr>
                  <a:t>No se dibujan los niveles </a:t>
                </a:r>
                <a14:m>
                  <m:oMath xmlns:m="http://schemas.openxmlformats.org/officeDocument/2006/math">
                    <m:r>
                      <a:rPr lang="es-ES" i="1" dirty="0" smtClean="0">
                        <a:latin typeface="Cambria Math" panose="02040503050406030204" pitchFamily="18" charset="0"/>
                      </a:rPr>
                      <m:t>1</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2</m:t>
                        </m:r>
                      </m:sup>
                    </m:sSup>
                  </m:oMath>
                </a14:m>
                <a:r>
                  <a:rPr lang="es-ES" dirty="0">
                    <a:latin typeface="Arial" panose="020B0604020202020204" pitchFamily="34" charset="0"/>
                    <a:cs typeface="Arial" panose="020B0604020202020204" pitchFamily="34" charset="0"/>
                  </a:rPr>
                  <a:t>por ser iguales en todos los casos.</a:t>
                </a:r>
              </a:p>
              <a:p>
                <a:pPr marL="0" indent="0" algn="just">
                  <a:buNone/>
                </a:pPr>
                <a:r>
                  <a:rPr lang="es-ES" dirty="0">
                    <a:latin typeface="Arial" panose="020B0604020202020204" pitchFamily="34" charset="0"/>
                    <a:cs typeface="Arial" panose="020B0604020202020204" pitchFamily="34" charset="0"/>
                  </a:rPr>
                  <a:t>Los niveles moleculares se observan en el esquema:</a:t>
                </a:r>
              </a:p>
              <a:p>
                <a:pPr marL="0" indent="0">
                  <a:buNone/>
                </a:pPr>
                <a:endParaRPr lang="es-ES" dirty="0"/>
              </a:p>
            </p:txBody>
          </p:sp>
        </mc:Choice>
        <mc:Fallback>
          <p:sp>
            <p:nvSpPr>
              <p:cNvPr id="3" name="Marcador de contenido 2">
                <a:extLst>
                  <a:ext uri="{FF2B5EF4-FFF2-40B4-BE49-F238E27FC236}">
                    <a16:creationId xmlns:a14="http://schemas.microsoft.com/office/drawing/2010/main" xmlns="" xmlns:a16="http://schemas.microsoft.com/office/drawing/2014/main" id="{6A7491DC-56D1-4BD2-9662-1C1A508AFFCC}"/>
                  </a:ext>
                </a:extLst>
              </p:cNvPr>
              <p:cNvSpPr>
                <a:spLocks noGrp="1" noRot="1" noChangeAspect="1" noMove="1" noResize="1" noEditPoints="1" noAdjustHandles="1" noChangeArrowheads="1" noChangeShapeType="1" noTextEdit="1"/>
              </p:cNvSpPr>
              <p:nvPr>
                <p:ph idx="1"/>
              </p:nvPr>
            </p:nvSpPr>
            <p:spPr>
              <a:xfrm>
                <a:off x="838200" y="1069143"/>
                <a:ext cx="6251917" cy="5655213"/>
              </a:xfrm>
              <a:blipFill>
                <a:blip r:embed="rId2"/>
                <a:stretch>
                  <a:fillRect l="-1268" t="-2263" r="-1268"/>
                </a:stretch>
              </a:blipFill>
            </p:spPr>
            <p:txBody>
              <a:bodyPr/>
              <a:lstStyle/>
              <a:p>
                <a:r>
                  <a:rPr lang="es-ES">
                    <a:noFill/>
                  </a:rPr>
                  <a:t> </a:t>
                </a:r>
              </a:p>
            </p:txBody>
          </p:sp>
        </mc:Fallback>
      </mc:AlternateContent>
      <p:pic>
        <p:nvPicPr>
          <p:cNvPr id="4" name="Imagen 3">
            <a:extLst>
              <a:ext uri="{FF2B5EF4-FFF2-40B4-BE49-F238E27FC236}">
                <a16:creationId xmlns="" xmlns:a16="http://schemas.microsoft.com/office/drawing/2014/main" id="{662394DE-F737-4859-991E-03D74BC25F3A}"/>
              </a:ext>
            </a:extLst>
          </p:cNvPr>
          <p:cNvPicPr>
            <a:picLocks noChangeAspect="1"/>
          </p:cNvPicPr>
          <p:nvPr/>
        </p:nvPicPr>
        <p:blipFill>
          <a:blip r:embed="rId3"/>
          <a:stretch>
            <a:fillRect/>
          </a:stretch>
        </p:blipFill>
        <p:spPr>
          <a:xfrm>
            <a:off x="7090117" y="1069143"/>
            <a:ext cx="5101883" cy="5447231"/>
          </a:xfrm>
          <a:prstGeom prst="rect">
            <a:avLst/>
          </a:prstGeom>
        </p:spPr>
      </p:pic>
      <p:sp>
        <p:nvSpPr>
          <p:cNvPr id="5" name="CuadroTexto 4">
            <a:extLst>
              <a:ext uri="{FF2B5EF4-FFF2-40B4-BE49-F238E27FC236}">
                <a16:creationId xmlns="" xmlns:a16="http://schemas.microsoft.com/office/drawing/2014/main" id="{A7F0030B-FD1D-441D-A841-6B85A29A8919}"/>
              </a:ext>
            </a:extLst>
          </p:cNvPr>
          <p:cNvSpPr txBox="1"/>
          <p:nvPr/>
        </p:nvSpPr>
        <p:spPr>
          <a:xfrm>
            <a:off x="7744691" y="626406"/>
            <a:ext cx="3663182" cy="400110"/>
          </a:xfrm>
          <a:prstGeom prst="rect">
            <a:avLst/>
          </a:prstGeom>
          <a:noFill/>
        </p:spPr>
        <p:txBody>
          <a:bodyPr wrap="none" rtlCol="0">
            <a:spAutoFit/>
          </a:bodyPr>
          <a:lstStyle/>
          <a:p>
            <a:r>
              <a:rPr lang="es-ES" sz="2000" dirty="0">
                <a:latin typeface="Arial" panose="020B0604020202020204" pitchFamily="34" charset="0"/>
                <a:cs typeface="Arial" panose="020B0604020202020204" pitchFamily="34" charset="0"/>
              </a:rPr>
              <a:t>Molécula Diamagnético de CO</a:t>
            </a:r>
          </a:p>
        </p:txBody>
      </p:sp>
    </p:spTree>
    <p:extLst>
      <p:ext uri="{BB962C8B-B14F-4D97-AF65-F5344CB8AC3E}">
        <p14:creationId xmlns="" xmlns:p14="http://schemas.microsoft.com/office/powerpoint/2010/main" val="19573384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830921F-5A79-4D5F-BDF9-D1C04DBF5B97}"/>
              </a:ext>
            </a:extLst>
          </p:cNvPr>
          <p:cNvSpPr>
            <a:spLocks noGrp="1"/>
          </p:cNvSpPr>
          <p:nvPr>
            <p:ph type="title"/>
          </p:nvPr>
        </p:nvSpPr>
        <p:spPr>
          <a:xfrm>
            <a:off x="415636" y="337416"/>
            <a:ext cx="7495309" cy="549275"/>
          </a:xfrm>
        </p:spPr>
        <p:txBody>
          <a:bodyPr>
            <a:normAutofit/>
          </a:bodyPr>
          <a:lstStyle/>
          <a:p>
            <a:r>
              <a:rPr lang="es-ES" sz="3200" dirty="0">
                <a:solidFill>
                  <a:schemeClr val="accent6"/>
                </a:solidFill>
                <a:latin typeface="Arial" panose="020B0604020202020204" pitchFamily="34" charset="0"/>
                <a:cs typeface="Arial" panose="020B0604020202020204" pitchFamily="34" charset="0"/>
              </a:rPr>
              <a:t>Compuestos de átomos distintos </a:t>
            </a:r>
            <a:endParaRPr lang="es-ES" sz="3200" dirty="0"/>
          </a:p>
        </p:txBody>
      </p:sp>
      <mc:AlternateContent xmlns:mc="http://schemas.openxmlformats.org/markup-compatibility/2006">
        <mc:Choice xmlns="" xmlns:a14="http://schemas.microsoft.com/office/drawing/2010/main" Requires="a14">
          <p:sp>
            <p:nvSpPr>
              <p:cNvPr id="6" name="Marcador de contenido 5">
                <a:extLst>
                  <a:ext uri="{FF2B5EF4-FFF2-40B4-BE49-F238E27FC236}">
                    <a16:creationId xmlns:a16="http://schemas.microsoft.com/office/drawing/2014/main" id="{EEF2DA54-085A-4F12-A00A-C8A594F52965}"/>
                  </a:ext>
                </a:extLst>
              </p:cNvPr>
              <p:cNvSpPr>
                <a:spLocks noGrp="1"/>
              </p:cNvSpPr>
              <p:nvPr>
                <p:ph idx="1"/>
              </p:nvPr>
            </p:nvSpPr>
            <p:spPr>
              <a:xfrm>
                <a:off x="716281" y="1127603"/>
                <a:ext cx="5257800" cy="5392981"/>
              </a:xfrm>
            </p:spPr>
            <p:txBody>
              <a:bodyPr>
                <a:normAutofit fontScale="55000" lnSpcReduction="20000"/>
              </a:bodyPr>
              <a:lstStyle/>
              <a:p>
                <a:pPr marL="0" indent="0" algn="just">
                  <a:lnSpc>
                    <a:spcPct val="120000"/>
                  </a:lnSpc>
                  <a:buNone/>
                </a:pPr>
                <a:r>
                  <a:rPr lang="es-ES" dirty="0">
                    <a:latin typeface="Arial" panose="020B0604020202020204" pitchFamily="34" charset="0"/>
                    <a:cs typeface="Arial" panose="020B0604020202020204" pitchFamily="34" charset="0"/>
                  </a:rPr>
                  <a:t>La configuración electrónica del nitrógeno es </a:t>
                </a:r>
                <a14:m>
                  <m:oMath xmlns:m="http://schemas.openxmlformats.org/officeDocument/2006/math">
                    <m:r>
                      <m:rPr>
                        <m:sty m:val="p"/>
                      </m:rPr>
                      <a:rPr lang="es-ES" dirty="0" smtClean="0">
                        <a:latin typeface="Cambria Math" panose="02040503050406030204" pitchFamily="18" charset="0"/>
                      </a:rPr>
                      <m:t>N</m:t>
                    </m:r>
                    <m:d>
                      <m:dPr>
                        <m:begChr m:val="["/>
                        <m:endChr m:val="]"/>
                        <m:ctrlPr>
                          <a:rPr lang="es-ES" i="1">
                            <a:latin typeface="Cambria Math" panose="02040503050406030204" pitchFamily="18" charset="0"/>
                          </a:rPr>
                        </m:ctrlPr>
                      </m:dPr>
                      <m:e>
                        <m:r>
                          <a:rPr lang="es-ES" i="1">
                            <a:latin typeface="Cambria Math" panose="02040503050406030204" pitchFamily="18" charset="0"/>
                          </a:rPr>
                          <m:t>𝐻𝑒</m:t>
                        </m:r>
                      </m:e>
                    </m:d>
                    <m:r>
                      <a:rPr lang="es-ES" i="1">
                        <a:latin typeface="Cambria Math" panose="02040503050406030204" pitchFamily="18" charset="0"/>
                      </a:rPr>
                      <m:t> 2</m:t>
                    </m:r>
                    <m:sSup>
                      <m:sSupPr>
                        <m:ctrlPr>
                          <a:rPr lang="es-ES" i="1">
                            <a:latin typeface="Cambria Math" panose="02040503050406030204" pitchFamily="18" charset="0"/>
                          </a:rPr>
                        </m:ctrlPr>
                      </m:sSupPr>
                      <m:e>
                        <m:r>
                          <a:rPr lang="es-ES" i="1">
                            <a:latin typeface="Cambria Math" panose="02040503050406030204" pitchFamily="18" charset="0"/>
                          </a:rPr>
                          <m:t>𝑠</m:t>
                        </m:r>
                      </m:e>
                      <m:sup>
                        <m:r>
                          <a:rPr lang="es-ES" i="1">
                            <a:latin typeface="Cambria Math" panose="02040503050406030204" pitchFamily="18" charset="0"/>
                          </a:rPr>
                          <m:t>2</m:t>
                        </m:r>
                      </m:sup>
                    </m:sSup>
                    <m:r>
                      <a:rPr lang="es-ES" i="1">
                        <a:latin typeface="Cambria Math" panose="02040503050406030204" pitchFamily="18" charset="0"/>
                      </a:rPr>
                      <m:t>2</m:t>
                    </m:r>
                    <m:sSup>
                      <m:sSupPr>
                        <m:ctrlPr>
                          <a:rPr lang="es-ES" i="1">
                            <a:latin typeface="Cambria Math" panose="02040503050406030204" pitchFamily="18" charset="0"/>
                          </a:rPr>
                        </m:ctrlPr>
                      </m:sSupPr>
                      <m:e>
                        <m:r>
                          <a:rPr lang="es-ES" i="1">
                            <a:latin typeface="Cambria Math" panose="02040503050406030204" pitchFamily="18" charset="0"/>
                          </a:rPr>
                          <m:t>𝑝</m:t>
                        </m:r>
                      </m:e>
                      <m:sup>
                        <m:r>
                          <a:rPr lang="es-ES" b="0" i="1" smtClean="0">
                            <a:latin typeface="Cambria Math" panose="02040503050406030204" pitchFamily="18" charset="0"/>
                          </a:rPr>
                          <m:t>3</m:t>
                        </m:r>
                      </m:sup>
                    </m:sSup>
                  </m:oMath>
                </a14:m>
                <a:endParaRPr lang="es-ES" dirty="0">
                  <a:latin typeface="Arial" panose="020B0604020202020204" pitchFamily="34" charset="0"/>
                  <a:cs typeface="Arial" panose="020B0604020202020204" pitchFamily="34" charset="0"/>
                </a:endParaRPr>
              </a:p>
              <a:p>
                <a:pPr marL="0" indent="0" algn="just">
                  <a:lnSpc>
                    <a:spcPct val="120000"/>
                  </a:lnSpc>
                  <a:buNone/>
                </a:pPr>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No se a dibujado el vector que Indica la dirección en la que aumenta la energía pues es similar a los caso anteriores.</a:t>
                </a:r>
              </a:p>
              <a:p>
                <a:pPr marL="0" indent="0" algn="just">
                  <a:lnSpc>
                    <a:spcPct val="120000"/>
                  </a:lnSpc>
                  <a:buNone/>
                </a:pPr>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Todas las moléculas formadas por átomos distintos presentan esquemas de energía similares. </a:t>
                </a:r>
              </a:p>
              <a:p>
                <a:pPr marL="0" indent="0" algn="just">
                  <a:lnSpc>
                    <a:spcPct val="120000"/>
                  </a:lnSpc>
                  <a:buNone/>
                </a:pPr>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Estamos comentando solo los casos más simples, existen moléculas donde la complicación es mayor.</a:t>
                </a:r>
              </a:p>
              <a:p>
                <a:pPr marL="0" indent="0" algn="just">
                  <a:lnSpc>
                    <a:spcPct val="120000"/>
                  </a:lnSpc>
                  <a:buNone/>
                </a:pPr>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Por tener un electrón desapareado esta molécula es paramagnética.</a:t>
                </a:r>
              </a:p>
              <a:p>
                <a:pPr marL="0" indent="0" algn="just">
                  <a:lnSpc>
                    <a:spcPct val="120000"/>
                  </a:lnSpc>
                  <a:buNone/>
                </a:pPr>
                <a:endParaRPr lang="es-ES" dirty="0">
                  <a:latin typeface="Arial" panose="020B0604020202020204" pitchFamily="34" charset="0"/>
                  <a:cs typeface="Arial" panose="020B0604020202020204" pitchFamily="34" charset="0"/>
                </a:endParaRPr>
              </a:p>
              <a:p>
                <a:pPr marL="0" indent="0" algn="just">
                  <a:lnSpc>
                    <a:spcPct val="120000"/>
                  </a:lnSpc>
                  <a:buNone/>
                </a:pPr>
                <a:r>
                  <a:rPr lang="es-ES" dirty="0">
                    <a:latin typeface="Arial" panose="020B0604020202020204" pitchFamily="34" charset="0"/>
                    <a:cs typeface="Arial" panose="020B0604020202020204" pitchFamily="34" charset="0"/>
                  </a:rPr>
                  <a:t>En todos estos casos se podría haber calculado el orden de enlace,</a:t>
                </a:r>
              </a:p>
            </p:txBody>
          </p:sp>
        </mc:Choice>
        <mc:Fallback>
          <p:sp>
            <p:nvSpPr>
              <p:cNvPr id="6" name="Marcador de contenido 5">
                <a:extLst>
                  <a:ext uri="{FF2B5EF4-FFF2-40B4-BE49-F238E27FC236}">
                    <a16:creationId xmlns:a14="http://schemas.microsoft.com/office/drawing/2010/main" xmlns="" xmlns:a16="http://schemas.microsoft.com/office/drawing/2014/main" id="{EEF2DA54-085A-4F12-A00A-C8A594F52965}"/>
                  </a:ext>
                </a:extLst>
              </p:cNvPr>
              <p:cNvSpPr>
                <a:spLocks noGrp="1" noRot="1" noChangeAspect="1" noMove="1" noResize="1" noEditPoints="1" noAdjustHandles="1" noChangeArrowheads="1" noChangeShapeType="1" noTextEdit="1"/>
              </p:cNvSpPr>
              <p:nvPr>
                <p:ph idx="1"/>
              </p:nvPr>
            </p:nvSpPr>
            <p:spPr>
              <a:xfrm>
                <a:off x="716281" y="1127603"/>
                <a:ext cx="5257800" cy="5392981"/>
              </a:xfrm>
              <a:blipFill>
                <a:blip r:embed="rId2"/>
                <a:stretch>
                  <a:fillRect l="-464" t="-226" r="-348"/>
                </a:stretch>
              </a:blipFill>
            </p:spPr>
            <p:txBody>
              <a:bodyPr/>
              <a:lstStyle/>
              <a:p>
                <a:r>
                  <a:rPr lang="es-ES">
                    <a:noFill/>
                  </a:rPr>
                  <a:t> </a:t>
                </a:r>
              </a:p>
            </p:txBody>
          </p:sp>
        </mc:Fallback>
      </mc:AlternateContent>
      <p:pic>
        <p:nvPicPr>
          <p:cNvPr id="9" name="Marcador de contenido 3">
            <a:extLst>
              <a:ext uri="{FF2B5EF4-FFF2-40B4-BE49-F238E27FC236}">
                <a16:creationId xmlns="" xmlns:a16="http://schemas.microsoft.com/office/drawing/2014/main" id="{D70943AB-D432-4FEE-938C-FD8EC3EBA979}"/>
              </a:ext>
            </a:extLst>
          </p:cNvPr>
          <p:cNvPicPr>
            <a:picLocks noChangeAspect="1"/>
          </p:cNvPicPr>
          <p:nvPr/>
        </p:nvPicPr>
        <p:blipFill>
          <a:blip r:embed="rId3"/>
          <a:stretch>
            <a:fillRect/>
          </a:stretch>
        </p:blipFill>
        <p:spPr>
          <a:xfrm>
            <a:off x="6217920" y="1099893"/>
            <a:ext cx="5486400" cy="5392982"/>
          </a:xfrm>
          <a:prstGeom prst="rect">
            <a:avLst/>
          </a:prstGeom>
        </p:spPr>
      </p:pic>
      <p:sp>
        <p:nvSpPr>
          <p:cNvPr id="3" name="CuadroTexto 2">
            <a:extLst>
              <a:ext uri="{FF2B5EF4-FFF2-40B4-BE49-F238E27FC236}">
                <a16:creationId xmlns="" xmlns:a16="http://schemas.microsoft.com/office/drawing/2014/main" id="{704A8D4E-169E-4E9E-BA92-84B2C28C4941}"/>
              </a:ext>
            </a:extLst>
          </p:cNvPr>
          <p:cNvSpPr txBox="1"/>
          <p:nvPr/>
        </p:nvSpPr>
        <p:spPr>
          <a:xfrm>
            <a:off x="7910945" y="581891"/>
            <a:ext cx="3789820" cy="400110"/>
          </a:xfrm>
          <a:prstGeom prst="rect">
            <a:avLst/>
          </a:prstGeom>
          <a:noFill/>
        </p:spPr>
        <p:txBody>
          <a:bodyPr wrap="none" rtlCol="0">
            <a:spAutoFit/>
          </a:bodyPr>
          <a:lstStyle/>
          <a:p>
            <a:r>
              <a:rPr lang="es-ES" sz="2000" dirty="0">
                <a:latin typeface="Arial" panose="020B0604020202020204" pitchFamily="34" charset="0"/>
                <a:cs typeface="Arial" panose="020B0604020202020204" pitchFamily="34" charset="0"/>
              </a:rPr>
              <a:t>Molécula paramagnética de NO</a:t>
            </a:r>
          </a:p>
        </p:txBody>
      </p:sp>
    </p:spTree>
    <p:extLst>
      <p:ext uri="{BB962C8B-B14F-4D97-AF65-F5344CB8AC3E}">
        <p14:creationId xmlns="" xmlns:p14="http://schemas.microsoft.com/office/powerpoint/2010/main" val="3428251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96440" y="183198"/>
            <a:ext cx="8229600" cy="346050"/>
          </a:xfrm>
        </p:spPr>
        <p:txBody>
          <a:bodyPr>
            <a:noAutofit/>
          </a:bodyPr>
          <a:lstStyle/>
          <a:p>
            <a:r>
              <a:rPr lang="es-AR" sz="3600" b="1" dirty="0">
                <a:latin typeface="Arial" panose="020B0604020202020204" pitchFamily="34" charset="0"/>
                <a:cs typeface="Arial" panose="020B0604020202020204" pitchFamily="34" charset="0"/>
              </a:rPr>
              <a:t>Momentos angular de espín</a:t>
            </a:r>
          </a:p>
        </p:txBody>
      </p:sp>
      <mc:AlternateContent xmlns:mc="http://schemas.openxmlformats.org/markup-compatibility/2006">
        <mc:Choice xmlns="" xmlns:a14="http://schemas.microsoft.com/office/drawing/2010/main" Requires="a14">
          <p:sp>
            <p:nvSpPr>
              <p:cNvPr id="3" name="2 Marcador de contenido"/>
              <p:cNvSpPr>
                <a:spLocks noGrp="1"/>
              </p:cNvSpPr>
              <p:nvPr>
                <p:ph idx="1"/>
              </p:nvPr>
            </p:nvSpPr>
            <p:spPr>
              <a:xfrm>
                <a:off x="98473" y="620688"/>
                <a:ext cx="7138679" cy="6237312"/>
              </a:xfrm>
              <a:ln>
                <a:noFill/>
              </a:ln>
            </p:spPr>
            <p:txBody>
              <a:bodyPr>
                <a:normAutofit fontScale="77500" lnSpcReduction="20000"/>
              </a:bodyPr>
              <a:lstStyle/>
              <a:p>
                <a:pPr marL="0" indent="0">
                  <a:lnSpc>
                    <a:spcPct val="110000"/>
                  </a:lnSpc>
                  <a:buNone/>
                </a:pPr>
                <a:r>
                  <a:rPr lang="es-AR" dirty="0">
                    <a:latin typeface="Arial" panose="020B0604020202020204" pitchFamily="34" charset="0"/>
                    <a:cs typeface="Arial" panose="020B0604020202020204" pitchFamily="34" charset="0"/>
                  </a:rPr>
                  <a:t>El momento angular de espín </a:t>
                </a:r>
                <a14:m>
                  <m:oMath xmlns:m="http://schemas.openxmlformats.org/officeDocument/2006/math">
                    <m:acc>
                      <m:accPr>
                        <m:chr m:val="⃗"/>
                        <m:ctrlPr>
                          <a:rPr lang="es-AR" i="1">
                            <a:latin typeface="Cambria Math" panose="02040503050406030204" pitchFamily="18" charset="0"/>
                          </a:rPr>
                        </m:ctrlPr>
                      </m:accPr>
                      <m:e>
                        <m:r>
                          <a:rPr lang="es-AR" i="1">
                            <a:latin typeface="Cambria Math"/>
                          </a:rPr>
                          <m:t>𝑆</m:t>
                        </m:r>
                      </m:e>
                    </m:acc>
                    <m:r>
                      <a:rPr lang="es-AR" i="1">
                        <a:latin typeface="Cambria Math"/>
                      </a:rPr>
                      <m:t> </m:t>
                    </m:r>
                  </m:oMath>
                </a14:m>
                <a:r>
                  <a:rPr lang="es-AR" dirty="0">
                    <a:latin typeface="Arial" panose="020B0604020202020204" pitchFamily="34" charset="0"/>
                    <a:cs typeface="Arial" panose="020B0604020202020204" pitchFamily="34" charset="0"/>
                  </a:rPr>
                  <a:t>tiene modulo</a:t>
                </a:r>
                <a:endParaRPr lang="es-AR" i="1" dirty="0">
                  <a:latin typeface="Arial" panose="020B0604020202020204" pitchFamily="34" charset="0"/>
                  <a:cs typeface="Arial" panose="020B0604020202020204" pitchFamily="34" charset="0"/>
                </a:endParaRPr>
              </a:p>
              <a:p>
                <a:pPr marL="0" indent="0">
                  <a:lnSpc>
                    <a:spcPct val="110000"/>
                  </a:lnSpc>
                  <a:buNone/>
                </a:pPr>
                <a14:m>
                  <m:oMathPara xmlns:m="http://schemas.openxmlformats.org/officeDocument/2006/math">
                    <m:oMathParaPr>
                      <m:jc m:val="centerGroup"/>
                    </m:oMathParaPr>
                    <m:oMath xmlns:m="http://schemas.openxmlformats.org/officeDocument/2006/math">
                      <m:r>
                        <a:rPr lang="es-AR" i="1" smtClean="0">
                          <a:latin typeface="Cambria Math"/>
                        </a:rPr>
                        <m:t>    </m:t>
                      </m:r>
                      <m:d>
                        <m:dPr>
                          <m:begChr m:val="|"/>
                          <m:endChr m:val="|"/>
                          <m:ctrlPr>
                            <a:rPr lang="es-AR" i="1">
                              <a:latin typeface="Cambria Math" panose="02040503050406030204" pitchFamily="18" charset="0"/>
                            </a:rPr>
                          </m:ctrlPr>
                        </m:dPr>
                        <m:e>
                          <m:acc>
                            <m:accPr>
                              <m:chr m:val="⃗"/>
                              <m:ctrlPr>
                                <a:rPr lang="es-AR" i="1">
                                  <a:latin typeface="Cambria Math" panose="02040503050406030204" pitchFamily="18" charset="0"/>
                                </a:rPr>
                              </m:ctrlPr>
                            </m:accPr>
                            <m:e>
                              <m:r>
                                <a:rPr lang="es-AR" i="1">
                                  <a:latin typeface="Cambria Math"/>
                                </a:rPr>
                                <m:t>𝑆</m:t>
                              </m:r>
                            </m:e>
                          </m:acc>
                        </m:e>
                      </m:d>
                      <m:r>
                        <a:rPr lang="es-AR" i="1">
                          <a:latin typeface="Cambria Math"/>
                        </a:rPr>
                        <m:t>=</m:t>
                      </m:r>
                      <m:rad>
                        <m:radPr>
                          <m:degHide m:val="on"/>
                          <m:ctrlPr>
                            <a:rPr lang="es-AR" i="1">
                              <a:latin typeface="Cambria Math" panose="02040503050406030204" pitchFamily="18" charset="0"/>
                            </a:rPr>
                          </m:ctrlPr>
                        </m:radPr>
                        <m:deg/>
                        <m:e>
                          <m:r>
                            <a:rPr lang="es-AR" b="0" i="1" smtClean="0">
                              <a:latin typeface="Cambria Math"/>
                            </a:rPr>
                            <m:t>𝑠</m:t>
                          </m:r>
                          <m:d>
                            <m:dPr>
                              <m:ctrlPr>
                                <a:rPr lang="es-AR" i="1">
                                  <a:latin typeface="Cambria Math" panose="02040503050406030204" pitchFamily="18" charset="0"/>
                                </a:rPr>
                              </m:ctrlPr>
                            </m:dPr>
                            <m:e>
                              <m:r>
                                <a:rPr lang="es-AR" b="0" i="1" smtClean="0">
                                  <a:latin typeface="Cambria Math"/>
                                </a:rPr>
                                <m:t>𝑠</m:t>
                              </m:r>
                              <m:r>
                                <a:rPr lang="es-AR" i="1">
                                  <a:latin typeface="Cambria Math"/>
                                </a:rPr>
                                <m:t>+1</m:t>
                              </m:r>
                            </m:e>
                          </m:d>
                        </m:e>
                      </m:rad>
                      <m:f>
                        <m:fPr>
                          <m:ctrlPr>
                            <a:rPr lang="es-AR" i="1">
                              <a:latin typeface="Cambria Math" panose="02040503050406030204" pitchFamily="18" charset="0"/>
                            </a:rPr>
                          </m:ctrlPr>
                        </m:fPr>
                        <m:num>
                          <m:r>
                            <a:rPr lang="es-AR" i="1">
                              <a:latin typeface="Cambria Math"/>
                            </a:rPr>
                            <m:t>h</m:t>
                          </m:r>
                        </m:num>
                        <m:den>
                          <m:r>
                            <a:rPr lang="es-AR" i="1">
                              <a:latin typeface="Cambria Math"/>
                            </a:rPr>
                            <m:t>2</m:t>
                          </m:r>
                          <m:r>
                            <a:rPr lang="es-AR" i="1">
                              <a:latin typeface="Cambria Math"/>
                              <a:ea typeface="Cambria Math"/>
                            </a:rPr>
                            <m:t>𝜋</m:t>
                          </m:r>
                        </m:den>
                      </m:f>
                      <m:r>
                        <a:rPr lang="es-AR" i="1">
                          <a:latin typeface="Cambria Math"/>
                          <a:ea typeface="Cambria Math"/>
                        </a:rPr>
                        <m:t>=</m:t>
                      </m:r>
                      <m:rad>
                        <m:radPr>
                          <m:degHide m:val="on"/>
                          <m:ctrlPr>
                            <a:rPr lang="es-AR" i="1">
                              <a:latin typeface="Cambria Math" panose="02040503050406030204" pitchFamily="18" charset="0"/>
                            </a:rPr>
                          </m:ctrlPr>
                        </m:radPr>
                        <m:deg/>
                        <m:e>
                          <m:r>
                            <a:rPr lang="es-AR" b="0" i="1" smtClean="0">
                              <a:latin typeface="Cambria Math"/>
                            </a:rPr>
                            <m:t>𝑠</m:t>
                          </m:r>
                          <m:d>
                            <m:dPr>
                              <m:ctrlPr>
                                <a:rPr lang="es-AR" i="1">
                                  <a:latin typeface="Cambria Math" panose="02040503050406030204" pitchFamily="18" charset="0"/>
                                </a:rPr>
                              </m:ctrlPr>
                            </m:dPr>
                            <m:e>
                              <m:r>
                                <a:rPr lang="es-AR" b="0" i="1" smtClean="0">
                                  <a:latin typeface="Cambria Math"/>
                                </a:rPr>
                                <m:t>𝑠</m:t>
                              </m:r>
                              <m:r>
                                <a:rPr lang="es-AR" i="1">
                                  <a:latin typeface="Cambria Math"/>
                                </a:rPr>
                                <m:t>+1</m:t>
                              </m:r>
                            </m:e>
                          </m:d>
                        </m:e>
                      </m:rad>
                      <m:r>
                        <a:rPr lang="es-AR" i="1">
                          <a:latin typeface="Cambria Math"/>
                          <a:ea typeface="Cambria Math"/>
                        </a:rPr>
                        <m:t>ℏ </m:t>
                      </m:r>
                    </m:oMath>
                  </m:oMathPara>
                </a14:m>
                <a:endParaRPr lang="es-AR" dirty="0">
                  <a:latin typeface="Arial" panose="020B0604020202020204" pitchFamily="34" charset="0"/>
                  <a:cs typeface="Arial" panose="020B0604020202020204" pitchFamily="34" charset="0"/>
                </a:endParaRPr>
              </a:p>
              <a:p>
                <a:pPr marL="0" indent="0">
                  <a:lnSpc>
                    <a:spcPct val="110000"/>
                  </a:lnSpc>
                  <a:buNone/>
                </a:pPr>
                <a:r>
                  <a:rPr lang="es-AR" dirty="0">
                    <a:latin typeface="Arial" panose="020B0604020202020204" pitchFamily="34" charset="0"/>
                    <a:cs typeface="Arial" panose="020B0604020202020204" pitchFamily="34" charset="0"/>
                  </a:rPr>
                  <a:t>Expresión similar a la del momento orbitan </a:t>
                </a:r>
                <a14:m>
                  <m:oMath xmlns:m="http://schemas.openxmlformats.org/officeDocument/2006/math">
                    <m:d>
                      <m:dPr>
                        <m:begChr m:val="|"/>
                        <m:endChr m:val="|"/>
                        <m:ctrlPr>
                          <a:rPr lang="es-AR" i="1" smtClean="0">
                            <a:latin typeface="Cambria Math" panose="02040503050406030204" pitchFamily="18" charset="0"/>
                          </a:rPr>
                        </m:ctrlPr>
                      </m:dPr>
                      <m:e>
                        <m:acc>
                          <m:accPr>
                            <m:chr m:val="⃗"/>
                            <m:ctrlPr>
                              <a:rPr lang="es-AR" i="1" smtClean="0">
                                <a:latin typeface="Cambria Math" panose="02040503050406030204" pitchFamily="18" charset="0"/>
                              </a:rPr>
                            </m:ctrlPr>
                          </m:accPr>
                          <m:e>
                            <m:r>
                              <a:rPr lang="es-AR" b="0" i="1" smtClean="0">
                                <a:latin typeface="Cambria Math"/>
                              </a:rPr>
                              <m:t>𝐿</m:t>
                            </m:r>
                          </m:e>
                        </m:acc>
                      </m:e>
                    </m:d>
                  </m:oMath>
                </a14:m>
                <a:r>
                  <a:rPr lang="es-AR" dirty="0">
                    <a:latin typeface="Arial" panose="020B0604020202020204" pitchFamily="34" charset="0"/>
                    <a:cs typeface="Arial" panose="020B0604020202020204" pitchFamily="34" charset="0"/>
                  </a:rPr>
                  <a:t>, donde </a:t>
                </a:r>
                <a14:m>
                  <m:oMath xmlns:m="http://schemas.openxmlformats.org/officeDocument/2006/math">
                    <m:r>
                      <a:rPr lang="es-AR" b="0" i="0" smtClean="0">
                        <a:latin typeface="Cambria Math"/>
                      </a:rPr>
                      <m:t> </m:t>
                    </m:r>
                    <m:r>
                      <a:rPr lang="es-AR" b="0" i="1" smtClean="0">
                        <a:latin typeface="Cambria Math"/>
                      </a:rPr>
                      <m:t>𝑠</m:t>
                    </m:r>
                  </m:oMath>
                </a14:m>
                <a:r>
                  <a:rPr lang="es-AR" dirty="0">
                    <a:latin typeface="Arial" panose="020B0604020202020204" pitchFamily="34" charset="0"/>
                    <a:cs typeface="Arial" panose="020B0604020202020204" pitchFamily="34" charset="0"/>
                  </a:rPr>
                  <a:t>  es el número cuántico de espín, cuyo valor es </a:t>
                </a:r>
                <a14:m>
                  <m:oMath xmlns:m="http://schemas.openxmlformats.org/officeDocument/2006/math">
                    <m:f>
                      <m:fPr>
                        <m:ctrlPr>
                          <a:rPr lang="es-AR" i="1" smtClean="0">
                            <a:latin typeface="Cambria Math" panose="02040503050406030204" pitchFamily="18" charset="0"/>
                          </a:rPr>
                        </m:ctrlPr>
                      </m:fPr>
                      <m:num>
                        <m:r>
                          <a:rPr lang="es-AR" b="0" i="1" smtClean="0">
                            <a:latin typeface="Cambria Math"/>
                          </a:rPr>
                          <m:t>1</m:t>
                        </m:r>
                      </m:num>
                      <m:den>
                        <m:r>
                          <a:rPr lang="es-AR" b="0" i="1" smtClean="0">
                            <a:latin typeface="Cambria Math"/>
                          </a:rPr>
                          <m:t>2</m:t>
                        </m:r>
                      </m:den>
                    </m:f>
                  </m:oMath>
                </a14:m>
                <a:endParaRPr lang="es-AR" dirty="0">
                  <a:latin typeface="Arial" panose="020B0604020202020204" pitchFamily="34" charset="0"/>
                  <a:cs typeface="Arial" panose="020B0604020202020204" pitchFamily="34" charset="0"/>
                </a:endParaRPr>
              </a:p>
              <a:p>
                <a:pPr marL="0" indent="0" algn="ctr">
                  <a:lnSpc>
                    <a:spcPct val="110000"/>
                  </a:lnSpc>
                  <a:buNone/>
                </a:pPr>
                <a14:m>
                  <m:oMath xmlns:m="http://schemas.openxmlformats.org/officeDocument/2006/math">
                    <m:r>
                      <a:rPr lang="es-AR" i="1">
                        <a:latin typeface="Cambria Math"/>
                      </a:rPr>
                      <m:t> </m:t>
                    </m:r>
                    <m:d>
                      <m:dPr>
                        <m:begChr m:val="|"/>
                        <m:endChr m:val="|"/>
                        <m:ctrlPr>
                          <a:rPr lang="es-AR" i="1">
                            <a:latin typeface="Cambria Math" panose="02040503050406030204" pitchFamily="18" charset="0"/>
                          </a:rPr>
                        </m:ctrlPr>
                      </m:dPr>
                      <m:e>
                        <m:acc>
                          <m:accPr>
                            <m:chr m:val="⃗"/>
                            <m:ctrlPr>
                              <a:rPr lang="es-AR" i="1">
                                <a:latin typeface="Cambria Math" panose="02040503050406030204" pitchFamily="18" charset="0"/>
                              </a:rPr>
                            </m:ctrlPr>
                          </m:accPr>
                          <m:e>
                            <m:r>
                              <a:rPr lang="es-AR" i="1">
                                <a:latin typeface="Cambria Math"/>
                              </a:rPr>
                              <m:t>𝑆</m:t>
                            </m:r>
                          </m:e>
                        </m:acc>
                      </m:e>
                    </m:d>
                    <m:r>
                      <a:rPr lang="es-AR" i="1">
                        <a:latin typeface="Cambria Math"/>
                      </a:rPr>
                      <m:t>=</m:t>
                    </m:r>
                    <m:rad>
                      <m:radPr>
                        <m:degHide m:val="on"/>
                        <m:ctrlPr>
                          <a:rPr lang="es-AR" i="1">
                            <a:latin typeface="Cambria Math" panose="02040503050406030204" pitchFamily="18" charset="0"/>
                          </a:rPr>
                        </m:ctrlPr>
                      </m:radPr>
                      <m:deg/>
                      <m:e>
                        <m:r>
                          <a:rPr lang="es-AR" i="1">
                            <a:latin typeface="Cambria Math"/>
                          </a:rPr>
                          <m:t>𝑠</m:t>
                        </m:r>
                        <m:d>
                          <m:dPr>
                            <m:ctrlPr>
                              <a:rPr lang="es-AR" i="1">
                                <a:latin typeface="Cambria Math" panose="02040503050406030204" pitchFamily="18" charset="0"/>
                              </a:rPr>
                            </m:ctrlPr>
                          </m:dPr>
                          <m:e>
                            <m:r>
                              <a:rPr lang="es-AR" i="1">
                                <a:latin typeface="Cambria Math"/>
                              </a:rPr>
                              <m:t>𝑠</m:t>
                            </m:r>
                            <m:r>
                              <a:rPr lang="es-AR" i="1">
                                <a:latin typeface="Cambria Math"/>
                              </a:rPr>
                              <m:t>+1</m:t>
                            </m:r>
                          </m:e>
                        </m:d>
                      </m:e>
                    </m:rad>
                    <m:r>
                      <a:rPr lang="es-AR" i="1">
                        <a:latin typeface="Cambria Math"/>
                        <a:ea typeface="Cambria Math"/>
                      </a:rPr>
                      <m:t>ℏ</m:t>
                    </m:r>
                    <m:r>
                      <a:rPr lang="es-AR" b="0" i="1" smtClean="0">
                        <a:latin typeface="Cambria Math"/>
                        <a:ea typeface="Cambria Math"/>
                      </a:rPr>
                      <m:t>=</m:t>
                    </m:r>
                    <m:f>
                      <m:fPr>
                        <m:ctrlPr>
                          <a:rPr lang="es-AR" b="0" i="1" smtClean="0">
                            <a:latin typeface="Cambria Math" panose="02040503050406030204" pitchFamily="18" charset="0"/>
                            <a:ea typeface="Cambria Math"/>
                          </a:rPr>
                        </m:ctrlPr>
                      </m:fPr>
                      <m:num>
                        <m:rad>
                          <m:radPr>
                            <m:degHide m:val="on"/>
                            <m:ctrlPr>
                              <a:rPr lang="es-AR" b="0" i="1" smtClean="0">
                                <a:latin typeface="Cambria Math" panose="02040503050406030204" pitchFamily="18" charset="0"/>
                                <a:ea typeface="Cambria Math"/>
                              </a:rPr>
                            </m:ctrlPr>
                          </m:radPr>
                          <m:deg/>
                          <m:e>
                            <m:r>
                              <a:rPr lang="es-AR" b="0" i="1" smtClean="0">
                                <a:latin typeface="Cambria Math"/>
                                <a:ea typeface="Cambria Math"/>
                              </a:rPr>
                              <m:t>3</m:t>
                            </m:r>
                          </m:e>
                        </m:rad>
                      </m:num>
                      <m:den>
                        <m:r>
                          <a:rPr lang="es-AR" b="0" i="1" smtClean="0">
                            <a:latin typeface="Cambria Math"/>
                            <a:ea typeface="Cambria Math"/>
                          </a:rPr>
                          <m:t>2</m:t>
                        </m:r>
                      </m:den>
                    </m:f>
                  </m:oMath>
                </a14:m>
                <a:r>
                  <a:rPr lang="es-AR" dirty="0">
                    <a:latin typeface="Arial" panose="020B0604020202020204" pitchFamily="34" charset="0"/>
                    <a:ea typeface="Cambria Math"/>
                    <a:cs typeface="Arial" panose="020B0604020202020204" pitchFamily="34" charset="0"/>
                  </a:rPr>
                  <a:t/>
                </a:r>
                <a14:m>
                  <m:oMath xmlns:m="http://schemas.openxmlformats.org/officeDocument/2006/math">
                    <m:r>
                      <a:rPr lang="es-AR" i="1">
                        <a:latin typeface="Cambria Math"/>
                        <a:ea typeface="Cambria Math"/>
                      </a:rPr>
                      <m:t>ℏ</m:t>
                    </m:r>
                  </m:oMath>
                </a14:m>
                <a:endParaRPr lang="es-AR" dirty="0">
                  <a:latin typeface="Arial" panose="020B0604020202020204" pitchFamily="34" charset="0"/>
                  <a:cs typeface="Arial" panose="020B0604020202020204" pitchFamily="34" charset="0"/>
                </a:endParaRPr>
              </a:p>
              <a:p>
                <a:pPr marL="0" indent="0" algn="just">
                  <a:lnSpc>
                    <a:spcPct val="110000"/>
                  </a:lnSpc>
                  <a:buNone/>
                </a:pPr>
                <a:r>
                  <a:rPr lang="es-AR" dirty="0">
                    <a:latin typeface="Arial" panose="020B0604020202020204" pitchFamily="34" charset="0"/>
                    <a:cs typeface="Arial" panose="020B0604020202020204" pitchFamily="34" charset="0"/>
                  </a:rPr>
                  <a:t>También aquí la componente </a:t>
                </a:r>
                <a14:m>
                  <m:oMath xmlns:m="http://schemas.openxmlformats.org/officeDocument/2006/math">
                    <m:sSub>
                      <m:sSubPr>
                        <m:ctrlPr>
                          <a:rPr lang="es-AR" i="1" smtClean="0">
                            <a:latin typeface="Cambria Math" panose="02040503050406030204" pitchFamily="18" charset="0"/>
                          </a:rPr>
                        </m:ctrlPr>
                      </m:sSubPr>
                      <m:e>
                        <m:r>
                          <a:rPr lang="es-AR" b="0" i="1" smtClean="0">
                            <a:latin typeface="Cambria Math"/>
                          </a:rPr>
                          <m:t>𝑆</m:t>
                        </m:r>
                      </m:e>
                      <m:sub>
                        <m:r>
                          <a:rPr lang="es-AR" b="0" i="1" smtClean="0">
                            <a:latin typeface="Cambria Math"/>
                          </a:rPr>
                          <m:t>𝑧</m:t>
                        </m:r>
                      </m:sub>
                    </m:sSub>
                  </m:oMath>
                </a14:m>
                <a:r>
                  <a:rPr lang="es-AR" dirty="0">
                    <a:latin typeface="Arial" panose="020B0604020202020204" pitchFamily="34" charset="0"/>
                    <a:cs typeface="Arial" panose="020B0604020202020204" pitchFamily="34" charset="0"/>
                  </a:rPr>
                  <a:t> del momento angular de spin de un electrón a lo largo del eje z determinada por un campo magnético exterior esta cuantificada y vale .</a:t>
                </a:r>
              </a:p>
              <a:p>
                <a:pPr marL="0" indent="0" algn="just">
                  <a:lnSpc>
                    <a:spcPct val="110000"/>
                  </a:lnSpc>
                  <a:buNone/>
                </a:pP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r>
                            <a:rPr lang="es-AR" b="0" i="1" smtClean="0">
                              <a:latin typeface="Cambria Math"/>
                            </a:rPr>
                            <m:t>𝑆</m:t>
                          </m:r>
                        </m:e>
                        <m:sub>
                          <m:r>
                            <a:rPr lang="es-AR" b="0" i="1" smtClean="0">
                              <a:latin typeface="Cambria Math"/>
                            </a:rPr>
                            <m:t>𝑧</m:t>
                          </m:r>
                        </m:sub>
                      </m:sSub>
                      <m:r>
                        <a:rPr lang="es-AR" b="0" i="1" smtClean="0">
                          <a:latin typeface="Cambria Math"/>
                        </a:rPr>
                        <m:t>=</m:t>
                      </m:r>
                      <m:sSub>
                        <m:sSubPr>
                          <m:ctrlPr>
                            <a:rPr lang="es-AR" b="0" i="1" smtClean="0">
                              <a:latin typeface="Cambria Math" panose="02040503050406030204" pitchFamily="18" charset="0"/>
                            </a:rPr>
                          </m:ctrlPr>
                        </m:sSubPr>
                        <m:e>
                          <m:r>
                            <a:rPr lang="es-AR" b="0" i="1" smtClean="0">
                              <a:latin typeface="Cambria Math"/>
                            </a:rPr>
                            <m:t>𝑚</m:t>
                          </m:r>
                        </m:e>
                        <m:sub>
                          <m:r>
                            <a:rPr lang="es-AR" b="0" i="1" smtClean="0">
                              <a:latin typeface="Cambria Math"/>
                            </a:rPr>
                            <m:t>𝑠</m:t>
                          </m:r>
                        </m:sub>
                      </m:sSub>
                      <m:r>
                        <a:rPr lang="es-AR" b="0" i="1" smtClean="0">
                          <a:latin typeface="Cambria Math"/>
                          <a:ea typeface="Cambria Math"/>
                        </a:rPr>
                        <m:t>ℏ=∓</m:t>
                      </m:r>
                      <m:f>
                        <m:fPr>
                          <m:ctrlPr>
                            <a:rPr lang="es-AR" b="0" i="1" smtClean="0">
                              <a:latin typeface="Cambria Math" panose="02040503050406030204" pitchFamily="18" charset="0"/>
                              <a:ea typeface="Cambria Math"/>
                            </a:rPr>
                          </m:ctrlPr>
                        </m:fPr>
                        <m:num>
                          <m:r>
                            <a:rPr lang="es-AR" b="0" i="1" smtClean="0">
                              <a:latin typeface="Cambria Math"/>
                              <a:ea typeface="Cambria Math"/>
                            </a:rPr>
                            <m:t>1</m:t>
                          </m:r>
                        </m:num>
                        <m:den>
                          <m:r>
                            <a:rPr lang="es-AR" b="0" i="1" smtClean="0">
                              <a:latin typeface="Cambria Math"/>
                              <a:ea typeface="Cambria Math"/>
                            </a:rPr>
                            <m:t>2</m:t>
                          </m:r>
                        </m:den>
                      </m:f>
                      <m:r>
                        <a:rPr lang="es-AR" b="0" i="1" smtClean="0">
                          <a:latin typeface="Cambria Math"/>
                          <a:ea typeface="Cambria Math"/>
                        </a:rPr>
                        <m:t>ℏ</m:t>
                      </m:r>
                    </m:oMath>
                  </m:oMathPara>
                </a14:m>
                <a:endParaRPr lang="es-AR" dirty="0">
                  <a:latin typeface="Arial" panose="020B0604020202020204" pitchFamily="34" charset="0"/>
                  <a:cs typeface="Arial" panose="020B0604020202020204" pitchFamily="34" charset="0"/>
                </a:endParaRPr>
              </a:p>
              <a:p>
                <a:pPr marL="0" indent="0" algn="just">
                  <a:lnSpc>
                    <a:spcPct val="110000"/>
                  </a:lnSpc>
                  <a:buNone/>
                </a:pPr>
                <a:r>
                  <a:rPr lang="es-AR" dirty="0">
                    <a:latin typeface="Arial" panose="020B0604020202020204" pitchFamily="34" charset="0"/>
                    <a:cs typeface="Arial" panose="020B0604020202020204" pitchFamily="34" charset="0"/>
                  </a:rPr>
                  <a:t>Estas propiedades no pueden ser explicadas por modelos clásicos. SI se explican combinando ideas de la </a:t>
                </a:r>
                <a:r>
                  <a:rPr lang="es-AR" dirty="0" err="1">
                    <a:latin typeface="Arial" panose="020B0604020202020204" pitchFamily="34" charset="0"/>
                    <a:cs typeface="Arial" panose="020B0604020202020204" pitchFamily="34" charset="0"/>
                  </a:rPr>
                  <a:t>Mec</a:t>
                </a:r>
                <a:r>
                  <a:rPr lang="es-AR" dirty="0">
                    <a:latin typeface="Arial" panose="020B0604020202020204" pitchFamily="34" charset="0"/>
                    <a:cs typeface="Arial" panose="020B0604020202020204" pitchFamily="34" charset="0"/>
                  </a:rPr>
                  <a:t>. Cuántica y la Relatividad.( Dirac 1928).</a:t>
                </a:r>
              </a:p>
              <a:p>
                <a:pPr marL="0" indent="0" algn="ctr">
                  <a:lnSpc>
                    <a:spcPct val="110000"/>
                  </a:lnSpc>
                  <a:buNone/>
                </a:pPr>
                <a:endParaRPr lang="es-AR" dirty="0">
                  <a:latin typeface="Arial" panose="020B0604020202020204" pitchFamily="34" charset="0"/>
                  <a:cs typeface="Arial" panose="020B0604020202020204" pitchFamily="34" charset="0"/>
                </a:endParaRPr>
              </a:p>
              <a:p>
                <a:pPr marL="0" indent="0" algn="just">
                  <a:buNone/>
                </a:pPr>
                <a:endParaRPr lang="es-AR" dirty="0"/>
              </a:p>
            </p:txBody>
          </p:sp>
        </mc:Choice>
        <mc:Fallback>
          <p:sp>
            <p:nvSpPr>
              <p:cNvPr id="3" name="2 Marcador de contenido"/>
              <p:cNvSpPr>
                <a:spLocks noGrp="1" noRot="1" noChangeAspect="1" noMove="1" noResize="1" noEditPoints="1" noAdjustHandles="1" noChangeArrowheads="1" noChangeShapeType="1" noTextEdit="1"/>
              </p:cNvSpPr>
              <p:nvPr>
                <p:ph idx="1"/>
              </p:nvPr>
            </p:nvSpPr>
            <p:spPr>
              <a:xfrm>
                <a:off x="98473" y="620688"/>
                <a:ext cx="7138679" cy="6237312"/>
              </a:xfrm>
              <a:blipFill>
                <a:blip r:embed="rId2"/>
                <a:stretch>
                  <a:fillRect l="-1110" t="-587" r="-1110"/>
                </a:stretch>
              </a:blipFill>
              <a:ln>
                <a:noFill/>
              </a:ln>
            </p:spPr>
            <p:txBody>
              <a:bodyPr/>
              <a:lstStyle/>
              <a:p>
                <a:r>
                  <a:rPr lang="es-ES">
                    <a:noFill/>
                  </a:rPr>
                  <a:t> </a:t>
                </a:r>
              </a:p>
            </p:txBody>
          </p:sp>
        </mc:Fallback>
      </mc:AlternateContent>
      <p:pic>
        <p:nvPicPr>
          <p:cNvPr id="4"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237152" y="620688"/>
            <a:ext cx="4352825" cy="51845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11522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81200" y="274638"/>
            <a:ext cx="8229600" cy="562074"/>
          </a:xfrm>
        </p:spPr>
        <p:txBody>
          <a:bodyPr>
            <a:normAutofit/>
          </a:bodyPr>
          <a:lstStyle/>
          <a:p>
            <a:pPr algn="ctr"/>
            <a:r>
              <a:rPr lang="es-AR" sz="3200" b="1" dirty="0">
                <a:latin typeface="Arial" panose="020B0604020202020204" pitchFamily="34" charset="0"/>
                <a:cs typeface="Arial" panose="020B0604020202020204" pitchFamily="34" charset="0"/>
              </a:rPr>
              <a:t>Momentos magnéticos de espín</a:t>
            </a:r>
            <a:endParaRPr lang="es-AR" sz="3200" dirty="0">
              <a:latin typeface="Arial" panose="020B0604020202020204" pitchFamily="34" charset="0"/>
              <a:cs typeface="Arial" panose="020B0604020202020204" pitchFamily="34" charset="0"/>
            </a:endParaRPr>
          </a:p>
        </p:txBody>
      </p:sp>
      <mc:AlternateContent xmlns:mc="http://schemas.openxmlformats.org/markup-compatibility/2006">
        <mc:Choice xmlns="" xmlns:a14="http://schemas.microsoft.com/office/drawing/2010/main" Requires="a14">
          <p:sp>
            <p:nvSpPr>
              <p:cNvPr id="3" name="2 Marcador de contenido"/>
              <p:cNvSpPr>
                <a:spLocks noGrp="1"/>
              </p:cNvSpPr>
              <p:nvPr>
                <p:ph idx="1"/>
              </p:nvPr>
            </p:nvSpPr>
            <p:spPr>
              <a:xfrm>
                <a:off x="337625" y="980728"/>
                <a:ext cx="10930597" cy="5472608"/>
              </a:xfrm>
            </p:spPr>
            <p:txBody>
              <a:bodyPr>
                <a:normAutofit fontScale="70000" lnSpcReduction="20000"/>
              </a:bodyPr>
              <a:lstStyle/>
              <a:p>
                <a:pPr marL="0" indent="0" algn="just">
                  <a:lnSpc>
                    <a:spcPct val="110000"/>
                  </a:lnSpc>
                  <a:buNone/>
                </a:pPr>
                <a:r>
                  <a:rPr lang="es-AR" dirty="0">
                    <a:latin typeface="Arial" panose="020B0604020202020204" pitchFamily="34" charset="0"/>
                    <a:cs typeface="Arial" panose="020B0604020202020204" pitchFamily="34" charset="0"/>
                  </a:rPr>
                  <a:t>Los valores que puede toma </a:t>
                </a:r>
                <a14:m>
                  <m:oMath xmlns:m="http://schemas.openxmlformats.org/officeDocument/2006/math">
                    <m:sSub>
                      <m:sSubPr>
                        <m:ctrlPr>
                          <a:rPr lang="es-AR" i="1">
                            <a:latin typeface="Cambria Math" panose="02040503050406030204" pitchFamily="18" charset="0"/>
                          </a:rPr>
                        </m:ctrlPr>
                      </m:sSubPr>
                      <m:e>
                        <m:r>
                          <a:rPr lang="es-AR" i="1">
                            <a:latin typeface="Cambria Math"/>
                          </a:rPr>
                          <m:t>𝑚</m:t>
                        </m:r>
                      </m:e>
                      <m:sub>
                        <m:r>
                          <a:rPr lang="es-AR" i="1">
                            <a:latin typeface="Cambria Math"/>
                          </a:rPr>
                          <m:t>𝑠</m:t>
                        </m:r>
                      </m:sub>
                    </m:sSub>
                  </m:oMath>
                </a14:m>
                <a:r>
                  <a:rPr lang="es-AR" dirty="0">
                    <a:latin typeface="Arial" panose="020B0604020202020204" pitchFamily="34" charset="0"/>
                    <a:cs typeface="Arial" panose="020B0604020202020204" pitchFamily="34" charset="0"/>
                  </a:rPr>
                  <a:t>son dos </a:t>
                </a:r>
                <a14:m>
                  <m:oMath xmlns:m="http://schemas.openxmlformats.org/officeDocument/2006/math">
                    <m:r>
                      <a:rPr lang="es-AR" i="1">
                        <a:latin typeface="Cambria Math"/>
                        <a:ea typeface="Cambria Math"/>
                      </a:rPr>
                      <m:t>∓</m:t>
                    </m:r>
                    <m:f>
                      <m:fPr>
                        <m:ctrlPr>
                          <a:rPr lang="es-AR" i="1">
                            <a:latin typeface="Cambria Math" panose="02040503050406030204" pitchFamily="18" charset="0"/>
                          </a:rPr>
                        </m:ctrlPr>
                      </m:fPr>
                      <m:num>
                        <m:r>
                          <a:rPr lang="es-AR" i="1">
                            <a:latin typeface="Cambria Math"/>
                          </a:rPr>
                          <m:t>1</m:t>
                        </m:r>
                      </m:num>
                      <m:den>
                        <m:r>
                          <a:rPr lang="es-AR" i="1">
                            <a:latin typeface="Cambria Math"/>
                          </a:rPr>
                          <m:t>2</m:t>
                        </m:r>
                      </m:den>
                    </m:f>
                  </m:oMath>
                </a14:m>
                <a:endParaRPr lang="es-AR" i="1" dirty="0">
                  <a:latin typeface="Arial" panose="020B0604020202020204" pitchFamily="34" charset="0"/>
                  <a:cs typeface="Arial" panose="020B0604020202020204" pitchFamily="34" charset="0"/>
                </a:endParaRPr>
              </a:p>
              <a:p>
                <a:pPr marL="0" indent="0" algn="just">
                  <a:lnSpc>
                    <a:spcPct val="110000"/>
                  </a:lnSpc>
                  <a:buNone/>
                </a:pPr>
                <a:r>
                  <a:rPr lang="es-AR" dirty="0">
                    <a:latin typeface="Arial" panose="020B0604020202020204" pitchFamily="34" charset="0"/>
                    <a:cs typeface="Arial" panose="020B0604020202020204" pitchFamily="34" charset="0"/>
                  </a:rPr>
                  <a:t>Para el electrón, que es una partícula carga, se podría espera algo similar a lo obtenido en el momento magnético orbital, pero no, el momento magnético de espín es dos veces mayor que el esperado por no es el caso, luego se debe escribir</a:t>
                </a:r>
                <a:endParaRPr lang="es-ES" i="1" dirty="0">
                  <a:latin typeface="Cambria Math" panose="02040503050406030204" pitchFamily="18" charset="0"/>
                </a:endParaRPr>
              </a:p>
              <a:p>
                <a:pPr marL="0" indent="0" algn="ctr">
                  <a:lnSpc>
                    <a:spcPct val="110000"/>
                  </a:lnSpc>
                  <a:buNone/>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acc>
                            <m:accPr>
                              <m:chr m:val="⃗"/>
                              <m:ctrlPr>
                                <a:rPr lang="es-AR" i="1">
                                  <a:latin typeface="Cambria Math" panose="02040503050406030204" pitchFamily="18" charset="0"/>
                                </a:rPr>
                              </m:ctrlPr>
                            </m:accPr>
                            <m:e>
                              <m:r>
                                <a:rPr lang="es-AR" i="1">
                                  <a:latin typeface="Cambria Math"/>
                                  <a:ea typeface="Cambria Math"/>
                                </a:rPr>
                                <m:t>𝜇</m:t>
                              </m:r>
                            </m:e>
                          </m:acc>
                        </m:e>
                        <m:sub>
                          <m:r>
                            <a:rPr lang="es-AR" i="1">
                              <a:latin typeface="Cambria Math"/>
                            </a:rPr>
                            <m:t>𝑆</m:t>
                          </m:r>
                        </m:sub>
                      </m:sSub>
                      <m:r>
                        <a:rPr lang="es-AR" i="1">
                          <a:latin typeface="Cambria Math"/>
                        </a:rPr>
                        <m:t>=−</m:t>
                      </m:r>
                      <m:r>
                        <a:rPr lang="es-ES" b="0" i="1" smtClean="0">
                          <a:latin typeface="Cambria Math" panose="02040503050406030204" pitchFamily="18" charset="0"/>
                        </a:rPr>
                        <m:t>𝑔</m:t>
                      </m:r>
                      <m:sSub>
                        <m:sSubPr>
                          <m:ctrlPr>
                            <a:rPr lang="es-AR" i="1">
                              <a:latin typeface="Cambria Math" panose="02040503050406030204" pitchFamily="18" charset="0"/>
                            </a:rPr>
                          </m:ctrlPr>
                        </m:sSubPr>
                        <m:e>
                          <m:r>
                            <a:rPr lang="es-AR" i="1">
                              <a:latin typeface="Cambria Math"/>
                              <a:ea typeface="Cambria Math"/>
                            </a:rPr>
                            <m:t>𝜇</m:t>
                          </m:r>
                        </m:e>
                        <m:sub>
                          <m:r>
                            <a:rPr lang="es-AR" i="1">
                              <a:latin typeface="Cambria Math"/>
                            </a:rPr>
                            <m:t>𝐵</m:t>
                          </m:r>
                        </m:sub>
                      </m:sSub>
                      <m:acc>
                        <m:accPr>
                          <m:chr m:val="⃗"/>
                          <m:ctrlPr>
                            <a:rPr lang="es-AR" i="1">
                              <a:latin typeface="Cambria Math" panose="02040503050406030204" pitchFamily="18" charset="0"/>
                            </a:rPr>
                          </m:ctrlPr>
                        </m:accPr>
                        <m:e>
                          <m:r>
                            <a:rPr lang="es-AR" i="1">
                              <a:latin typeface="Cambria Math"/>
                            </a:rPr>
                            <m:t>𝑆</m:t>
                          </m:r>
                        </m:e>
                      </m:acc>
                    </m:oMath>
                  </m:oMathPara>
                </a14:m>
                <a:endParaRPr lang="es-AR" dirty="0">
                  <a:latin typeface="Arial" panose="020B0604020202020204" pitchFamily="34" charset="0"/>
                  <a:cs typeface="Arial" panose="020B0604020202020204" pitchFamily="34" charset="0"/>
                </a:endParaRPr>
              </a:p>
              <a:p>
                <a:pPr marL="0" indent="0" algn="just">
                  <a:lnSpc>
                    <a:spcPct val="110000"/>
                  </a:lnSpc>
                  <a:buNone/>
                </a:pPr>
                <a:r>
                  <a:rPr lang="es-AR" dirty="0">
                    <a:latin typeface="Arial" panose="020B0604020202020204" pitchFamily="34" charset="0"/>
                    <a:cs typeface="Arial" panose="020B0604020202020204" pitchFamily="34" charset="0"/>
                  </a:rPr>
                  <a:t>Llamando a </a:t>
                </a:r>
                <a:r>
                  <a:rPr lang="es-AR" i="1" dirty="0">
                    <a:latin typeface="Arial" panose="020B0604020202020204" pitchFamily="34" charset="0"/>
                    <a:cs typeface="Arial" panose="020B0604020202020204" pitchFamily="34" charset="0"/>
                  </a:rPr>
                  <a:t>g</a:t>
                </a:r>
                <a:r>
                  <a:rPr lang="es-AR" dirty="0">
                    <a:latin typeface="Arial" panose="020B0604020202020204" pitchFamily="34" charset="0"/>
                    <a:cs typeface="Arial" panose="020B0604020202020204" pitchFamily="34" charset="0"/>
                  </a:rPr>
                  <a:t> relación giromagnética, teniendo en la mayoría de los caso un valor próximo a 2</a:t>
                </a:r>
              </a:p>
              <a:p>
                <a:pPr marL="0" indent="0" algn="ctr">
                  <a:lnSpc>
                    <a:spcPct val="110000"/>
                  </a:lnSpc>
                  <a:buNone/>
                </a:pPr>
                <a:endParaRPr lang="es-AR" dirty="0">
                  <a:latin typeface="Arial" panose="020B0604020202020204" pitchFamily="34" charset="0"/>
                  <a:cs typeface="Arial" panose="020B0604020202020204" pitchFamily="34" charset="0"/>
                </a:endParaRPr>
              </a:p>
              <a:p>
                <a:pPr marL="0" indent="0" algn="ctr">
                  <a:lnSpc>
                    <a:spcPct val="110000"/>
                  </a:lnSpc>
                  <a:buNone/>
                </a:pPr>
                <a14:m>
                  <m:oMath xmlns:m="http://schemas.openxmlformats.org/officeDocument/2006/math">
                    <m:d>
                      <m:dPr>
                        <m:begChr m:val="|"/>
                        <m:endChr m:val="|"/>
                        <m:ctrlPr>
                          <a:rPr lang="es-AR" i="1">
                            <a:latin typeface="Cambria Math" panose="02040503050406030204" pitchFamily="18" charset="0"/>
                          </a:rPr>
                        </m:ctrlPr>
                      </m:dPr>
                      <m:e>
                        <m:sSub>
                          <m:sSubPr>
                            <m:ctrlPr>
                              <a:rPr lang="es-AR" i="1">
                                <a:latin typeface="Cambria Math" panose="02040503050406030204" pitchFamily="18" charset="0"/>
                              </a:rPr>
                            </m:ctrlPr>
                          </m:sSubPr>
                          <m:e>
                            <m:acc>
                              <m:accPr>
                                <m:chr m:val="⃗"/>
                                <m:ctrlPr>
                                  <a:rPr lang="es-AR" i="1">
                                    <a:latin typeface="Cambria Math" panose="02040503050406030204" pitchFamily="18" charset="0"/>
                                  </a:rPr>
                                </m:ctrlPr>
                              </m:accPr>
                              <m:e>
                                <m:r>
                                  <a:rPr lang="es-AR" i="1">
                                    <a:latin typeface="Cambria Math"/>
                                    <a:ea typeface="Cambria Math"/>
                                  </a:rPr>
                                  <m:t>𝜇</m:t>
                                </m:r>
                              </m:e>
                            </m:acc>
                          </m:e>
                          <m:sub>
                            <m:r>
                              <a:rPr lang="es-AR" i="1">
                                <a:latin typeface="Cambria Math"/>
                              </a:rPr>
                              <m:t>𝑆</m:t>
                            </m:r>
                          </m:sub>
                        </m:sSub>
                      </m:e>
                    </m:d>
                    <m:r>
                      <a:rPr lang="es-AR" i="1">
                        <a:latin typeface="Cambria Math"/>
                      </a:rPr>
                      <m:t>=2</m:t>
                    </m:r>
                    <m:rad>
                      <m:radPr>
                        <m:degHide m:val="on"/>
                        <m:ctrlPr>
                          <a:rPr lang="es-AR" i="1">
                            <a:latin typeface="Cambria Math" panose="02040503050406030204" pitchFamily="18" charset="0"/>
                          </a:rPr>
                        </m:ctrlPr>
                      </m:radPr>
                      <m:deg/>
                      <m:e>
                        <m:r>
                          <a:rPr lang="es-AR" i="1">
                            <a:latin typeface="Cambria Math"/>
                          </a:rPr>
                          <m:t>𝑠</m:t>
                        </m:r>
                        <m:r>
                          <a:rPr lang="es-AR" i="1">
                            <a:latin typeface="Cambria Math"/>
                          </a:rPr>
                          <m:t>(</m:t>
                        </m:r>
                        <m:r>
                          <a:rPr lang="es-AR" i="1">
                            <a:latin typeface="Cambria Math"/>
                          </a:rPr>
                          <m:t>𝑠</m:t>
                        </m:r>
                        <m:r>
                          <a:rPr lang="es-AR" i="1">
                            <a:latin typeface="Cambria Math"/>
                          </a:rPr>
                          <m:t>+1)</m:t>
                        </m:r>
                      </m:e>
                    </m:rad>
                  </m:oMath>
                </a14:m>
                <a:r>
                  <a:rPr lang="es-AR" dirty="0">
                    <a:latin typeface="Arial" panose="020B0604020202020204" pitchFamily="34" charset="0"/>
                    <a:cs typeface="Arial" panose="020B0604020202020204" pitchFamily="34" charset="0"/>
                  </a:rPr>
                  <a:t/>
                </a:r>
                <a14:m>
                  <m:oMath xmlns:m="http://schemas.openxmlformats.org/officeDocument/2006/math">
                    <m:sSub>
                      <m:sSubPr>
                        <m:ctrlPr>
                          <a:rPr lang="es-AR" i="1">
                            <a:latin typeface="Cambria Math" panose="02040503050406030204" pitchFamily="18" charset="0"/>
                          </a:rPr>
                        </m:ctrlPr>
                      </m:sSubPr>
                      <m:e>
                        <m:r>
                          <a:rPr lang="es-AR" i="1">
                            <a:latin typeface="Cambria Math"/>
                            <a:ea typeface="Cambria Math"/>
                          </a:rPr>
                          <m:t>𝜇</m:t>
                        </m:r>
                      </m:e>
                      <m:sub>
                        <m:r>
                          <a:rPr lang="es-AR" i="1">
                            <a:latin typeface="Cambria Math"/>
                          </a:rPr>
                          <m:t>𝐵</m:t>
                        </m:r>
                      </m:sub>
                    </m:sSub>
                    <m:r>
                      <a:rPr lang="es-AR" i="1">
                        <a:latin typeface="Cambria Math"/>
                      </a:rPr>
                      <m:t> </m:t>
                    </m:r>
                  </m:oMath>
                </a14:m>
                <a:endParaRPr lang="es-AR" dirty="0">
                  <a:latin typeface="Arial" panose="020B0604020202020204" pitchFamily="34" charset="0"/>
                  <a:cs typeface="Arial" panose="020B0604020202020204" pitchFamily="34" charset="0"/>
                </a:endParaRPr>
              </a:p>
              <a:p>
                <a:pPr marL="0" indent="0" algn="ctr">
                  <a:lnSpc>
                    <a:spcPct val="110000"/>
                  </a:lnSpc>
                  <a:buNone/>
                </a:pPr>
                <a:endParaRPr lang="es-AR" dirty="0">
                  <a:latin typeface="Arial" panose="020B0604020202020204" pitchFamily="34" charset="0"/>
                  <a:cs typeface="Arial" panose="020B0604020202020204" pitchFamily="34" charset="0"/>
                </a:endParaRPr>
              </a:p>
              <a:p>
                <a:pPr marL="0" indent="0" algn="just">
                  <a:lnSpc>
                    <a:spcPct val="110000"/>
                  </a:lnSpc>
                  <a:buNone/>
                </a:pPr>
                <a:r>
                  <a:rPr lang="es-AR" dirty="0">
                    <a:latin typeface="Arial" panose="020B0604020202020204" pitchFamily="34" charset="0"/>
                    <a:cs typeface="Arial" panose="020B0604020202020204" pitchFamily="34" charset="0"/>
                  </a:rPr>
                  <a:t>La proyección de este momentos magnético según una dada dirección del espacio (z), determinada por un campo magnético externo es</a:t>
                </a:r>
              </a:p>
              <a:p>
                <a:pPr marL="0" indent="0" algn="just">
                  <a:lnSpc>
                    <a:spcPct val="110000"/>
                  </a:lnSpc>
                  <a:buNone/>
                </a:pPr>
                <a14:m>
                  <m:oMathPara xmlns:m="http://schemas.openxmlformats.org/officeDocument/2006/math">
                    <m:oMathParaPr>
                      <m:jc m:val="centerGroup"/>
                    </m:oMathParaPr>
                    <m:oMath xmlns:m="http://schemas.openxmlformats.org/officeDocument/2006/math">
                      <m:sSub>
                        <m:sSubPr>
                          <m:ctrlPr>
                            <a:rPr lang="es-AR" i="1">
                              <a:latin typeface="Cambria Math" panose="02040503050406030204" pitchFamily="18" charset="0"/>
                            </a:rPr>
                          </m:ctrlPr>
                        </m:sSubPr>
                        <m:e>
                          <m:r>
                            <a:rPr lang="es-AR" i="1">
                              <a:latin typeface="Cambria Math"/>
                              <a:ea typeface="Cambria Math"/>
                            </a:rPr>
                            <m:t>𝜇</m:t>
                          </m:r>
                        </m:e>
                        <m:sub>
                          <m:r>
                            <a:rPr lang="es-AR" i="1">
                              <a:latin typeface="Cambria Math"/>
                              <a:ea typeface="Cambria Math"/>
                            </a:rPr>
                            <m:t>𝑆𝑧</m:t>
                          </m:r>
                        </m:sub>
                      </m:sSub>
                      <m:r>
                        <a:rPr lang="es-AR" i="1">
                          <a:latin typeface="Cambria Math"/>
                        </a:rPr>
                        <m:t>=−</m:t>
                      </m:r>
                      <m:sSub>
                        <m:sSubPr>
                          <m:ctrlPr>
                            <a:rPr lang="es-AR" i="1">
                              <a:latin typeface="Cambria Math" panose="02040503050406030204" pitchFamily="18" charset="0"/>
                            </a:rPr>
                          </m:ctrlPr>
                        </m:sSubPr>
                        <m:e>
                          <m:r>
                            <a:rPr lang="es-AR" i="1">
                              <a:latin typeface="Cambria Math"/>
                            </a:rPr>
                            <m:t>𝑚</m:t>
                          </m:r>
                        </m:e>
                        <m:sub>
                          <m:r>
                            <a:rPr lang="es-AR" i="1">
                              <a:latin typeface="Cambria Math"/>
                            </a:rPr>
                            <m:t>𝑆</m:t>
                          </m:r>
                        </m:sub>
                      </m:sSub>
                      <m:sSub>
                        <m:sSubPr>
                          <m:ctrlPr>
                            <a:rPr lang="es-AR" i="1">
                              <a:latin typeface="Cambria Math" panose="02040503050406030204" pitchFamily="18" charset="0"/>
                            </a:rPr>
                          </m:ctrlPr>
                        </m:sSubPr>
                        <m:e>
                          <m:r>
                            <a:rPr lang="es-AR" i="1">
                              <a:latin typeface="Cambria Math"/>
                              <a:ea typeface="Cambria Math"/>
                            </a:rPr>
                            <m:t>𝜇</m:t>
                          </m:r>
                        </m:e>
                        <m:sub>
                          <m:r>
                            <a:rPr lang="es-AR" i="1">
                              <a:latin typeface="Cambria Math"/>
                            </a:rPr>
                            <m:t>𝐵</m:t>
                          </m:r>
                        </m:sub>
                      </m:sSub>
                    </m:oMath>
                  </m:oMathPara>
                </a14:m>
                <a:endParaRPr lang="es-AR" dirty="0">
                  <a:latin typeface="Arial" panose="020B0604020202020204" pitchFamily="34" charset="0"/>
                  <a:cs typeface="Arial" panose="020B0604020202020204" pitchFamily="34" charset="0"/>
                </a:endParaRPr>
              </a:p>
              <a:p>
                <a:pPr marL="0" indent="0" algn="just">
                  <a:lnSpc>
                    <a:spcPct val="110000"/>
                  </a:lnSpc>
                  <a:buNone/>
                </a:pPr>
                <a:r>
                  <a:rPr lang="es-AR" dirty="0">
                    <a:latin typeface="Arial" panose="020B0604020202020204" pitchFamily="34" charset="0"/>
                    <a:cs typeface="Arial" panose="020B0604020202020204" pitchFamily="34" charset="0"/>
                  </a:rPr>
                  <a:t>En este caso </a:t>
                </a:r>
                <a14:m>
                  <m:oMath xmlns:m="http://schemas.openxmlformats.org/officeDocument/2006/math">
                    <m:sSub>
                      <m:sSubPr>
                        <m:ctrlPr>
                          <a:rPr lang="es-AR" i="1">
                            <a:latin typeface="Cambria Math" panose="02040503050406030204" pitchFamily="18" charset="0"/>
                          </a:rPr>
                        </m:ctrlPr>
                      </m:sSubPr>
                      <m:e>
                        <m:r>
                          <a:rPr lang="es-AR" i="1">
                            <a:latin typeface="Cambria Math"/>
                          </a:rPr>
                          <m:t>𝑚</m:t>
                        </m:r>
                      </m:e>
                      <m:sub>
                        <m:r>
                          <a:rPr lang="es-AR" i="1">
                            <a:latin typeface="Cambria Math"/>
                          </a:rPr>
                          <m:t>𝑆</m:t>
                        </m:r>
                      </m:sub>
                    </m:sSub>
                    <m:r>
                      <a:rPr lang="es-AR" i="1">
                        <a:latin typeface="Cambria Math"/>
                      </a:rPr>
                      <m:t>=±</m:t>
                    </m:r>
                    <m:f>
                      <m:fPr>
                        <m:ctrlPr>
                          <a:rPr lang="es-AR" i="1">
                            <a:latin typeface="Cambria Math" panose="02040503050406030204" pitchFamily="18" charset="0"/>
                          </a:rPr>
                        </m:ctrlPr>
                      </m:fPr>
                      <m:num>
                        <m:r>
                          <a:rPr lang="es-AR" i="1">
                            <a:latin typeface="Cambria Math"/>
                          </a:rPr>
                          <m:t>1</m:t>
                        </m:r>
                      </m:num>
                      <m:den>
                        <m:r>
                          <a:rPr lang="es-AR" i="1">
                            <a:latin typeface="Cambria Math"/>
                          </a:rPr>
                          <m:t>2</m:t>
                        </m:r>
                      </m:den>
                    </m:f>
                    <m:r>
                      <a:rPr lang="es-AR" i="1">
                        <a:latin typeface="Cambria Math"/>
                      </a:rPr>
                      <m:t>,</m:t>
                    </m:r>
                  </m:oMath>
                </a14:m>
                <a:r>
                  <a:rPr lang="es-AR" dirty="0">
                    <a:latin typeface="Arial" panose="020B0604020202020204" pitchFamily="34" charset="0"/>
                    <a:cs typeface="Arial" panose="020B0604020202020204" pitchFamily="34" charset="0"/>
                  </a:rPr>
                  <a:t> o sea que toma solo dos valores</a:t>
                </a:r>
              </a:p>
              <a:p>
                <a:pPr algn="just"/>
                <a:endParaRPr lang="es-AR" dirty="0"/>
              </a:p>
            </p:txBody>
          </p:sp>
        </mc:Choice>
        <mc:Fallback>
          <p:sp>
            <p:nvSpPr>
              <p:cNvPr id="3" name="2 Marcador de contenido"/>
              <p:cNvSpPr>
                <a:spLocks noGrp="1" noRot="1" noChangeAspect="1" noMove="1" noResize="1" noEditPoints="1" noAdjustHandles="1" noChangeArrowheads="1" noChangeShapeType="1" noTextEdit="1"/>
              </p:cNvSpPr>
              <p:nvPr>
                <p:ph idx="1"/>
              </p:nvPr>
            </p:nvSpPr>
            <p:spPr>
              <a:xfrm>
                <a:off x="337625" y="980728"/>
                <a:ext cx="10930597" cy="5472608"/>
              </a:xfrm>
              <a:blipFill>
                <a:blip r:embed="rId2"/>
                <a:stretch>
                  <a:fillRect l="-558" t="-223" r="-613"/>
                </a:stretch>
              </a:blipFill>
            </p:spPr>
            <p:txBody>
              <a:bodyPr/>
              <a:lstStyle/>
              <a:p>
                <a:r>
                  <a:rPr lang="es-ES">
                    <a:noFill/>
                  </a:rPr>
                  <a:t> </a:t>
                </a:r>
              </a:p>
            </p:txBody>
          </p:sp>
        </mc:Fallback>
      </mc:AlternateContent>
    </p:spTree>
    <p:extLst>
      <p:ext uri="{BB962C8B-B14F-4D97-AF65-F5344CB8AC3E}">
        <p14:creationId xmlns="" xmlns:p14="http://schemas.microsoft.com/office/powerpoint/2010/main" val="3498998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850966" y="274638"/>
            <a:ext cx="3359834" cy="490066"/>
          </a:xfrm>
        </p:spPr>
        <p:txBody>
          <a:bodyPr>
            <a:normAutofit fontScale="90000"/>
          </a:bodyPr>
          <a:lstStyle/>
          <a:p>
            <a:pPr algn="r"/>
            <a:r>
              <a:rPr lang="es-AR" b="1" dirty="0">
                <a:latin typeface="Arial" panose="020B0604020202020204" pitchFamily="34" charset="0"/>
                <a:cs typeface="Arial" panose="020B0604020202020204" pitchFamily="34" charset="0"/>
              </a:rPr>
              <a:t>Ejemplo</a:t>
            </a:r>
          </a:p>
        </p:txBody>
      </p:sp>
      <mc:AlternateContent xmlns:mc="http://schemas.openxmlformats.org/markup-compatibility/2006">
        <mc:Choice xmlns="" xmlns:a14="http://schemas.microsoft.com/office/drawing/2010/main" Requires="a14">
          <p:sp>
            <p:nvSpPr>
              <p:cNvPr id="3" name="2 Marcador de contenido"/>
              <p:cNvSpPr>
                <a:spLocks noGrp="1"/>
              </p:cNvSpPr>
              <p:nvPr>
                <p:ph idx="1"/>
              </p:nvPr>
            </p:nvSpPr>
            <p:spPr>
              <a:xfrm>
                <a:off x="225083" y="154745"/>
                <a:ext cx="6446981" cy="6586623"/>
              </a:xfrm>
            </p:spPr>
            <p:txBody>
              <a:bodyPr>
                <a:normAutofit fontScale="77500" lnSpcReduction="20000"/>
              </a:bodyPr>
              <a:lstStyle/>
              <a:p>
                <a:pPr marL="0" indent="0">
                  <a:buNone/>
                </a:pPr>
                <a:endParaRPr lang="es-AR" dirty="0"/>
              </a:p>
              <a:p>
                <a:pPr marL="0" indent="0" algn="just">
                  <a:lnSpc>
                    <a:spcPct val="120000"/>
                  </a:lnSpc>
                  <a:buNone/>
                </a:pPr>
                <a:r>
                  <a:rPr lang="es-AR" dirty="0">
                    <a:latin typeface="Arial" panose="020B0604020202020204" pitchFamily="34" charset="0"/>
                    <a:cs typeface="Arial" panose="020B0604020202020204" pitchFamily="34" charset="0"/>
                  </a:rPr>
                  <a:t>Supongamos el caso de </a:t>
                </a:r>
                <a14:m>
                  <m:oMath xmlns:m="http://schemas.openxmlformats.org/officeDocument/2006/math">
                    <m:r>
                      <a:rPr lang="es-AR" b="0" i="1" smtClean="0">
                        <a:latin typeface="Cambria Math"/>
                      </a:rPr>
                      <m:t>𝑙</m:t>
                    </m:r>
                    <m:r>
                      <a:rPr lang="es-AR" b="0" i="1" smtClean="0">
                        <a:latin typeface="Cambria Math"/>
                      </a:rPr>
                      <m:t>=2</m:t>
                    </m:r>
                  </m:oMath>
                </a14:m>
                <a:r>
                  <a:rPr lang="es-AR" dirty="0">
                    <a:latin typeface="Arial" panose="020B0604020202020204" pitchFamily="34" charset="0"/>
                    <a:cs typeface="Arial" panose="020B0604020202020204" pitchFamily="34" charset="0"/>
                  </a:rPr>
                  <a:t> entonces el </a:t>
                </a:r>
              </a:p>
              <a:p>
                <a:pPr marL="0" indent="0" algn="ctr">
                  <a:lnSpc>
                    <a:spcPct val="120000"/>
                  </a:lnSpc>
                  <a:buNone/>
                </a:pPr>
                <a:r>
                  <a:rPr lang="es-AR" dirty="0">
                    <a:latin typeface="Arial" panose="020B0604020202020204" pitchFamily="34" charset="0"/>
                    <a:cs typeface="Arial" panose="020B0604020202020204" pitchFamily="34" charset="0"/>
                  </a:rPr>
                  <a:t/>
                </a:r>
                <a14:m>
                  <m:oMath xmlns:m="http://schemas.openxmlformats.org/officeDocument/2006/math">
                    <m:d>
                      <m:dPr>
                        <m:begChr m:val="|"/>
                        <m:endChr m:val="|"/>
                        <m:ctrlPr>
                          <a:rPr lang="es-AR" i="1" dirty="0" smtClean="0">
                            <a:latin typeface="Cambria Math" panose="02040503050406030204" pitchFamily="18" charset="0"/>
                          </a:rPr>
                        </m:ctrlPr>
                      </m:dPr>
                      <m:e>
                        <m:acc>
                          <m:accPr>
                            <m:chr m:val="⃗"/>
                            <m:ctrlPr>
                              <a:rPr lang="es-AR" i="1" dirty="0" smtClean="0">
                                <a:latin typeface="Cambria Math" panose="02040503050406030204" pitchFamily="18" charset="0"/>
                              </a:rPr>
                            </m:ctrlPr>
                          </m:accPr>
                          <m:e>
                            <m:r>
                              <a:rPr lang="es-AR" b="0" i="1" dirty="0" smtClean="0">
                                <a:latin typeface="Cambria Math"/>
                              </a:rPr>
                              <m:t>𝐿</m:t>
                            </m:r>
                          </m:e>
                        </m:acc>
                      </m:e>
                    </m:d>
                    <m:r>
                      <a:rPr lang="es-AR" dirty="0">
                        <a:latin typeface="Cambria Math"/>
                      </a:rPr>
                      <m:t>=</m:t>
                    </m:r>
                    <m:rad>
                      <m:radPr>
                        <m:degHide m:val="on"/>
                        <m:ctrlPr>
                          <a:rPr lang="es-AR" i="1">
                            <a:latin typeface="Cambria Math" panose="02040503050406030204" pitchFamily="18" charset="0"/>
                          </a:rPr>
                        </m:ctrlPr>
                      </m:radPr>
                      <m:deg/>
                      <m:e>
                        <m:r>
                          <a:rPr lang="es-AR" i="1">
                            <a:latin typeface="Cambria Math"/>
                          </a:rPr>
                          <m:t>𝑙</m:t>
                        </m:r>
                        <m:d>
                          <m:dPr>
                            <m:ctrlPr>
                              <a:rPr lang="es-AR" i="1">
                                <a:latin typeface="Cambria Math" panose="02040503050406030204" pitchFamily="18" charset="0"/>
                              </a:rPr>
                            </m:ctrlPr>
                          </m:dPr>
                          <m:e>
                            <m:r>
                              <a:rPr lang="es-AR" i="1">
                                <a:latin typeface="Cambria Math"/>
                              </a:rPr>
                              <m:t>𝑙</m:t>
                            </m:r>
                            <m:r>
                              <a:rPr lang="es-AR" i="1">
                                <a:latin typeface="Cambria Math"/>
                              </a:rPr>
                              <m:t>+1</m:t>
                            </m:r>
                          </m:e>
                        </m:d>
                      </m:e>
                    </m:rad>
                    <m:r>
                      <a:rPr lang="es-AR" i="1">
                        <a:latin typeface="Cambria Math"/>
                        <a:ea typeface="Cambria Math"/>
                      </a:rPr>
                      <m:t>ℏ</m:t>
                    </m:r>
                    <m:r>
                      <a:rPr lang="es-AR" b="0" i="1" smtClean="0">
                        <a:latin typeface="Cambria Math"/>
                        <a:ea typeface="Cambria Math"/>
                      </a:rPr>
                      <m:t>=</m:t>
                    </m:r>
                    <m:rad>
                      <m:radPr>
                        <m:degHide m:val="on"/>
                        <m:ctrlPr>
                          <a:rPr lang="es-AR" b="0" i="1" smtClean="0">
                            <a:latin typeface="Cambria Math" panose="02040503050406030204" pitchFamily="18" charset="0"/>
                            <a:ea typeface="Cambria Math"/>
                          </a:rPr>
                        </m:ctrlPr>
                      </m:radPr>
                      <m:deg/>
                      <m:e>
                        <m:r>
                          <a:rPr lang="es-AR" b="0" i="1" smtClean="0">
                            <a:latin typeface="Cambria Math"/>
                            <a:ea typeface="Cambria Math"/>
                          </a:rPr>
                          <m:t>6</m:t>
                        </m:r>
                      </m:e>
                    </m:rad>
                    <m:r>
                      <a:rPr lang="es-AR" b="0" i="1" smtClean="0">
                        <a:latin typeface="Cambria Math"/>
                        <a:ea typeface="Cambria Math"/>
                      </a:rPr>
                      <m:t>ℏ=2,45ℏ</m:t>
                    </m:r>
                    <m:r>
                      <a:rPr lang="es-AR" i="1">
                        <a:latin typeface="Cambria Math"/>
                        <a:ea typeface="Cambria Math"/>
                      </a:rPr>
                      <m:t>  </m:t>
                    </m:r>
                  </m:oMath>
                </a14:m>
                <a:endParaRPr lang="es-AR" dirty="0">
                  <a:latin typeface="Arial" panose="020B0604020202020204" pitchFamily="34" charset="0"/>
                  <a:cs typeface="Arial" panose="020B0604020202020204" pitchFamily="34" charset="0"/>
                </a:endParaRPr>
              </a:p>
              <a:p>
                <a:pPr marL="0" indent="0" algn="just">
                  <a:lnSpc>
                    <a:spcPct val="120000"/>
                  </a:lnSpc>
                  <a:buNone/>
                </a:pPr>
                <a:r>
                  <a:rPr lang="es-AR" dirty="0">
                    <a:latin typeface="Arial" panose="020B0604020202020204" pitchFamily="34" charset="0"/>
                    <a:cs typeface="Arial" panose="020B0604020202020204" pitchFamily="34" charset="0"/>
                  </a:rPr>
                  <a:t>Las distintas posiciones del vector </a:t>
                </a:r>
                <a14:m>
                  <m:oMath xmlns:m="http://schemas.openxmlformats.org/officeDocument/2006/math">
                    <m:acc>
                      <m:accPr>
                        <m:chr m:val="⃗"/>
                        <m:ctrlPr>
                          <a:rPr lang="es-AR" i="1" smtClean="0">
                            <a:latin typeface="Cambria Math" panose="02040503050406030204" pitchFamily="18" charset="0"/>
                          </a:rPr>
                        </m:ctrlPr>
                      </m:accPr>
                      <m:e>
                        <m:r>
                          <a:rPr lang="es-AR" b="0" i="1" smtClean="0">
                            <a:latin typeface="Cambria Math"/>
                          </a:rPr>
                          <m:t>𝐿</m:t>
                        </m:r>
                      </m:e>
                    </m:acc>
                    <m:r>
                      <a:rPr lang="es-AR" b="0" i="1" smtClean="0">
                        <a:latin typeface="Cambria Math"/>
                      </a:rPr>
                      <m:t> </m:t>
                    </m:r>
                  </m:oMath>
                </a14:m>
                <a:r>
                  <a:rPr lang="es-AR" dirty="0">
                    <a:latin typeface="Arial" panose="020B0604020202020204" pitchFamily="34" charset="0"/>
                    <a:cs typeface="Arial" panose="020B0604020202020204" pitchFamily="34" charset="0"/>
                  </a:rPr>
                  <a:t>en el espacio están definidas por el número cuántico </a:t>
                </a:r>
                <a14:m>
                  <m:oMath xmlns:m="http://schemas.openxmlformats.org/officeDocument/2006/math">
                    <m:sSub>
                      <m:sSubPr>
                        <m:ctrlPr>
                          <a:rPr lang="es-AR" i="1" smtClean="0">
                            <a:latin typeface="Cambria Math" panose="02040503050406030204" pitchFamily="18" charset="0"/>
                          </a:rPr>
                        </m:ctrlPr>
                      </m:sSubPr>
                      <m:e>
                        <m:r>
                          <a:rPr lang="es-AR" b="0" i="1" smtClean="0">
                            <a:latin typeface="Cambria Math"/>
                          </a:rPr>
                          <m:t>𝑚</m:t>
                        </m:r>
                      </m:e>
                      <m:sub>
                        <m:r>
                          <a:rPr lang="es-AR" b="0" i="1" smtClean="0">
                            <a:latin typeface="Cambria Math"/>
                          </a:rPr>
                          <m:t>𝑙</m:t>
                        </m:r>
                      </m:sub>
                    </m:sSub>
                    <m:r>
                      <a:rPr lang="es-AR" i="1" smtClean="0">
                        <a:latin typeface="Cambria Math"/>
                      </a:rPr>
                      <m:t> </m:t>
                    </m:r>
                  </m:oMath>
                </a14:m>
                <a:r>
                  <a:rPr lang="es-AR" dirty="0">
                    <a:latin typeface="Arial" panose="020B0604020202020204" pitchFamily="34" charset="0"/>
                    <a:cs typeface="Arial" panose="020B0604020202020204" pitchFamily="34" charset="0"/>
                  </a:rPr>
                  <a:t>que toma valores entre</a:t>
                </a:r>
              </a:p>
              <a:p>
                <a:pPr marL="0" indent="0" algn="ctr">
                  <a:lnSpc>
                    <a:spcPct val="120000"/>
                  </a:lnSpc>
                  <a:buNone/>
                </a:pPr>
                <a14:m>
                  <m:oMath xmlns:m="http://schemas.openxmlformats.org/officeDocument/2006/math">
                    <m:r>
                      <a:rPr lang="es-AR" i="1">
                        <a:latin typeface="Cambria Math"/>
                      </a:rPr>
                      <m:t>−</m:t>
                    </m:r>
                    <m:r>
                      <a:rPr lang="es-AR" b="0" i="1" smtClean="0">
                        <a:latin typeface="Cambria Math"/>
                      </a:rPr>
                      <m:t>𝑙</m:t>
                    </m:r>
                    <m:r>
                      <a:rPr lang="es-AR" i="1">
                        <a:latin typeface="Cambria Math"/>
                      </a:rPr>
                      <m:t>,..,0,..,+</m:t>
                    </m:r>
                    <m:r>
                      <a:rPr lang="es-AR" i="1">
                        <a:latin typeface="Cambria Math"/>
                      </a:rPr>
                      <m:t>𝑙</m:t>
                    </m:r>
                  </m:oMath>
                </a14:m>
                <a:r>
                  <a:rPr lang="es-AR" dirty="0">
                    <a:latin typeface="Arial" panose="020B0604020202020204" pitchFamily="34" charset="0"/>
                    <a:cs typeface="Arial" panose="020B0604020202020204" pitchFamily="34" charset="0"/>
                  </a:rPr>
                  <a:t>     o se </a:t>
                </a:r>
                <a14:m>
                  <m:oMath xmlns:m="http://schemas.openxmlformats.org/officeDocument/2006/math">
                    <m:r>
                      <a:rPr lang="es-AR" i="1">
                        <a:latin typeface="Cambria Math"/>
                      </a:rPr>
                      <m:t>−</m:t>
                    </m:r>
                    <m:r>
                      <a:rPr lang="es-AR" b="0" i="1" smtClean="0">
                        <a:latin typeface="Cambria Math"/>
                      </a:rPr>
                      <m:t>2</m:t>
                    </m:r>
                    <m:r>
                      <a:rPr lang="es-AR" i="1">
                        <a:latin typeface="Cambria Math"/>
                      </a:rPr>
                      <m:t>,</m:t>
                    </m:r>
                    <m:r>
                      <a:rPr lang="es-AR" b="0" i="1" smtClean="0">
                        <a:latin typeface="Cambria Math"/>
                      </a:rPr>
                      <m:t>−1</m:t>
                    </m:r>
                    <m:r>
                      <a:rPr lang="es-AR" i="1">
                        <a:latin typeface="Cambria Math"/>
                      </a:rPr>
                      <m:t>,0,</m:t>
                    </m:r>
                    <m:r>
                      <a:rPr lang="es-AR" b="0" i="1" smtClean="0">
                        <a:latin typeface="Cambria Math"/>
                      </a:rPr>
                      <m:t>+1+2</m:t>
                    </m:r>
                  </m:oMath>
                </a14:m>
                <a:r>
                  <a:rPr lang="es-AR" dirty="0">
                    <a:latin typeface="Arial" panose="020B0604020202020204" pitchFamily="34" charset="0"/>
                    <a:cs typeface="Arial" panose="020B0604020202020204" pitchFamily="34" charset="0"/>
                  </a:rPr>
                  <a:t/>
                </a:r>
              </a:p>
              <a:p>
                <a:pPr marL="0" indent="0" algn="just">
                  <a:lnSpc>
                    <a:spcPct val="120000"/>
                  </a:lnSpc>
                  <a:buNone/>
                </a:pPr>
                <a:r>
                  <a:rPr lang="es-AR" dirty="0">
                    <a:latin typeface="Arial" panose="020B0604020202020204" pitchFamily="34" charset="0"/>
                    <a:cs typeface="Arial" panose="020B0604020202020204" pitchFamily="34" charset="0"/>
                  </a:rPr>
                  <a:t>Las proyecciones del vector </a:t>
                </a:r>
                <a14:m>
                  <m:oMath xmlns:m="http://schemas.openxmlformats.org/officeDocument/2006/math">
                    <m:acc>
                      <m:accPr>
                        <m:chr m:val="⃗"/>
                        <m:ctrlPr>
                          <a:rPr lang="es-AR" i="1" dirty="0">
                            <a:latin typeface="Cambria Math" panose="02040503050406030204" pitchFamily="18" charset="0"/>
                          </a:rPr>
                        </m:ctrlPr>
                      </m:accPr>
                      <m:e>
                        <m:r>
                          <a:rPr lang="es-AR" i="1" dirty="0">
                            <a:latin typeface="Cambria Math"/>
                          </a:rPr>
                          <m:t>𝐿</m:t>
                        </m:r>
                      </m:e>
                    </m:acc>
                  </m:oMath>
                </a14:m>
                <a:r>
                  <a:rPr lang="es-AR" dirty="0">
                    <a:latin typeface="Arial" panose="020B0604020202020204" pitchFamily="34" charset="0"/>
                    <a:cs typeface="Arial" panose="020B0604020202020204" pitchFamily="34" charset="0"/>
                  </a:rPr>
                  <a:t> sobre el eje </a:t>
                </a:r>
                <a14:m>
                  <m:oMath xmlns:m="http://schemas.openxmlformats.org/officeDocument/2006/math">
                    <m:r>
                      <a:rPr lang="es-AR" b="0" i="1" smtClean="0">
                        <a:latin typeface="Cambria Math"/>
                      </a:rPr>
                      <m:t>𝑧</m:t>
                    </m:r>
                  </m:oMath>
                </a14:m>
                <a:r>
                  <a:rPr lang="es-AR" dirty="0">
                    <a:latin typeface="Arial" panose="020B0604020202020204" pitchFamily="34" charset="0"/>
                    <a:cs typeface="Arial" panose="020B0604020202020204" pitchFamily="34" charset="0"/>
                  </a:rPr>
                  <a:t> son</a:t>
                </a:r>
              </a:p>
              <a:p>
                <a:pPr marL="0" indent="0" algn="just">
                  <a:lnSpc>
                    <a:spcPct val="120000"/>
                  </a:lnSpc>
                  <a:buNone/>
                </a:pP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r>
                            <a:rPr lang="es-AR" b="0" i="1" smtClean="0">
                              <a:latin typeface="Cambria Math"/>
                            </a:rPr>
                            <m:t>𝐿</m:t>
                          </m:r>
                        </m:e>
                        <m:sub>
                          <m:r>
                            <a:rPr lang="es-AR" b="0" i="1" smtClean="0">
                              <a:latin typeface="Cambria Math"/>
                            </a:rPr>
                            <m:t>𝑧</m:t>
                          </m:r>
                        </m:sub>
                      </m:sSub>
                      <m:r>
                        <a:rPr lang="es-AR" b="0" i="1" smtClean="0">
                          <a:latin typeface="Cambria Math"/>
                        </a:rPr>
                        <m:t>=</m:t>
                      </m:r>
                      <m:sSub>
                        <m:sSubPr>
                          <m:ctrlPr>
                            <a:rPr lang="es-AR" b="0" i="1" smtClean="0">
                              <a:latin typeface="Cambria Math" panose="02040503050406030204" pitchFamily="18" charset="0"/>
                            </a:rPr>
                          </m:ctrlPr>
                        </m:sSubPr>
                        <m:e>
                          <m:r>
                            <a:rPr lang="es-AR" b="0" i="1" smtClean="0">
                              <a:latin typeface="Cambria Math"/>
                            </a:rPr>
                            <m:t>𝑚</m:t>
                          </m:r>
                        </m:e>
                        <m:sub>
                          <m:r>
                            <a:rPr lang="es-AR" b="0" i="1" smtClean="0">
                              <a:latin typeface="Cambria Math"/>
                            </a:rPr>
                            <m:t>𝑙</m:t>
                          </m:r>
                        </m:sub>
                      </m:sSub>
                      <m:r>
                        <a:rPr lang="es-AR" b="0" i="1" smtClean="0">
                          <a:latin typeface="Cambria Math"/>
                          <a:ea typeface="Cambria Math"/>
                        </a:rPr>
                        <m:t>ℏ</m:t>
                      </m:r>
                    </m:oMath>
                  </m:oMathPara>
                </a14:m>
                <a:endParaRPr lang="es-AR" dirty="0">
                  <a:latin typeface="Arial" panose="020B0604020202020204" pitchFamily="34" charset="0"/>
                  <a:cs typeface="Arial" panose="020B0604020202020204" pitchFamily="34" charset="0"/>
                </a:endParaRPr>
              </a:p>
              <a:p>
                <a:pPr marL="0" indent="0" algn="just">
                  <a:lnSpc>
                    <a:spcPct val="120000"/>
                  </a:lnSpc>
                  <a:buNone/>
                </a:pPr>
                <a:r>
                  <a:rPr lang="es-AR" dirty="0">
                    <a:latin typeface="Arial" panose="020B0604020202020204" pitchFamily="34" charset="0"/>
                    <a:cs typeface="Arial" panose="020B0604020202020204" pitchFamily="34" charset="0"/>
                  </a:rPr>
                  <a:t>Para conocer exactamente la dirección de </a:t>
                </a:r>
                <a14:m>
                  <m:oMath xmlns:m="http://schemas.openxmlformats.org/officeDocument/2006/math">
                    <m:acc>
                      <m:accPr>
                        <m:chr m:val="⃗"/>
                        <m:ctrlPr>
                          <a:rPr lang="es-AR" i="1" dirty="0">
                            <a:latin typeface="Cambria Math" panose="02040503050406030204" pitchFamily="18" charset="0"/>
                          </a:rPr>
                        </m:ctrlPr>
                      </m:accPr>
                      <m:e>
                        <m:r>
                          <a:rPr lang="es-AR" i="1" dirty="0">
                            <a:latin typeface="Cambria Math"/>
                          </a:rPr>
                          <m:t>𝐿</m:t>
                        </m:r>
                      </m:e>
                    </m:acc>
                  </m:oMath>
                </a14:m>
                <a:r>
                  <a:rPr lang="es-AR" dirty="0">
                    <a:latin typeface="Arial" panose="020B0604020202020204" pitchFamily="34" charset="0"/>
                    <a:cs typeface="Arial" panose="020B0604020202020204" pitchFamily="34" charset="0"/>
                  </a:rPr>
                  <a:t> es necesario conocer no solo </a:t>
                </a:r>
                <a14:m>
                  <m:oMath xmlns:m="http://schemas.openxmlformats.org/officeDocument/2006/math">
                    <m:sSub>
                      <m:sSubPr>
                        <m:ctrlPr>
                          <a:rPr lang="es-AR" i="1">
                            <a:latin typeface="Cambria Math" panose="02040503050406030204" pitchFamily="18" charset="0"/>
                          </a:rPr>
                        </m:ctrlPr>
                      </m:sSubPr>
                      <m:e>
                        <m:r>
                          <a:rPr lang="es-AR" i="1">
                            <a:latin typeface="Cambria Math"/>
                          </a:rPr>
                          <m:t>𝐿</m:t>
                        </m:r>
                      </m:e>
                      <m:sub>
                        <m:r>
                          <a:rPr lang="es-AR" i="1">
                            <a:latin typeface="Cambria Math"/>
                          </a:rPr>
                          <m:t>𝑧</m:t>
                        </m:r>
                      </m:sub>
                    </m:sSub>
                  </m:oMath>
                </a14:m>
                <a:r>
                  <a:rPr lang="es-AR" dirty="0">
                    <a:latin typeface="Arial" panose="020B0604020202020204" pitchFamily="34" charset="0"/>
                    <a:cs typeface="Arial" panose="020B0604020202020204" pitchFamily="34" charset="0"/>
                  </a:rPr>
                  <a:t> si no también</a:t>
                </a:r>
                <a:r>
                  <a:rPr lang="es-AR" dirty="0"/>
                  <a:t/>
                </a:r>
                <a14:m>
                  <m:oMath xmlns:m="http://schemas.openxmlformats.org/officeDocument/2006/math">
                    <m:sSub>
                      <m:sSubPr>
                        <m:ctrlPr>
                          <a:rPr lang="es-AR" i="1">
                            <a:latin typeface="Cambria Math" panose="02040503050406030204" pitchFamily="18" charset="0"/>
                          </a:rPr>
                        </m:ctrlPr>
                      </m:sSubPr>
                      <m:e>
                        <m:r>
                          <a:rPr lang="es-AR" i="1">
                            <a:latin typeface="Cambria Math"/>
                          </a:rPr>
                          <m:t>𝐿</m:t>
                        </m:r>
                      </m:e>
                      <m:sub>
                        <m:r>
                          <a:rPr lang="es-ES" b="0" i="1" smtClean="0">
                            <a:latin typeface="Cambria Math" panose="02040503050406030204" pitchFamily="18" charset="0"/>
                          </a:rPr>
                          <m:t>𝑥</m:t>
                        </m:r>
                      </m:sub>
                    </m:sSub>
                  </m:oMath>
                </a14:m>
                <a:r>
                  <a:rPr lang="es-AR" dirty="0">
                    <a:latin typeface="Arial" panose="020B0604020202020204" pitchFamily="34" charset="0"/>
                    <a:cs typeface="Arial" panose="020B0604020202020204" pitchFamily="34" charset="0"/>
                  </a:rPr>
                  <a:t> y </a:t>
                </a:r>
                <a14:m>
                  <m:oMath xmlns:m="http://schemas.openxmlformats.org/officeDocument/2006/math">
                    <m:sSub>
                      <m:sSubPr>
                        <m:ctrlPr>
                          <a:rPr lang="es-AR" i="1">
                            <a:latin typeface="Cambria Math" panose="02040503050406030204" pitchFamily="18" charset="0"/>
                          </a:rPr>
                        </m:ctrlPr>
                      </m:sSubPr>
                      <m:e>
                        <m:r>
                          <a:rPr lang="es-AR" i="1">
                            <a:latin typeface="Cambria Math"/>
                          </a:rPr>
                          <m:t>𝐿</m:t>
                        </m:r>
                      </m:e>
                      <m:sub>
                        <m:r>
                          <a:rPr lang="es-ES" b="0" i="1" smtClean="0">
                            <a:latin typeface="Cambria Math" panose="02040503050406030204" pitchFamily="18" charset="0"/>
                          </a:rPr>
                          <m:t>𝑦</m:t>
                        </m:r>
                      </m:sub>
                    </m:sSub>
                    <m:r>
                      <a:rPr lang="es-ES" b="0" i="1" smtClean="0">
                        <a:latin typeface="Cambria Math" panose="02040503050406030204" pitchFamily="18" charset="0"/>
                      </a:rPr>
                      <m:t>,</m:t>
                    </m:r>
                  </m:oMath>
                </a14:m>
                <a:r>
                  <a:rPr lang="es-AR" dirty="0">
                    <a:latin typeface="Arial" panose="020B0604020202020204" pitchFamily="34" charset="0"/>
                    <a:cs typeface="Arial" panose="020B0604020202020204" pitchFamily="34" charset="0"/>
                  </a:rPr>
                  <a:t>pero, la </a:t>
                </a:r>
                <a:r>
                  <a:rPr lang="es-AR" dirty="0" err="1">
                    <a:latin typeface="Arial" panose="020B0604020202020204" pitchFamily="34" charset="0"/>
                    <a:cs typeface="Arial" panose="020B0604020202020204" pitchFamily="34" charset="0"/>
                  </a:rPr>
                  <a:t>Mec</a:t>
                </a:r>
                <a:r>
                  <a:rPr lang="es-AR" dirty="0">
                    <a:latin typeface="Arial" panose="020B0604020202020204" pitchFamily="34" charset="0"/>
                    <a:cs typeface="Arial" panose="020B0604020202020204" pitchFamily="34" charset="0"/>
                  </a:rPr>
                  <a:t>. </a:t>
                </a:r>
                <a:r>
                  <a:rPr lang="es-AR" dirty="0" err="1">
                    <a:latin typeface="Arial" panose="020B0604020202020204" pitchFamily="34" charset="0"/>
                    <a:cs typeface="Arial" panose="020B0604020202020204" pitchFamily="34" charset="0"/>
                  </a:rPr>
                  <a:t>Cuant</a:t>
                </a:r>
                <a:r>
                  <a:rPr lang="es-AR" dirty="0">
                    <a:latin typeface="Arial" panose="020B0604020202020204" pitchFamily="34" charset="0"/>
                    <a:cs typeface="Arial" panose="020B0604020202020204" pitchFamily="34" charset="0"/>
                  </a:rPr>
                  <a:t>. demuestra que es imposible conocer mas de una componente de </a:t>
                </a:r>
                <a14:m>
                  <m:oMath xmlns:m="http://schemas.openxmlformats.org/officeDocument/2006/math">
                    <m:acc>
                      <m:accPr>
                        <m:chr m:val="⃗"/>
                        <m:ctrlPr>
                          <a:rPr lang="es-AR" i="1" dirty="0">
                            <a:latin typeface="Cambria Math" panose="02040503050406030204" pitchFamily="18" charset="0"/>
                          </a:rPr>
                        </m:ctrlPr>
                      </m:accPr>
                      <m:e>
                        <m:r>
                          <a:rPr lang="es-AR" i="1" dirty="0">
                            <a:latin typeface="Cambria Math"/>
                          </a:rPr>
                          <m:t>𝐿</m:t>
                        </m:r>
                      </m:e>
                    </m:acc>
                    <m:r>
                      <a:rPr lang="es-ES" b="0" i="0" dirty="0" smtClean="0">
                        <a:latin typeface="Cambria Math" panose="02040503050406030204" pitchFamily="18" charset="0"/>
                      </a:rPr>
                      <m:t>.</m:t>
                    </m:r>
                  </m:oMath>
                </a14:m>
                <a:r>
                  <a:rPr lang="es-AR" dirty="0">
                    <a:latin typeface="Arial" panose="020B0604020202020204" pitchFamily="34" charset="0"/>
                    <a:cs typeface="Arial" panose="020B0604020202020204" pitchFamily="34" charset="0"/>
                  </a:rPr>
                  <a:t> Observemos que </a:t>
                </a:r>
                <a14:m>
                  <m:oMath xmlns:m="http://schemas.openxmlformats.org/officeDocument/2006/math">
                    <m:acc>
                      <m:accPr>
                        <m:chr m:val="⃗"/>
                        <m:ctrlPr>
                          <a:rPr lang="es-AR" i="1" dirty="0">
                            <a:latin typeface="Cambria Math" panose="02040503050406030204" pitchFamily="18" charset="0"/>
                          </a:rPr>
                        </m:ctrlPr>
                      </m:accPr>
                      <m:e>
                        <m:r>
                          <a:rPr lang="es-AR" i="1" dirty="0">
                            <a:latin typeface="Cambria Math"/>
                          </a:rPr>
                          <m:t>𝐿</m:t>
                        </m:r>
                      </m:e>
                    </m:acc>
                    <m:r>
                      <a:rPr lang="es-AR" b="0" i="0" dirty="0" smtClean="0">
                        <a:latin typeface="Cambria Math"/>
                      </a:rPr>
                      <m:t> </m:t>
                    </m:r>
                  </m:oMath>
                </a14:m>
                <a:r>
                  <a:rPr lang="es-AR" dirty="0">
                    <a:latin typeface="Arial" panose="020B0604020202020204" pitchFamily="34" charset="0"/>
                    <a:cs typeface="Arial" panose="020B0604020202020204" pitchFamily="34" charset="0"/>
                  </a:rPr>
                  <a:t>nunca puede tener la dirección de z o sea coincidir con el campo magnético, en ese caso conoceríamos las tres componentes</a:t>
                </a:r>
              </a:p>
            </p:txBody>
          </p:sp>
        </mc:Choice>
        <mc:Fallback>
          <p:sp>
            <p:nvSpPr>
              <p:cNvPr id="3" name="2 Marcador de contenido"/>
              <p:cNvSpPr>
                <a:spLocks noGrp="1" noRot="1" noChangeAspect="1" noMove="1" noResize="1" noEditPoints="1" noAdjustHandles="1" noChangeArrowheads="1" noChangeShapeType="1" noTextEdit="1"/>
              </p:cNvSpPr>
              <p:nvPr>
                <p:ph idx="1"/>
              </p:nvPr>
            </p:nvSpPr>
            <p:spPr>
              <a:xfrm>
                <a:off x="225083" y="154745"/>
                <a:ext cx="6446981" cy="6586623"/>
              </a:xfrm>
              <a:blipFill>
                <a:blip r:embed="rId2"/>
                <a:stretch>
                  <a:fillRect l="-1230" r="-1230" b="-648"/>
                </a:stretch>
              </a:blipFill>
            </p:spPr>
            <p:txBody>
              <a:bodyPr/>
              <a:lstStyle/>
              <a:p>
                <a:r>
                  <a:rPr lang="es-ES">
                    <a:noFill/>
                  </a:rPr>
                  <a:t> </a:t>
                </a:r>
              </a:p>
            </p:txBody>
          </p:sp>
        </mc:Fallback>
      </mc:AlternateContent>
      <p:pic>
        <p:nvPicPr>
          <p:cNvPr id="12290"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707674" y="1124744"/>
            <a:ext cx="3960326" cy="54346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323815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 xmlns:a16="http://schemas.microsoft.com/office/drawing/2014/main" id="{33C4B595-1175-4ECE-86D5-CF157B3D4302}"/>
              </a:ext>
            </a:extLst>
          </p:cNvPr>
          <p:cNvPicPr>
            <a:picLocks noGrp="1" noChangeAspect="1"/>
          </p:cNvPicPr>
          <p:nvPr>
            <p:ph idx="1"/>
          </p:nvPr>
        </p:nvPicPr>
        <p:blipFill>
          <a:blip r:embed="rId2"/>
          <a:stretch>
            <a:fillRect/>
          </a:stretch>
        </p:blipFill>
        <p:spPr>
          <a:xfrm>
            <a:off x="-388775" y="71027"/>
            <a:ext cx="12028366" cy="6421345"/>
          </a:xfrm>
          <a:prstGeom prst="rect">
            <a:avLst/>
          </a:prstGeom>
        </p:spPr>
      </p:pic>
      <mc:AlternateContent xmlns:mc="http://schemas.openxmlformats.org/markup-compatibility/2006">
        <mc:Choice xmlns="" xmlns:a14="http://schemas.microsoft.com/office/drawing/2010/main" Requires="a14">
          <p:sp>
            <p:nvSpPr>
              <p:cNvPr id="5" name="CuadroTexto 4">
                <a:extLst>
                  <a:ext uri="{FF2B5EF4-FFF2-40B4-BE49-F238E27FC236}">
                    <a16:creationId xmlns:a16="http://schemas.microsoft.com/office/drawing/2014/main" id="{5C8540F2-22A1-4577-9011-181FAE747B4A}"/>
                  </a:ext>
                </a:extLst>
              </p:cNvPr>
              <p:cNvSpPr txBox="1"/>
              <p:nvPr/>
            </p:nvSpPr>
            <p:spPr>
              <a:xfrm>
                <a:off x="6457070" y="1730326"/>
                <a:ext cx="1111009" cy="3882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s-ES" sz="1600" i="1" smtClean="0">
                              <a:latin typeface="Cambria Math" panose="02040503050406030204" pitchFamily="18" charset="0"/>
                            </a:rPr>
                          </m:ctrlPr>
                        </m:dPr>
                        <m:e>
                          <m:acc>
                            <m:accPr>
                              <m:chr m:val="⃗"/>
                              <m:ctrlPr>
                                <a:rPr lang="es-ES" sz="1600" i="1" smtClean="0">
                                  <a:latin typeface="Cambria Math" panose="02040503050406030204" pitchFamily="18" charset="0"/>
                                </a:rPr>
                              </m:ctrlPr>
                            </m:accPr>
                            <m:e>
                              <m:r>
                                <a:rPr lang="es-ES" sz="1600" b="0" i="1" smtClean="0">
                                  <a:latin typeface="Cambria Math" panose="02040503050406030204" pitchFamily="18" charset="0"/>
                                </a:rPr>
                                <m:t>𝐿</m:t>
                              </m:r>
                            </m:e>
                          </m:acc>
                        </m:e>
                      </m:d>
                      <m:r>
                        <a:rPr lang="es-ES" sz="1600" b="0" i="1" smtClean="0">
                          <a:latin typeface="Cambria Math" panose="02040503050406030204" pitchFamily="18" charset="0"/>
                        </a:rPr>
                        <m:t>=</m:t>
                      </m:r>
                      <m:rad>
                        <m:radPr>
                          <m:degHide m:val="on"/>
                          <m:ctrlPr>
                            <a:rPr lang="es-ES" sz="1600" b="0" i="1" smtClean="0">
                              <a:latin typeface="Cambria Math" panose="02040503050406030204" pitchFamily="18" charset="0"/>
                            </a:rPr>
                          </m:ctrlPr>
                        </m:radPr>
                        <m:deg/>
                        <m:e>
                          <m:r>
                            <a:rPr lang="es-ES" sz="1600" b="0" i="1" smtClean="0">
                              <a:latin typeface="Cambria Math" panose="02040503050406030204" pitchFamily="18" charset="0"/>
                            </a:rPr>
                            <m:t>6</m:t>
                          </m:r>
                        </m:e>
                      </m:rad>
                      <m:r>
                        <a:rPr lang="es-AR" sz="1600" i="1">
                          <a:latin typeface="Cambria Math"/>
                          <a:ea typeface="Cambria Math"/>
                        </a:rPr>
                        <m:t>ℏ</m:t>
                      </m:r>
                    </m:oMath>
                  </m:oMathPara>
                </a14:m>
                <a:endParaRPr lang="es-ES" sz="1600" dirty="0"/>
              </a:p>
            </p:txBody>
          </p:sp>
        </mc:Choice>
        <mc:Fallback>
          <p:sp>
            <p:nvSpPr>
              <p:cNvPr id="5" name="CuadroTexto 4">
                <a:extLst>
                  <a:ext uri="{FF2B5EF4-FFF2-40B4-BE49-F238E27FC236}">
                    <a16:creationId xmlns:a14="http://schemas.microsoft.com/office/drawing/2010/main" xmlns="" xmlns:a16="http://schemas.microsoft.com/office/drawing/2014/main" id="{5C8540F2-22A1-4577-9011-181FAE747B4A}"/>
                  </a:ext>
                </a:extLst>
              </p:cNvPr>
              <p:cNvSpPr txBox="1">
                <a:spLocks noRot="1" noChangeAspect="1" noMove="1" noResize="1" noEditPoints="1" noAdjustHandles="1" noChangeArrowheads="1" noChangeShapeType="1" noTextEdit="1"/>
              </p:cNvSpPr>
              <p:nvPr/>
            </p:nvSpPr>
            <p:spPr>
              <a:xfrm>
                <a:off x="6457070" y="1730326"/>
                <a:ext cx="1111009" cy="388248"/>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mc:Choice xmlns="" xmlns:a14="http://schemas.microsoft.com/office/drawing/2010/main" Requires="a14">
          <p:sp>
            <p:nvSpPr>
              <p:cNvPr id="7" name="CuadroTexto 6">
                <a:extLst>
                  <a:ext uri="{FF2B5EF4-FFF2-40B4-BE49-F238E27FC236}">
                    <a16:creationId xmlns:a16="http://schemas.microsoft.com/office/drawing/2014/main" id="{1C357911-7CA6-4DE3-8793-931A94C3FF36}"/>
                  </a:ext>
                </a:extLst>
              </p:cNvPr>
              <p:cNvSpPr txBox="1"/>
              <p:nvPr/>
            </p:nvSpPr>
            <p:spPr>
              <a:xfrm>
                <a:off x="6723358" y="2948272"/>
                <a:ext cx="74776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1600" i="1" smtClean="0">
                              <a:latin typeface="Cambria Math" panose="02040503050406030204" pitchFamily="18" charset="0"/>
                            </a:rPr>
                          </m:ctrlPr>
                        </m:sSubPr>
                        <m:e>
                          <m:r>
                            <a:rPr lang="es-ES" sz="1600" b="0" i="1" smtClean="0">
                              <a:latin typeface="Cambria Math" panose="02040503050406030204" pitchFamily="18" charset="0"/>
                            </a:rPr>
                            <m:t>𝐿</m:t>
                          </m:r>
                        </m:e>
                        <m:sub>
                          <m:r>
                            <a:rPr lang="es-ES" sz="1600" b="0" i="1" smtClean="0">
                              <a:latin typeface="Cambria Math" panose="02040503050406030204" pitchFamily="18" charset="0"/>
                            </a:rPr>
                            <m:t>𝑧</m:t>
                          </m:r>
                        </m:sub>
                      </m:sSub>
                      <m:r>
                        <a:rPr lang="es-ES" sz="1600" b="0" i="1" smtClean="0">
                          <a:latin typeface="Cambria Math" panose="02040503050406030204" pitchFamily="18" charset="0"/>
                        </a:rPr>
                        <m:t>=2</m:t>
                      </m:r>
                      <m:r>
                        <a:rPr lang="es-AR" sz="1600" i="1">
                          <a:latin typeface="Cambria Math"/>
                          <a:ea typeface="Cambria Math"/>
                        </a:rPr>
                        <m:t>ℏ</m:t>
                      </m:r>
                    </m:oMath>
                  </m:oMathPara>
                </a14:m>
                <a:endParaRPr lang="es-ES" sz="1600" dirty="0"/>
              </a:p>
            </p:txBody>
          </p:sp>
        </mc:Choice>
        <mc:Fallback>
          <p:sp>
            <p:nvSpPr>
              <p:cNvPr id="7" name="CuadroTexto 6">
                <a:extLst>
                  <a:ext uri="{FF2B5EF4-FFF2-40B4-BE49-F238E27FC236}">
                    <a16:creationId xmlns:a14="http://schemas.microsoft.com/office/drawing/2010/main" xmlns="" xmlns:a16="http://schemas.microsoft.com/office/drawing/2014/main" id="{1C357911-7CA6-4DE3-8793-931A94C3FF36}"/>
                  </a:ext>
                </a:extLst>
              </p:cNvPr>
              <p:cNvSpPr txBox="1">
                <a:spLocks noRot="1" noChangeAspect="1" noMove="1" noResize="1" noEditPoints="1" noAdjustHandles="1" noChangeArrowheads="1" noChangeShapeType="1" noTextEdit="1"/>
              </p:cNvSpPr>
              <p:nvPr/>
            </p:nvSpPr>
            <p:spPr>
              <a:xfrm>
                <a:off x="6723358" y="2948272"/>
                <a:ext cx="747769" cy="246221"/>
              </a:xfrm>
              <a:prstGeom prst="rect">
                <a:avLst/>
              </a:prstGeom>
              <a:blipFill>
                <a:blip r:embed="rId4"/>
                <a:stretch>
                  <a:fillRect l="-6504" r="-4878" b="-10000"/>
                </a:stretch>
              </a:blipFill>
            </p:spPr>
            <p:txBody>
              <a:bodyPr/>
              <a:lstStyle/>
              <a:p>
                <a:r>
                  <a:rPr lang="es-ES">
                    <a:noFill/>
                  </a:rPr>
                  <a:t> </a:t>
                </a:r>
              </a:p>
            </p:txBody>
          </p:sp>
        </mc:Fallback>
      </mc:AlternateContent>
      <mc:AlternateContent xmlns:mc="http://schemas.openxmlformats.org/markup-compatibility/2006">
        <mc:Choice xmlns="" xmlns:a14="http://schemas.microsoft.com/office/drawing/2010/main" Requires="a14">
          <p:sp>
            <p:nvSpPr>
              <p:cNvPr id="8" name="Rectángulo 7">
                <a:extLst>
                  <a:ext uri="{FF2B5EF4-FFF2-40B4-BE49-F238E27FC236}">
                    <a16:creationId xmlns:a16="http://schemas.microsoft.com/office/drawing/2014/main" id="{677C1EAB-4DCC-42C9-A36C-A89E5BDA911A}"/>
                  </a:ext>
                </a:extLst>
              </p:cNvPr>
              <p:cNvSpPr/>
              <p:nvPr/>
            </p:nvSpPr>
            <p:spPr>
              <a:xfrm>
                <a:off x="6770230" y="3597468"/>
                <a:ext cx="9016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𝑧</m:t>
                          </m:r>
                        </m:sub>
                      </m:sSub>
                      <m:r>
                        <a:rPr lang="es-ES" i="1">
                          <a:latin typeface="Cambria Math" panose="02040503050406030204" pitchFamily="18" charset="0"/>
                        </a:rPr>
                        <m:t>=</m:t>
                      </m:r>
                      <m:r>
                        <a:rPr lang="es-AR" i="1">
                          <a:latin typeface="Cambria Math"/>
                          <a:ea typeface="Cambria Math"/>
                        </a:rPr>
                        <m:t>ℏ</m:t>
                      </m:r>
                    </m:oMath>
                  </m:oMathPara>
                </a14:m>
                <a:endParaRPr lang="es-ES" dirty="0"/>
              </a:p>
            </p:txBody>
          </p:sp>
        </mc:Choice>
        <mc:Fallback>
          <p:sp>
            <p:nvSpPr>
              <p:cNvPr id="8" name="Rectángulo 7">
                <a:extLst>
                  <a:ext uri="{FF2B5EF4-FFF2-40B4-BE49-F238E27FC236}">
                    <a16:creationId xmlns:a14="http://schemas.microsoft.com/office/drawing/2010/main" xmlns="" xmlns:a16="http://schemas.microsoft.com/office/drawing/2014/main" id="{677C1EAB-4DCC-42C9-A36C-A89E5BDA911A}"/>
                  </a:ext>
                </a:extLst>
              </p:cNvPr>
              <p:cNvSpPr>
                <a:spLocks noRot="1" noChangeAspect="1" noMove="1" noResize="1" noEditPoints="1" noAdjustHandles="1" noChangeArrowheads="1" noChangeShapeType="1" noTextEdit="1"/>
              </p:cNvSpPr>
              <p:nvPr/>
            </p:nvSpPr>
            <p:spPr>
              <a:xfrm>
                <a:off x="6770230" y="3597468"/>
                <a:ext cx="901657" cy="369332"/>
              </a:xfrm>
              <a:prstGeom prst="rect">
                <a:avLst/>
              </a:prstGeom>
              <a:blipFill>
                <a:blip r:embed="rId5"/>
                <a:stretch>
                  <a:fillRect/>
                </a:stretch>
              </a:blipFill>
            </p:spPr>
            <p:txBody>
              <a:bodyPr/>
              <a:lstStyle/>
              <a:p>
                <a:r>
                  <a:rPr lang="es-ES">
                    <a:noFill/>
                  </a:rPr>
                  <a:t> </a:t>
                </a:r>
              </a:p>
            </p:txBody>
          </p:sp>
        </mc:Fallback>
      </mc:AlternateContent>
      <mc:AlternateContent xmlns:mc="http://schemas.openxmlformats.org/markup-compatibility/2006">
        <mc:Choice xmlns="" xmlns:a14="http://schemas.microsoft.com/office/drawing/2010/main" Requires="a14">
          <p:sp>
            <p:nvSpPr>
              <p:cNvPr id="9" name="Rectángulo 8">
                <a:extLst>
                  <a:ext uri="{FF2B5EF4-FFF2-40B4-BE49-F238E27FC236}">
                    <a16:creationId xmlns:a16="http://schemas.microsoft.com/office/drawing/2014/main" id="{BF0A9D49-4527-41B0-91FD-9709321398B0}"/>
                  </a:ext>
                </a:extLst>
              </p:cNvPr>
              <p:cNvSpPr/>
              <p:nvPr/>
            </p:nvSpPr>
            <p:spPr>
              <a:xfrm>
                <a:off x="6495732" y="5343338"/>
                <a:ext cx="12030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𝑧</m:t>
                          </m:r>
                        </m:sub>
                      </m:sSub>
                      <m:r>
                        <a:rPr lang="es-ES" i="1">
                          <a:latin typeface="Cambria Math" panose="02040503050406030204" pitchFamily="18" charset="0"/>
                        </a:rPr>
                        <m:t>=</m:t>
                      </m:r>
                      <m:r>
                        <a:rPr lang="es-ES" b="0" i="1" smtClean="0">
                          <a:latin typeface="Cambria Math" panose="02040503050406030204" pitchFamily="18" charset="0"/>
                        </a:rPr>
                        <m:t>−</m:t>
                      </m:r>
                      <m:r>
                        <a:rPr lang="es-ES" i="1">
                          <a:latin typeface="Cambria Math" panose="02040503050406030204" pitchFamily="18" charset="0"/>
                        </a:rPr>
                        <m:t>2</m:t>
                      </m:r>
                      <m:r>
                        <a:rPr lang="es-AR" i="1">
                          <a:latin typeface="Cambria Math"/>
                          <a:ea typeface="Cambria Math"/>
                        </a:rPr>
                        <m:t>ℏ</m:t>
                      </m:r>
                    </m:oMath>
                  </m:oMathPara>
                </a14:m>
                <a:endParaRPr lang="es-ES" dirty="0"/>
              </a:p>
            </p:txBody>
          </p:sp>
        </mc:Choice>
        <mc:Fallback>
          <p:sp>
            <p:nvSpPr>
              <p:cNvPr id="9" name="Rectángulo 8">
                <a:extLst>
                  <a:ext uri="{FF2B5EF4-FFF2-40B4-BE49-F238E27FC236}">
                    <a16:creationId xmlns:a14="http://schemas.microsoft.com/office/drawing/2010/main" xmlns="" xmlns:a16="http://schemas.microsoft.com/office/drawing/2014/main" id="{BF0A9D49-4527-41B0-91FD-9709321398B0}"/>
                  </a:ext>
                </a:extLst>
              </p:cNvPr>
              <p:cNvSpPr>
                <a:spLocks noRot="1" noChangeAspect="1" noMove="1" noResize="1" noEditPoints="1" noAdjustHandles="1" noChangeArrowheads="1" noChangeShapeType="1" noTextEdit="1"/>
              </p:cNvSpPr>
              <p:nvPr/>
            </p:nvSpPr>
            <p:spPr>
              <a:xfrm>
                <a:off x="6495732" y="5343338"/>
                <a:ext cx="1203022" cy="369332"/>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mc:Choice xmlns="" xmlns:a14="http://schemas.microsoft.com/office/drawing/2010/main" Requires="a14">
          <p:sp>
            <p:nvSpPr>
              <p:cNvPr id="10" name="Rectángulo 9">
                <a:extLst>
                  <a:ext uri="{FF2B5EF4-FFF2-40B4-BE49-F238E27FC236}">
                    <a16:creationId xmlns:a16="http://schemas.microsoft.com/office/drawing/2014/main" id="{BFE859CC-4C47-4A4F-AAF7-841990415521}"/>
                  </a:ext>
                </a:extLst>
              </p:cNvPr>
              <p:cNvSpPr/>
              <p:nvPr/>
            </p:nvSpPr>
            <p:spPr>
              <a:xfrm>
                <a:off x="6770230" y="4796498"/>
                <a:ext cx="10747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𝑧</m:t>
                          </m:r>
                        </m:sub>
                      </m:sSub>
                      <m:r>
                        <a:rPr lang="es-ES" i="1">
                          <a:latin typeface="Cambria Math" panose="02040503050406030204" pitchFamily="18" charset="0"/>
                        </a:rPr>
                        <m:t>=</m:t>
                      </m:r>
                      <m:r>
                        <a:rPr lang="es-ES" b="0" i="1" smtClean="0">
                          <a:latin typeface="Cambria Math" panose="02040503050406030204" pitchFamily="18" charset="0"/>
                        </a:rPr>
                        <m:t>−</m:t>
                      </m:r>
                      <m:r>
                        <a:rPr lang="es-AR" i="1">
                          <a:latin typeface="Cambria Math"/>
                          <a:ea typeface="Cambria Math"/>
                        </a:rPr>
                        <m:t>ℏ</m:t>
                      </m:r>
                    </m:oMath>
                  </m:oMathPara>
                </a14:m>
                <a:endParaRPr lang="es-ES" dirty="0"/>
              </a:p>
            </p:txBody>
          </p:sp>
        </mc:Choice>
        <mc:Fallback>
          <p:sp>
            <p:nvSpPr>
              <p:cNvPr id="10" name="Rectángulo 9">
                <a:extLst>
                  <a:ext uri="{FF2B5EF4-FFF2-40B4-BE49-F238E27FC236}">
                    <a16:creationId xmlns:a14="http://schemas.microsoft.com/office/drawing/2010/main" xmlns="" xmlns:a16="http://schemas.microsoft.com/office/drawing/2014/main" id="{BFE859CC-4C47-4A4F-AAF7-841990415521}"/>
                  </a:ext>
                </a:extLst>
              </p:cNvPr>
              <p:cNvSpPr>
                <a:spLocks noRot="1" noChangeAspect="1" noMove="1" noResize="1" noEditPoints="1" noAdjustHandles="1" noChangeArrowheads="1" noChangeShapeType="1" noTextEdit="1"/>
              </p:cNvSpPr>
              <p:nvPr/>
            </p:nvSpPr>
            <p:spPr>
              <a:xfrm>
                <a:off x="6770230" y="4796498"/>
                <a:ext cx="1074781" cy="369332"/>
              </a:xfrm>
              <a:prstGeom prst="rect">
                <a:avLst/>
              </a:prstGeom>
              <a:blipFill>
                <a:blip r:embed="rId7"/>
                <a:stretch>
                  <a:fillRect/>
                </a:stretch>
              </a:blipFill>
            </p:spPr>
            <p:txBody>
              <a:bodyPr/>
              <a:lstStyle/>
              <a:p>
                <a:r>
                  <a:rPr lang="es-ES">
                    <a:noFill/>
                  </a:rPr>
                  <a:t> </a:t>
                </a:r>
              </a:p>
            </p:txBody>
          </p:sp>
        </mc:Fallback>
      </mc:AlternateContent>
      <mc:AlternateContent xmlns:mc="http://schemas.openxmlformats.org/markup-compatibility/2006">
        <mc:Choice xmlns="" xmlns:a14="http://schemas.microsoft.com/office/drawing/2010/main" Requires="a14">
          <p:sp>
            <p:nvSpPr>
              <p:cNvPr id="11" name="Rectángulo 10">
                <a:extLst>
                  <a:ext uri="{FF2B5EF4-FFF2-40B4-BE49-F238E27FC236}">
                    <a16:creationId xmlns:a16="http://schemas.microsoft.com/office/drawing/2014/main" id="{ED846EC7-20AB-415B-B116-1D2EC75D84F7}"/>
                  </a:ext>
                </a:extLst>
              </p:cNvPr>
              <p:cNvSpPr/>
              <p:nvPr/>
            </p:nvSpPr>
            <p:spPr>
              <a:xfrm>
                <a:off x="7162429" y="4196983"/>
                <a:ext cx="765402" cy="369332"/>
              </a:xfrm>
              <a:prstGeom prst="rect">
                <a:avLst/>
              </a:prstGeom>
            </p:spPr>
            <p:txBody>
              <a:bodyPr wrap="none">
                <a:spAutoFit/>
              </a:bodyPr>
              <a:lstStyle/>
              <a:p>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𝐿</m:t>
                        </m:r>
                      </m:e>
                      <m:sub>
                        <m:r>
                          <a:rPr lang="es-ES" i="1">
                            <a:latin typeface="Cambria Math" panose="02040503050406030204" pitchFamily="18" charset="0"/>
                          </a:rPr>
                          <m:t>𝑧</m:t>
                        </m:r>
                      </m:sub>
                    </m:sSub>
                    <m:r>
                      <a:rPr lang="es-ES" i="1">
                        <a:latin typeface="Cambria Math" panose="02040503050406030204" pitchFamily="18" charset="0"/>
                      </a:rPr>
                      <m:t>=</m:t>
                    </m:r>
                  </m:oMath>
                </a14:m>
                <a:r>
                  <a:rPr lang="es-ES" dirty="0"/>
                  <a:t>0</a:t>
                </a:r>
              </a:p>
            </p:txBody>
          </p:sp>
        </mc:Choice>
        <mc:Fallback>
          <p:sp>
            <p:nvSpPr>
              <p:cNvPr id="11" name="Rectángulo 10">
                <a:extLst>
                  <a:ext uri="{FF2B5EF4-FFF2-40B4-BE49-F238E27FC236}">
                    <a16:creationId xmlns:a14="http://schemas.microsoft.com/office/drawing/2010/main" xmlns="" xmlns:a16="http://schemas.microsoft.com/office/drawing/2014/main" id="{ED846EC7-20AB-415B-B116-1D2EC75D84F7}"/>
                  </a:ext>
                </a:extLst>
              </p:cNvPr>
              <p:cNvSpPr>
                <a:spLocks noRot="1" noChangeAspect="1" noMove="1" noResize="1" noEditPoints="1" noAdjustHandles="1" noChangeArrowheads="1" noChangeShapeType="1" noTextEdit="1"/>
              </p:cNvSpPr>
              <p:nvPr/>
            </p:nvSpPr>
            <p:spPr>
              <a:xfrm>
                <a:off x="7162429" y="4196983"/>
                <a:ext cx="765402" cy="369332"/>
              </a:xfrm>
              <a:prstGeom prst="rect">
                <a:avLst/>
              </a:prstGeom>
              <a:blipFill>
                <a:blip r:embed="rId8"/>
                <a:stretch>
                  <a:fillRect t="-8197" r="-5600" b="-24590"/>
                </a:stretch>
              </a:blipFill>
            </p:spPr>
            <p:txBody>
              <a:bodyPr/>
              <a:lstStyle/>
              <a:p>
                <a:r>
                  <a:rPr lang="es-ES">
                    <a:noFill/>
                  </a:rPr>
                  <a:t> </a:t>
                </a:r>
              </a:p>
            </p:txBody>
          </p:sp>
        </mc:Fallback>
      </mc:AlternateContent>
      <p:sp>
        <p:nvSpPr>
          <p:cNvPr id="12" name="CuadroTexto 11">
            <a:extLst>
              <a:ext uri="{FF2B5EF4-FFF2-40B4-BE49-F238E27FC236}">
                <a16:creationId xmlns="" xmlns:a16="http://schemas.microsoft.com/office/drawing/2014/main" id="{24946E9F-C64A-4AB1-8505-51C7F7C9F648}"/>
              </a:ext>
            </a:extLst>
          </p:cNvPr>
          <p:cNvSpPr txBox="1"/>
          <p:nvPr/>
        </p:nvSpPr>
        <p:spPr>
          <a:xfrm>
            <a:off x="273979" y="427803"/>
            <a:ext cx="11365612" cy="523220"/>
          </a:xfrm>
          <a:prstGeom prst="rect">
            <a:avLst/>
          </a:prstGeom>
          <a:noFill/>
        </p:spPr>
        <p:txBody>
          <a:bodyPr wrap="none" rtlCol="0">
            <a:spAutoFit/>
          </a:bodyPr>
          <a:lstStyle/>
          <a:p>
            <a:r>
              <a:rPr lang="es-ES" sz="2800" dirty="0">
                <a:latin typeface="Arial" panose="020B0604020202020204" pitchFamily="34" charset="0"/>
                <a:cs typeface="Arial" panose="020B0604020202020204" pitchFamily="34" charset="0"/>
              </a:rPr>
              <a:t>Aquí tenemos una representación espacial más realista que la anterior</a:t>
            </a:r>
          </a:p>
        </p:txBody>
      </p:sp>
    </p:spTree>
    <p:extLst>
      <p:ext uri="{BB962C8B-B14F-4D97-AF65-F5344CB8AC3E}">
        <p14:creationId xmlns="" xmlns:p14="http://schemas.microsoft.com/office/powerpoint/2010/main" val="392995760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47865</TotalTime>
  <Words>1013</Words>
  <Application>Microsoft Office PowerPoint</Application>
  <PresentationFormat>Personalizado</PresentationFormat>
  <Paragraphs>272</Paragraphs>
  <Slides>55</Slides>
  <Notes>0</Notes>
  <HiddenSlides>0</HiddenSlides>
  <MMClips>0</MMClips>
  <ScaleCrop>false</ScaleCrop>
  <HeadingPairs>
    <vt:vector size="4" baseType="variant">
      <vt:variant>
        <vt:lpstr>Tema</vt:lpstr>
      </vt:variant>
      <vt:variant>
        <vt:i4>1</vt:i4>
      </vt:variant>
      <vt:variant>
        <vt:lpstr>Títulos de diapositiva</vt:lpstr>
      </vt:variant>
      <vt:variant>
        <vt:i4>55</vt:i4>
      </vt:variant>
    </vt:vector>
  </HeadingPairs>
  <TitlesOfParts>
    <vt:vector size="56" baseType="lpstr">
      <vt:lpstr>Tema de Office</vt:lpstr>
      <vt:lpstr>Comportamiento magnético de los solidos 1</vt:lpstr>
      <vt:lpstr>Introducción</vt:lpstr>
      <vt:lpstr>Magnetismo de iones y átomos libres</vt:lpstr>
      <vt:lpstr>Momento angular orbital   </vt:lpstr>
      <vt:lpstr>Momento magnético orbital</vt:lpstr>
      <vt:lpstr>Momentos angular de espín</vt:lpstr>
      <vt:lpstr>Momentos magnéticos de espín</vt:lpstr>
      <vt:lpstr>Ejemplo</vt:lpstr>
      <vt:lpstr>Diapositiva 9</vt:lpstr>
      <vt:lpstr>Diapositiva 10</vt:lpstr>
      <vt:lpstr>Resumen</vt:lpstr>
      <vt:lpstr>Diapositiva 12</vt:lpstr>
      <vt:lpstr>Diapositiva 13</vt:lpstr>
      <vt:lpstr>Diapositiva 14</vt:lpstr>
      <vt:lpstr>Recordando algo de Química</vt:lpstr>
      <vt:lpstr>Diapositiva 16</vt:lpstr>
      <vt:lpstr>Forma de los orbitales d</vt:lpstr>
      <vt:lpstr>Suma de momentos angulares o momento angular total</vt:lpstr>
      <vt:lpstr>Momento angular total de un átomo</vt:lpstr>
      <vt:lpstr>Momento angular total de un átomo</vt:lpstr>
      <vt:lpstr>Aquí observamos los gráficos de los dos casos particulares, comentados anteriormente, más adelante se ampliara con la interacción S-L</vt:lpstr>
      <vt:lpstr>Momento magnético total de un átomo</vt:lpstr>
      <vt:lpstr>Momento magnético total de un átomo libre</vt:lpstr>
      <vt:lpstr>Interacción spin-orbita</vt:lpstr>
      <vt:lpstr>Átomos con más de un electrón</vt:lpstr>
      <vt:lpstr>Diapositiva 26</vt:lpstr>
      <vt:lpstr>susceptibilidad magnética</vt:lpstr>
      <vt:lpstr>Comportamiento magnético de átomos iones y moléculas</vt:lpstr>
      <vt:lpstr>Diamagnetismo de atómico, iónico, molecular </vt:lpstr>
      <vt:lpstr>Ecuación de Langevin</vt:lpstr>
      <vt:lpstr>Ecuación de Langevin</vt:lpstr>
      <vt:lpstr>Teorema de Larmor</vt:lpstr>
      <vt:lpstr>Ecuación de Langevin</vt:lpstr>
      <vt:lpstr>Diamagnetismo atómico, iónico, molecular</vt:lpstr>
      <vt:lpstr>Paramagnetismo</vt:lpstr>
      <vt:lpstr>Paramagnetismo (atómico)</vt:lpstr>
      <vt:lpstr>Propiedades magnéticas observar los orbitales incompletos</vt:lpstr>
      <vt:lpstr>Diapositiva 38</vt:lpstr>
      <vt:lpstr>Diapositiva 39</vt:lpstr>
      <vt:lpstr>Paramagnetismo (atómico)</vt:lpstr>
      <vt:lpstr>Paramagnetismo átomos con varios electrones</vt:lpstr>
      <vt:lpstr>Paramagnetismo átomos con varios electrones</vt:lpstr>
      <vt:lpstr>Momento magnético de los elementos de transición</vt:lpstr>
      <vt:lpstr>Diapositiva 44</vt:lpstr>
      <vt:lpstr>Paramagnetismo (enlace iónico) </vt:lpstr>
      <vt:lpstr>Magnetismo de moléculas y compuestos químicos</vt:lpstr>
      <vt:lpstr>Magnetismo de moléculas y compuestos químicos</vt:lpstr>
      <vt:lpstr>Diapositiva 48</vt:lpstr>
      <vt:lpstr>      Casos en que entra en juego el segundo nivel energético</vt:lpstr>
      <vt:lpstr>Casos en que entra en juego el segundo nivel energético</vt:lpstr>
      <vt:lpstr>Casos en que entra en juego el segundo nivel energético</vt:lpstr>
      <vt:lpstr>Interacción cruzada</vt:lpstr>
      <vt:lpstr>Caso del Oxigeno</vt:lpstr>
      <vt:lpstr>Compuestos de átomos distintos </vt:lpstr>
      <vt:lpstr>Compuestos de átomos distintos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Comportamiento magnético de los sólidos</dc:title>
  <dc:creator>jose ruzzante</dc:creator>
  <cp:lastModifiedBy>Tio Rico McPato</cp:lastModifiedBy>
  <cp:revision>505</cp:revision>
  <dcterms:created xsi:type="dcterms:W3CDTF">2017-11-10T18:37:11Z</dcterms:created>
  <dcterms:modified xsi:type="dcterms:W3CDTF">2018-04-03T01:26:59Z</dcterms:modified>
</cp:coreProperties>
</file>